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56" r:id="rId2"/>
    <p:sldId id="274" r:id="rId3"/>
    <p:sldId id="285" r:id="rId4"/>
    <p:sldId id="257" r:id="rId5"/>
    <p:sldId id="258" r:id="rId6"/>
    <p:sldId id="275" r:id="rId7"/>
    <p:sldId id="259" r:id="rId8"/>
    <p:sldId id="260" r:id="rId9"/>
    <p:sldId id="261" r:id="rId10"/>
    <p:sldId id="266" r:id="rId11"/>
    <p:sldId id="272" r:id="rId12"/>
    <p:sldId id="268" r:id="rId13"/>
    <p:sldId id="276" r:id="rId14"/>
    <p:sldId id="277" r:id="rId15"/>
    <p:sldId id="262" r:id="rId16"/>
    <p:sldId id="278" r:id="rId17"/>
    <p:sldId id="279" r:id="rId18"/>
    <p:sldId id="267" r:id="rId19"/>
    <p:sldId id="269" r:id="rId20"/>
    <p:sldId id="270" r:id="rId21"/>
    <p:sldId id="263" r:id="rId22"/>
    <p:sldId id="271" r:id="rId23"/>
    <p:sldId id="273" r:id="rId24"/>
    <p:sldId id="280" r:id="rId25"/>
    <p:sldId id="282" r:id="rId26"/>
    <p:sldId id="283" r:id="rId27"/>
    <p:sldId id="286" r:id="rId28"/>
    <p:sldId id="287" r:id="rId29"/>
    <p:sldId id="284" r:id="rId30"/>
    <p:sldId id="281" r:id="rId31"/>
    <p:sldId id="264" r:id="rId32"/>
  </p:sldIdLst>
  <p:sldSz cx="9144000" cy="6858000" type="screen4x3"/>
  <p:notesSz cx="6858000" cy="9144000"/>
  <p:defaultTextStyle>
    <a:defPPr>
      <a:defRPr lang="lt-L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990" y="-82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9E70196-625D-4958-A533-C6C4920C4D73}" type="datetimeFigureOut">
              <a:rPr lang="lt-LT"/>
              <a:pPr>
                <a:defRPr/>
              </a:pPr>
              <a:t>2013.12.03</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t-LT" noProof="0"/>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lt-LT" noProof="0" smtClean="0"/>
              <a:t>Spustelėkite ruošinio teksto stiliams keisti</a:t>
            </a:r>
          </a:p>
          <a:p>
            <a:pPr lvl="1"/>
            <a:r>
              <a:rPr lang="lt-LT" noProof="0" smtClean="0"/>
              <a:t>Antras lygmuo</a:t>
            </a:r>
          </a:p>
          <a:p>
            <a:pPr lvl="2"/>
            <a:r>
              <a:rPr lang="lt-LT" noProof="0" smtClean="0"/>
              <a:t>Trečias lygmuo</a:t>
            </a:r>
          </a:p>
          <a:p>
            <a:pPr lvl="3"/>
            <a:r>
              <a:rPr lang="lt-LT" noProof="0" smtClean="0"/>
              <a:t>Ketvirtas lygmuo</a:t>
            </a:r>
          </a:p>
          <a:p>
            <a:pPr lvl="4"/>
            <a:r>
              <a:rPr lang="lt-LT" noProof="0" smtClean="0"/>
              <a:t>Penktas lygmuo</a:t>
            </a:r>
            <a:endParaRPr lang="lt-LT" noProof="0"/>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6EEC5F5-426F-452D-8410-E0F72B721F3D}" type="slidenum">
              <a:rPr lang="lt-LT"/>
              <a:pPr>
                <a:defRPr/>
              </a:pPr>
              <a:t>‹#›</a:t>
            </a:fld>
            <a:endParaRPr lang="lt-L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Spustelėkite, jei norite keisite ruoš. pav. stilių</a:t>
            </a:r>
            <a:endParaRPr lang="ru-RU"/>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Spustelėkite ruošinio paantraštės stiliui keisti</a:t>
            </a:r>
            <a:endParaRPr lang="ru-RU"/>
          </a:p>
        </p:txBody>
      </p:sp>
      <p:sp>
        <p:nvSpPr>
          <p:cNvPr id="4" name="Datos vietos rezervavimo ženklas 3"/>
          <p:cNvSpPr>
            <a:spLocks noGrp="1"/>
          </p:cNvSpPr>
          <p:nvPr>
            <p:ph type="dt" sz="half" idx="10"/>
          </p:nvPr>
        </p:nvSpPr>
        <p:spPr/>
        <p:txBody>
          <a:bodyPr/>
          <a:lstStyle>
            <a:lvl1pPr>
              <a:defRPr/>
            </a:lvl1pPr>
          </a:lstStyle>
          <a:p>
            <a:pPr>
              <a:defRPr/>
            </a:pPr>
            <a:fld id="{6D4AE788-7E9F-43CE-9592-02820C7B3813}" type="datetimeFigureOut">
              <a:rPr lang="lt-LT"/>
              <a:pPr>
                <a:defRPr/>
              </a:pPr>
              <a:t>2013.12.03</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6C15B9D7-C9E4-46F6-B2F6-9001013C2F58}" type="slidenum">
              <a:rPr lang="lt-LT"/>
              <a:pPr>
                <a:defRPr/>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ru-RU"/>
          </a:p>
        </p:txBody>
      </p:sp>
      <p:sp>
        <p:nvSpPr>
          <p:cNvPr id="3" name="Vertikalaus teksto vietos rezervavimo ženklas 2"/>
          <p:cNvSpPr>
            <a:spLocks noGrp="1"/>
          </p:cNvSpPr>
          <p:nvPr>
            <p:ph type="body" orient="vert" idx="1"/>
          </p:nvPr>
        </p:nvSpPr>
        <p:spPr/>
        <p:txBody>
          <a:bodyPr vert="eaVer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ru-RU"/>
          </a:p>
        </p:txBody>
      </p:sp>
      <p:sp>
        <p:nvSpPr>
          <p:cNvPr id="4" name="Datos vietos rezervavimo ženklas 3"/>
          <p:cNvSpPr>
            <a:spLocks noGrp="1"/>
          </p:cNvSpPr>
          <p:nvPr>
            <p:ph type="dt" sz="half" idx="10"/>
          </p:nvPr>
        </p:nvSpPr>
        <p:spPr/>
        <p:txBody>
          <a:bodyPr/>
          <a:lstStyle>
            <a:lvl1pPr>
              <a:defRPr/>
            </a:lvl1pPr>
          </a:lstStyle>
          <a:p>
            <a:pPr>
              <a:defRPr/>
            </a:pPr>
            <a:fld id="{EDE1EF59-4B24-401F-B56F-2643474D9E12}" type="datetimeFigureOut">
              <a:rPr lang="lt-LT"/>
              <a:pPr>
                <a:defRPr/>
              </a:pPr>
              <a:t>2013.12.03</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0D25715A-9B77-4DCF-9084-76C6DF32ADBB}" type="slidenum">
              <a:rPr lang="lt-LT"/>
              <a:pPr>
                <a:defRPr/>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Spustelėkite, jei norite keisite ruoš. pav. stilių</a:t>
            </a:r>
            <a:endParaRPr lang="ru-RU"/>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ru-RU"/>
          </a:p>
        </p:txBody>
      </p:sp>
      <p:sp>
        <p:nvSpPr>
          <p:cNvPr id="4" name="Datos vietos rezervavimo ženklas 3"/>
          <p:cNvSpPr>
            <a:spLocks noGrp="1"/>
          </p:cNvSpPr>
          <p:nvPr>
            <p:ph type="dt" sz="half" idx="10"/>
          </p:nvPr>
        </p:nvSpPr>
        <p:spPr/>
        <p:txBody>
          <a:bodyPr/>
          <a:lstStyle>
            <a:lvl1pPr>
              <a:defRPr/>
            </a:lvl1pPr>
          </a:lstStyle>
          <a:p>
            <a:pPr>
              <a:defRPr/>
            </a:pPr>
            <a:fld id="{E661EB1E-A504-4CA7-A9C8-6311EED2ADE1}" type="datetimeFigureOut">
              <a:rPr lang="lt-LT"/>
              <a:pPr>
                <a:defRPr/>
              </a:pPr>
              <a:t>2013.12.03</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E931C270-46A4-4FB2-AE83-F7D8F1CDB3D8}" type="slidenum">
              <a:rPr lang="lt-LT"/>
              <a:pPr>
                <a:defRPr/>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ru-RU"/>
          </a:p>
        </p:txBody>
      </p:sp>
      <p:sp>
        <p:nvSpPr>
          <p:cNvPr id="3" name="Turinio vietos rezervavimo ženklas 2"/>
          <p:cNvSpPr>
            <a:spLocks noGrp="1"/>
          </p:cNvSpPr>
          <p:nvPr>
            <p:ph idx="1"/>
          </p:nvPr>
        </p:nvSpPr>
        <p:spPr/>
        <p:txBody>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ru-RU"/>
          </a:p>
        </p:txBody>
      </p:sp>
      <p:sp>
        <p:nvSpPr>
          <p:cNvPr id="4" name="Datos vietos rezervavimo ženklas 3"/>
          <p:cNvSpPr>
            <a:spLocks noGrp="1"/>
          </p:cNvSpPr>
          <p:nvPr>
            <p:ph type="dt" sz="half" idx="10"/>
          </p:nvPr>
        </p:nvSpPr>
        <p:spPr/>
        <p:txBody>
          <a:bodyPr/>
          <a:lstStyle>
            <a:lvl1pPr>
              <a:defRPr/>
            </a:lvl1pPr>
          </a:lstStyle>
          <a:p>
            <a:pPr>
              <a:defRPr/>
            </a:pPr>
            <a:fld id="{42D388BD-DED5-463F-9630-36DEAD32F3C1}" type="datetimeFigureOut">
              <a:rPr lang="lt-LT"/>
              <a:pPr>
                <a:defRPr/>
              </a:pPr>
              <a:t>2013.12.03</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0B52D32F-AC67-469A-9114-6F2F0D2756D6}" type="slidenum">
              <a:rPr lang="lt-LT"/>
              <a:pPr>
                <a:defRPr/>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Spustelėkite, jei norite keisite ruoš. pav. stilių</a:t>
            </a:r>
            <a:endParaRPr lang="ru-RU"/>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Spustelėkite ruošinio teksto stiliams keisti</a:t>
            </a:r>
          </a:p>
        </p:txBody>
      </p:sp>
      <p:sp>
        <p:nvSpPr>
          <p:cNvPr id="4" name="Datos vietos rezervavimo ženklas 3"/>
          <p:cNvSpPr>
            <a:spLocks noGrp="1"/>
          </p:cNvSpPr>
          <p:nvPr>
            <p:ph type="dt" sz="half" idx="10"/>
          </p:nvPr>
        </p:nvSpPr>
        <p:spPr/>
        <p:txBody>
          <a:bodyPr/>
          <a:lstStyle>
            <a:lvl1pPr>
              <a:defRPr/>
            </a:lvl1pPr>
          </a:lstStyle>
          <a:p>
            <a:pPr>
              <a:defRPr/>
            </a:pPr>
            <a:fld id="{F957DC05-B714-47E9-A34E-93D96D820AD5}" type="datetimeFigureOut">
              <a:rPr lang="lt-LT"/>
              <a:pPr>
                <a:defRPr/>
              </a:pPr>
              <a:t>2013.12.03</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801BC651-2F85-493D-B704-CF4F47B7A79D}" type="slidenum">
              <a:rPr lang="lt-LT"/>
              <a:pPr>
                <a:defRPr/>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ru-RU"/>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ru-RU"/>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ru-RU"/>
          </a:p>
        </p:txBody>
      </p:sp>
      <p:sp>
        <p:nvSpPr>
          <p:cNvPr id="5" name="Datos vietos rezervavimo ženklas 3"/>
          <p:cNvSpPr>
            <a:spLocks noGrp="1"/>
          </p:cNvSpPr>
          <p:nvPr>
            <p:ph type="dt" sz="half" idx="10"/>
          </p:nvPr>
        </p:nvSpPr>
        <p:spPr/>
        <p:txBody>
          <a:bodyPr/>
          <a:lstStyle>
            <a:lvl1pPr>
              <a:defRPr/>
            </a:lvl1pPr>
          </a:lstStyle>
          <a:p>
            <a:pPr>
              <a:defRPr/>
            </a:pPr>
            <a:fld id="{7A458560-FAC7-4BB3-BF9B-640EB627C4BE}" type="datetimeFigureOut">
              <a:rPr lang="lt-LT"/>
              <a:pPr>
                <a:defRPr/>
              </a:pPr>
              <a:t>2013.12.03</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CC7B45D7-26CD-432B-A561-A8EAA5EEA1BD}" type="slidenum">
              <a:rPr lang="lt-LT"/>
              <a:pPr>
                <a:defRPr/>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Spustelėkite, jei norite keisite ruoš. pav. stilių</a:t>
            </a:r>
            <a:endParaRPr lang="ru-RU"/>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ru-RU"/>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ru-RU"/>
          </a:p>
        </p:txBody>
      </p:sp>
      <p:sp>
        <p:nvSpPr>
          <p:cNvPr id="7" name="Datos vietos rezervavimo ženklas 3"/>
          <p:cNvSpPr>
            <a:spLocks noGrp="1"/>
          </p:cNvSpPr>
          <p:nvPr>
            <p:ph type="dt" sz="half" idx="10"/>
          </p:nvPr>
        </p:nvSpPr>
        <p:spPr/>
        <p:txBody>
          <a:bodyPr/>
          <a:lstStyle>
            <a:lvl1pPr>
              <a:defRPr/>
            </a:lvl1pPr>
          </a:lstStyle>
          <a:p>
            <a:pPr>
              <a:defRPr/>
            </a:pPr>
            <a:fld id="{FAF508CE-4B70-434D-BD27-8141FD4E2107}" type="datetimeFigureOut">
              <a:rPr lang="lt-LT"/>
              <a:pPr>
                <a:defRPr/>
              </a:pPr>
              <a:t>2013.12.03</a:t>
            </a:fld>
            <a:endParaRPr lang="lt-LT"/>
          </a:p>
        </p:txBody>
      </p:sp>
      <p:sp>
        <p:nvSpPr>
          <p:cNvPr id="8" name="Poraštės vietos rezervavimo ženklas 4"/>
          <p:cNvSpPr>
            <a:spLocks noGrp="1"/>
          </p:cNvSpPr>
          <p:nvPr>
            <p:ph type="ftr" sz="quarter" idx="11"/>
          </p:nvPr>
        </p:nvSpPr>
        <p:spPr/>
        <p:txBody>
          <a:bodyPr/>
          <a:lstStyle>
            <a:lvl1pPr>
              <a:defRPr/>
            </a:lvl1pPr>
          </a:lstStyle>
          <a:p>
            <a:pPr>
              <a:defRPr/>
            </a:pPr>
            <a:endParaRPr lang="lt-LT"/>
          </a:p>
        </p:txBody>
      </p:sp>
      <p:sp>
        <p:nvSpPr>
          <p:cNvPr id="9" name="Skaidrės numerio vietos rezervavimo ženklas 5"/>
          <p:cNvSpPr>
            <a:spLocks noGrp="1"/>
          </p:cNvSpPr>
          <p:nvPr>
            <p:ph type="sldNum" sz="quarter" idx="12"/>
          </p:nvPr>
        </p:nvSpPr>
        <p:spPr/>
        <p:txBody>
          <a:bodyPr/>
          <a:lstStyle>
            <a:lvl1pPr>
              <a:defRPr/>
            </a:lvl1pPr>
          </a:lstStyle>
          <a:p>
            <a:pPr>
              <a:defRPr/>
            </a:pPr>
            <a:fld id="{34E1A143-D874-425D-8BA1-B1E69F1FDD24}" type="slidenum">
              <a:rPr lang="lt-LT"/>
              <a:pPr>
                <a:defRPr/>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ru-RU"/>
          </a:p>
        </p:txBody>
      </p:sp>
      <p:sp>
        <p:nvSpPr>
          <p:cNvPr id="3" name="Datos vietos rezervavimo ženklas 3"/>
          <p:cNvSpPr>
            <a:spLocks noGrp="1"/>
          </p:cNvSpPr>
          <p:nvPr>
            <p:ph type="dt" sz="half" idx="10"/>
          </p:nvPr>
        </p:nvSpPr>
        <p:spPr/>
        <p:txBody>
          <a:bodyPr/>
          <a:lstStyle>
            <a:lvl1pPr>
              <a:defRPr/>
            </a:lvl1pPr>
          </a:lstStyle>
          <a:p>
            <a:pPr>
              <a:defRPr/>
            </a:pPr>
            <a:fld id="{BD175D28-BA86-4A93-8501-387D1416C99F}" type="datetimeFigureOut">
              <a:rPr lang="lt-LT"/>
              <a:pPr>
                <a:defRPr/>
              </a:pPr>
              <a:t>2013.12.03</a:t>
            </a:fld>
            <a:endParaRPr lang="lt-LT"/>
          </a:p>
        </p:txBody>
      </p:sp>
      <p:sp>
        <p:nvSpPr>
          <p:cNvPr id="4" name="Poraštės vietos rezervavimo ženklas 4"/>
          <p:cNvSpPr>
            <a:spLocks noGrp="1"/>
          </p:cNvSpPr>
          <p:nvPr>
            <p:ph type="ftr" sz="quarter" idx="11"/>
          </p:nvPr>
        </p:nvSpPr>
        <p:spPr/>
        <p:txBody>
          <a:bodyPr/>
          <a:lstStyle>
            <a:lvl1pPr>
              <a:defRPr/>
            </a:lvl1pPr>
          </a:lstStyle>
          <a:p>
            <a:pPr>
              <a:defRPr/>
            </a:pPr>
            <a:endParaRPr lang="lt-LT"/>
          </a:p>
        </p:txBody>
      </p:sp>
      <p:sp>
        <p:nvSpPr>
          <p:cNvPr id="5" name="Skaidrės numerio vietos rezervavimo ženklas 5"/>
          <p:cNvSpPr>
            <a:spLocks noGrp="1"/>
          </p:cNvSpPr>
          <p:nvPr>
            <p:ph type="sldNum" sz="quarter" idx="12"/>
          </p:nvPr>
        </p:nvSpPr>
        <p:spPr/>
        <p:txBody>
          <a:bodyPr/>
          <a:lstStyle>
            <a:lvl1pPr>
              <a:defRPr/>
            </a:lvl1pPr>
          </a:lstStyle>
          <a:p>
            <a:pPr>
              <a:defRPr/>
            </a:pPr>
            <a:fld id="{60A12AB3-B1DA-4F6B-8DDA-BC6BF95FCC52}" type="slidenum">
              <a:rPr lang="lt-LT"/>
              <a:pPr>
                <a:defRPr/>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3"/>
          <p:cNvSpPr>
            <a:spLocks noGrp="1"/>
          </p:cNvSpPr>
          <p:nvPr>
            <p:ph type="dt" sz="half" idx="10"/>
          </p:nvPr>
        </p:nvSpPr>
        <p:spPr/>
        <p:txBody>
          <a:bodyPr/>
          <a:lstStyle>
            <a:lvl1pPr>
              <a:defRPr/>
            </a:lvl1pPr>
          </a:lstStyle>
          <a:p>
            <a:pPr>
              <a:defRPr/>
            </a:pPr>
            <a:fld id="{CC1960D1-8785-4763-A836-C1ECAB9199DE}" type="datetimeFigureOut">
              <a:rPr lang="lt-LT"/>
              <a:pPr>
                <a:defRPr/>
              </a:pPr>
              <a:t>2013.12.03</a:t>
            </a:fld>
            <a:endParaRPr lang="lt-LT"/>
          </a:p>
        </p:txBody>
      </p:sp>
      <p:sp>
        <p:nvSpPr>
          <p:cNvPr id="3" name="Poraštės vietos rezervavimo ženklas 4"/>
          <p:cNvSpPr>
            <a:spLocks noGrp="1"/>
          </p:cNvSpPr>
          <p:nvPr>
            <p:ph type="ftr" sz="quarter" idx="11"/>
          </p:nvPr>
        </p:nvSpPr>
        <p:spPr/>
        <p:txBody>
          <a:bodyPr/>
          <a:lstStyle>
            <a:lvl1pPr>
              <a:defRPr/>
            </a:lvl1pPr>
          </a:lstStyle>
          <a:p>
            <a:pPr>
              <a:defRPr/>
            </a:pPr>
            <a:endParaRPr lang="lt-LT"/>
          </a:p>
        </p:txBody>
      </p:sp>
      <p:sp>
        <p:nvSpPr>
          <p:cNvPr id="4" name="Skaidrės numerio vietos rezervavimo ženklas 5"/>
          <p:cNvSpPr>
            <a:spLocks noGrp="1"/>
          </p:cNvSpPr>
          <p:nvPr>
            <p:ph type="sldNum" sz="quarter" idx="12"/>
          </p:nvPr>
        </p:nvSpPr>
        <p:spPr/>
        <p:txBody>
          <a:bodyPr/>
          <a:lstStyle>
            <a:lvl1pPr>
              <a:defRPr/>
            </a:lvl1pPr>
          </a:lstStyle>
          <a:p>
            <a:pPr>
              <a:defRPr/>
            </a:pPr>
            <a:fld id="{81532DF5-A5C5-482A-A6E7-59AEC549F3D9}" type="slidenum">
              <a:rPr lang="lt-LT"/>
              <a:pPr>
                <a:defRPr/>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Spustelėkite, jei norite keisite ruoš. pav. stilių</a:t>
            </a:r>
            <a:endParaRPr lang="ru-RU"/>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ru-RU"/>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Spustelėkite ruošinio teksto stiliams keisti</a:t>
            </a:r>
          </a:p>
        </p:txBody>
      </p:sp>
      <p:sp>
        <p:nvSpPr>
          <p:cNvPr id="5" name="Datos vietos rezervavimo ženklas 3"/>
          <p:cNvSpPr>
            <a:spLocks noGrp="1"/>
          </p:cNvSpPr>
          <p:nvPr>
            <p:ph type="dt" sz="half" idx="10"/>
          </p:nvPr>
        </p:nvSpPr>
        <p:spPr/>
        <p:txBody>
          <a:bodyPr/>
          <a:lstStyle>
            <a:lvl1pPr>
              <a:defRPr/>
            </a:lvl1pPr>
          </a:lstStyle>
          <a:p>
            <a:pPr>
              <a:defRPr/>
            </a:pPr>
            <a:fld id="{4DCA1CF7-57F9-4463-BB34-AC51508978D8}" type="datetimeFigureOut">
              <a:rPr lang="lt-LT"/>
              <a:pPr>
                <a:defRPr/>
              </a:pPr>
              <a:t>2013.12.03</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7C2CFD0F-FAF6-4E11-A1A1-3CE0621F74A1}" type="slidenum">
              <a:rPr lang="lt-LT"/>
              <a:pPr>
                <a:defRPr/>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Spustelėkite, jei norite keisite ruoš. pav. stilių</a:t>
            </a:r>
            <a:endParaRPr lang="ru-RU"/>
          </a:p>
        </p:txBody>
      </p:sp>
      <p:sp>
        <p:nvSpPr>
          <p:cNvPr id="3" name="Paveikslėlio vietos rezervavimo ženklas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Spustelėkite ruošinio teksto stiliams keisti</a:t>
            </a:r>
          </a:p>
        </p:txBody>
      </p:sp>
      <p:sp>
        <p:nvSpPr>
          <p:cNvPr id="5" name="Datos vietos rezervavimo ženklas 3"/>
          <p:cNvSpPr>
            <a:spLocks noGrp="1"/>
          </p:cNvSpPr>
          <p:nvPr>
            <p:ph type="dt" sz="half" idx="10"/>
          </p:nvPr>
        </p:nvSpPr>
        <p:spPr/>
        <p:txBody>
          <a:bodyPr/>
          <a:lstStyle>
            <a:lvl1pPr>
              <a:defRPr/>
            </a:lvl1pPr>
          </a:lstStyle>
          <a:p>
            <a:pPr>
              <a:defRPr/>
            </a:pPr>
            <a:fld id="{67A83206-321E-49D6-8DF3-2CEDAAA260A0}" type="datetimeFigureOut">
              <a:rPr lang="lt-LT"/>
              <a:pPr>
                <a:defRPr/>
              </a:pPr>
              <a:t>2013.12.03</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9CBB28E5-A2DA-4E3A-B66D-007D41F352FF}" type="slidenum">
              <a:rPr lang="lt-LT"/>
              <a:pPr>
                <a:defRPr/>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Pavadinimo vietos rezervavimo ženkla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smtClean="0"/>
              <a:t>Spustelėkite, jei norite keisite ruoš. pav. stilių</a:t>
            </a:r>
            <a:endParaRPr lang="ru-RU" smtClean="0"/>
          </a:p>
        </p:txBody>
      </p:sp>
      <p:sp>
        <p:nvSpPr>
          <p:cNvPr id="1027" name="Teksto vietos rezervavimo ženklas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ru-RU" smtClean="0"/>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42D70A3-CD06-4831-9130-42825828CAFC}" type="datetimeFigureOut">
              <a:rPr lang="lt-LT"/>
              <a:pPr>
                <a:defRPr/>
              </a:pPr>
              <a:t>2013.12.03</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DA64122-0FDC-4873-836D-0A0176E3408B}" type="slidenum">
              <a:rPr lang="lt-LT"/>
              <a:pPr>
                <a:defRPr/>
              </a:pPr>
              <a:t>‹#›</a:t>
            </a:fld>
            <a:endParaRPr lang="lt-LT"/>
          </a:p>
        </p:txBody>
      </p:sp>
    </p:spTree>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tačiakampis 3"/>
          <p:cNvSpPr>
            <a:spLocks noChangeArrowheads="1"/>
          </p:cNvSpPr>
          <p:nvPr/>
        </p:nvSpPr>
        <p:spPr bwMode="auto">
          <a:xfrm>
            <a:off x="428625" y="214313"/>
            <a:ext cx="8429625" cy="6586537"/>
          </a:xfrm>
          <a:prstGeom prst="rect">
            <a:avLst/>
          </a:prstGeom>
          <a:noFill/>
          <a:ln w="9525">
            <a:noFill/>
            <a:miter lim="800000"/>
            <a:headEnd/>
            <a:tailEnd/>
          </a:ln>
        </p:spPr>
        <p:txBody>
          <a:bodyPr>
            <a:spAutoFit/>
          </a:bodyPr>
          <a:lstStyle/>
          <a:p>
            <a:pPr algn="ctr" eaLnBrk="0" hangingPunct="0"/>
            <a:endParaRPr lang="en-US" sz="1400" b="1">
              <a:solidFill>
                <a:srgbClr val="080808"/>
              </a:solidFill>
              <a:latin typeface="Times New Roman" pitchFamily="18" charset="0"/>
              <a:cs typeface="Times New Roman" pitchFamily="18" charset="0"/>
            </a:endParaRPr>
          </a:p>
          <a:p>
            <a:pPr algn="ctr"/>
            <a:r>
              <a:rPr lang="lt-LT" b="1">
                <a:latin typeface="Times New Roman" pitchFamily="18" charset="0"/>
                <a:cs typeface="Times New Roman" pitchFamily="18" charset="0"/>
              </a:rPr>
              <a:t>VILNIAUS RAJONO KYVIŠKIŲ PAGRINDINĖS IR VILNIAUS MIESTO SIMONO KONARSKIO VIDURINĖS MOKYKLŲ 11–16 METŲ AMŽIAUS MOKINIŲ FIZINIO IŠSIVYSTYMO,  ŠIRDIES IR KRAUJAGYSLIŲ SISTEMOS VEIKLOS POKYČIŲ VERTINIMAI</a:t>
            </a:r>
            <a:endParaRPr lang="ru-RU">
              <a:latin typeface="Times New Roman" pitchFamily="18" charset="0"/>
              <a:cs typeface="Times New Roman" pitchFamily="18" charset="0"/>
            </a:endParaRPr>
          </a:p>
          <a:p>
            <a:pPr algn="ctr"/>
            <a:r>
              <a:rPr lang="lt-LT" b="1">
                <a:latin typeface="Times New Roman" pitchFamily="18" charset="0"/>
                <a:cs typeface="Times New Roman" pitchFamily="18" charset="0"/>
              </a:rPr>
              <a:t> </a:t>
            </a:r>
            <a:endParaRPr lang="ru-RU">
              <a:latin typeface="Times New Roman" pitchFamily="18" charset="0"/>
              <a:cs typeface="Times New Roman" pitchFamily="18" charset="0"/>
            </a:endParaRPr>
          </a:p>
          <a:p>
            <a:pPr algn="ctr"/>
            <a:r>
              <a:rPr lang="lt-LT" b="1">
                <a:latin typeface="Times New Roman" pitchFamily="18" charset="0"/>
                <a:cs typeface="Times New Roman" pitchFamily="18" charset="0"/>
              </a:rPr>
              <a:t> </a:t>
            </a:r>
          </a:p>
          <a:p>
            <a:pPr algn="ctr"/>
            <a:endParaRPr lang="lt-LT" sz="1400" b="1">
              <a:latin typeface="Times New Roman" pitchFamily="18" charset="0"/>
              <a:cs typeface="Times New Roman" pitchFamily="18" charset="0"/>
            </a:endParaRPr>
          </a:p>
          <a:p>
            <a:pPr algn="ctr"/>
            <a:endParaRPr lang="lt-LT" sz="1400" b="1">
              <a:latin typeface="Times New Roman" pitchFamily="18" charset="0"/>
              <a:cs typeface="Times New Roman" pitchFamily="18" charset="0"/>
            </a:endParaRPr>
          </a:p>
          <a:p>
            <a:pPr algn="ctr"/>
            <a:endParaRPr lang="ru-RU" sz="1400">
              <a:latin typeface="Times New Roman" pitchFamily="18" charset="0"/>
              <a:cs typeface="Times New Roman" pitchFamily="18" charset="0"/>
            </a:endParaRPr>
          </a:p>
          <a:p>
            <a:pPr algn="ctr"/>
            <a:r>
              <a:rPr lang="lt-LT" sz="2000">
                <a:latin typeface="Times New Roman" pitchFamily="18" charset="0"/>
                <a:cs typeface="Times New Roman" pitchFamily="18" charset="0"/>
              </a:rPr>
              <a:t>Tiriamasis </a:t>
            </a:r>
            <a:r>
              <a:rPr lang="en-US" sz="2000">
                <a:latin typeface="Times New Roman" pitchFamily="18" charset="0"/>
                <a:cs typeface="Times New Roman" pitchFamily="18" charset="0"/>
              </a:rPr>
              <a:t>darbas</a:t>
            </a:r>
            <a:endParaRPr lang="ru-RU" sz="2000">
              <a:latin typeface="Times New Roman" pitchFamily="18" charset="0"/>
              <a:cs typeface="Times New Roman" pitchFamily="18" charset="0"/>
            </a:endParaRPr>
          </a:p>
          <a:p>
            <a:pPr algn="ctr" eaLnBrk="0" hangingPunct="0"/>
            <a:endParaRPr lang="lt-LT" sz="1400">
              <a:solidFill>
                <a:srgbClr val="080808"/>
              </a:solidFill>
              <a:latin typeface="Times New Roman" pitchFamily="18" charset="0"/>
              <a:cs typeface="Times New Roman" pitchFamily="18" charset="0"/>
            </a:endParaRPr>
          </a:p>
          <a:p>
            <a:pPr algn="ctr" eaLnBrk="0" hangingPunct="0"/>
            <a:endParaRPr lang="lt-LT" sz="1400">
              <a:solidFill>
                <a:srgbClr val="080808"/>
              </a:solidFill>
              <a:latin typeface="Times New Roman" pitchFamily="18" charset="0"/>
              <a:cs typeface="Times New Roman" pitchFamily="18" charset="0"/>
            </a:endParaRPr>
          </a:p>
          <a:p>
            <a:pPr algn="ctr" eaLnBrk="0" hangingPunct="0"/>
            <a:endParaRPr lang="lt-LT" sz="1400">
              <a:solidFill>
                <a:srgbClr val="080808"/>
              </a:solidFill>
              <a:latin typeface="Times New Roman" pitchFamily="18" charset="0"/>
              <a:cs typeface="Times New Roman" pitchFamily="18" charset="0"/>
            </a:endParaRPr>
          </a:p>
          <a:p>
            <a:pPr algn="ctr" eaLnBrk="0" hangingPunct="0"/>
            <a:endParaRPr lang="en-US" sz="1400">
              <a:solidFill>
                <a:srgbClr val="080808"/>
              </a:solidFill>
              <a:latin typeface="Times New Roman" pitchFamily="18" charset="0"/>
              <a:cs typeface="Times New Roman" pitchFamily="18" charset="0"/>
            </a:endParaRPr>
          </a:p>
          <a:p>
            <a:pPr algn="r">
              <a:buFont typeface="Wingdings 2" pitchFamily="18" charset="2"/>
              <a:buNone/>
            </a:pPr>
            <a:r>
              <a:rPr lang="en-US" sz="1400" b="1">
                <a:latin typeface="Times New Roman" pitchFamily="18" charset="0"/>
                <a:cs typeface="Times New Roman" pitchFamily="18" charset="0"/>
              </a:rPr>
              <a:t> d</a:t>
            </a:r>
            <a:r>
              <a:rPr lang="lt-LT" sz="1400" b="1">
                <a:latin typeface="Times New Roman" pitchFamily="18" charset="0"/>
                <a:cs typeface="Times New Roman" pitchFamily="18" charset="0"/>
              </a:rPr>
              <a:t>arbo koordinato</a:t>
            </a:r>
            <a:r>
              <a:rPr lang="en-US" sz="1400" b="1">
                <a:latin typeface="Times New Roman" pitchFamily="18" charset="0"/>
                <a:cs typeface="Times New Roman" pitchFamily="18" charset="0"/>
              </a:rPr>
              <a:t>r</a:t>
            </a:r>
            <a:r>
              <a:rPr lang="lt-LT" sz="1400" b="1">
                <a:latin typeface="Times New Roman" pitchFamily="18" charset="0"/>
                <a:cs typeface="Times New Roman" pitchFamily="18" charset="0"/>
              </a:rPr>
              <a:t>ė</a:t>
            </a:r>
            <a:r>
              <a:rPr lang="en-US" sz="1400" b="1">
                <a:latin typeface="Times New Roman" pitchFamily="18" charset="0"/>
                <a:cs typeface="Times New Roman" pitchFamily="18" charset="0"/>
              </a:rPr>
              <a:t>:</a:t>
            </a:r>
            <a:r>
              <a:rPr lang="lt-LT" sz="1400">
                <a:latin typeface="Calibri" pitchFamily="34" charset="0"/>
              </a:rPr>
              <a:t> </a:t>
            </a:r>
            <a:endParaRPr lang="ru-RU" sz="1400">
              <a:latin typeface="Calibri" pitchFamily="34" charset="0"/>
            </a:endParaRPr>
          </a:p>
          <a:p>
            <a:pPr algn="r"/>
            <a:r>
              <a:rPr lang="en-US" sz="1400" b="1">
                <a:latin typeface="Times New Roman" pitchFamily="18" charset="0"/>
                <a:cs typeface="Times New Roman" pitchFamily="18" charset="0"/>
              </a:rPr>
              <a:t>Vilniaus r. Kyvi</a:t>
            </a:r>
            <a:r>
              <a:rPr lang="lt-LT" sz="1400" b="1">
                <a:latin typeface="Times New Roman" pitchFamily="18" charset="0"/>
                <a:cs typeface="Times New Roman" pitchFamily="18" charset="0"/>
              </a:rPr>
              <a:t>š</a:t>
            </a:r>
            <a:r>
              <a:rPr lang="en-US" sz="1400" b="1">
                <a:latin typeface="Times New Roman" pitchFamily="18" charset="0"/>
                <a:cs typeface="Times New Roman" pitchFamily="18" charset="0"/>
              </a:rPr>
              <a:t>ki</a:t>
            </a:r>
            <a:r>
              <a:rPr lang="lt-LT" sz="1400" b="1">
                <a:latin typeface="Times New Roman" pitchFamily="18" charset="0"/>
                <a:cs typeface="Times New Roman" pitchFamily="18" charset="0"/>
              </a:rPr>
              <a:t>ų</a:t>
            </a:r>
            <a:r>
              <a:rPr lang="en-US" sz="1400" b="1">
                <a:latin typeface="Times New Roman" pitchFamily="18" charset="0"/>
                <a:cs typeface="Times New Roman" pitchFamily="18" charset="0"/>
              </a:rPr>
              <a:t> pagrindin</a:t>
            </a:r>
            <a:r>
              <a:rPr lang="lt-LT" sz="1400" b="1">
                <a:latin typeface="Times New Roman" pitchFamily="18" charset="0"/>
                <a:cs typeface="Times New Roman" pitchFamily="18" charset="0"/>
              </a:rPr>
              <a:t>ės ir Vilniaus m. S. Konarskio vidurinės mokyklų  </a:t>
            </a:r>
            <a:r>
              <a:rPr lang="en-US" sz="1400" b="1">
                <a:latin typeface="Times New Roman" pitchFamily="18" charset="0"/>
                <a:cs typeface="Times New Roman" pitchFamily="18" charset="0"/>
              </a:rPr>
              <a:t>biologijos mokytoja </a:t>
            </a:r>
          </a:p>
          <a:p>
            <a:pPr algn="r"/>
            <a:r>
              <a:rPr lang="lt-LT" sz="1400" b="1">
                <a:solidFill>
                  <a:srgbClr val="080808"/>
                </a:solidFill>
                <a:latin typeface="Times New Roman" pitchFamily="18" charset="0"/>
                <a:cs typeface="Times New Roman" pitchFamily="18" charset="0"/>
              </a:rPr>
              <a:t>Beata Petkevič</a:t>
            </a:r>
            <a:endParaRPr lang="ru-RU" sz="1400" b="1">
              <a:latin typeface="Times New Roman" pitchFamily="18" charset="0"/>
              <a:cs typeface="Times New Roman" pitchFamily="18" charset="0"/>
            </a:endParaRPr>
          </a:p>
          <a:p>
            <a:pPr algn="r">
              <a:buFont typeface="Wingdings 2" pitchFamily="18" charset="2"/>
              <a:buNone/>
            </a:pPr>
            <a:endParaRPr lang="lt-LT" sz="1400" b="1">
              <a:latin typeface="Times New Roman" pitchFamily="18" charset="0"/>
              <a:cs typeface="Times New Roman" pitchFamily="18" charset="0"/>
            </a:endParaRPr>
          </a:p>
          <a:p>
            <a:pPr algn="ctr" eaLnBrk="0" hangingPunct="0"/>
            <a:endParaRPr lang="en-US" sz="1400">
              <a:solidFill>
                <a:srgbClr val="080808"/>
              </a:solidFill>
              <a:latin typeface="Times New Roman" pitchFamily="18" charset="0"/>
              <a:cs typeface="Times New Roman" pitchFamily="18" charset="0"/>
            </a:endParaRPr>
          </a:p>
          <a:p>
            <a:pPr algn="r" eaLnBrk="0" hangingPunct="0"/>
            <a:endParaRPr lang="en-US" sz="1400">
              <a:solidFill>
                <a:srgbClr val="080808"/>
              </a:solidFill>
              <a:latin typeface="Times New Roman" pitchFamily="18" charset="0"/>
              <a:cs typeface="Times New Roman" pitchFamily="18" charset="0"/>
            </a:endParaRPr>
          </a:p>
          <a:p>
            <a:pPr algn="r" eaLnBrk="0" hangingPunct="0"/>
            <a:endParaRPr lang="en-US" sz="1400">
              <a:solidFill>
                <a:srgbClr val="080808"/>
              </a:solidFill>
              <a:latin typeface="Times New Roman" pitchFamily="18" charset="0"/>
              <a:cs typeface="Times New Roman" pitchFamily="18" charset="0"/>
            </a:endParaRPr>
          </a:p>
          <a:p>
            <a:pPr algn="r" eaLnBrk="0" hangingPunct="0"/>
            <a:endParaRPr lang="en-US" sz="1400">
              <a:solidFill>
                <a:srgbClr val="080808"/>
              </a:solidFill>
              <a:latin typeface="Times New Roman" pitchFamily="18" charset="0"/>
              <a:cs typeface="Times New Roman" pitchFamily="18" charset="0"/>
            </a:endParaRPr>
          </a:p>
          <a:p>
            <a:pPr algn="r" eaLnBrk="0" hangingPunct="0"/>
            <a:endParaRPr lang="en-US" sz="1400">
              <a:solidFill>
                <a:srgbClr val="080808"/>
              </a:solidFill>
              <a:latin typeface="Times New Roman" pitchFamily="18" charset="0"/>
              <a:cs typeface="Times New Roman" pitchFamily="18" charset="0"/>
            </a:endParaRPr>
          </a:p>
          <a:p>
            <a:pPr algn="r" eaLnBrk="0" hangingPunct="0"/>
            <a:endParaRPr lang="en-US" sz="1400">
              <a:solidFill>
                <a:srgbClr val="080808"/>
              </a:solidFill>
              <a:latin typeface="Times New Roman" pitchFamily="18" charset="0"/>
              <a:cs typeface="Times New Roman" pitchFamily="18" charset="0"/>
            </a:endParaRPr>
          </a:p>
          <a:p>
            <a:pPr algn="r" eaLnBrk="0" hangingPunct="0"/>
            <a:endParaRPr lang="ru-RU" sz="1400">
              <a:latin typeface="Times New Roman" pitchFamily="18" charset="0"/>
              <a:cs typeface="Times New Roman" pitchFamily="18" charset="0"/>
            </a:endParaRPr>
          </a:p>
          <a:p>
            <a:pPr algn="ctr" eaLnBrk="0" hangingPunct="0"/>
            <a:r>
              <a:rPr lang="lt-LT" sz="1400" b="1">
                <a:solidFill>
                  <a:srgbClr val="080808"/>
                </a:solidFill>
                <a:latin typeface="Times New Roman" pitchFamily="18" charset="0"/>
                <a:cs typeface="Times New Roman" pitchFamily="18" charset="0"/>
              </a:rPr>
              <a:t>VILNIUS, 201</a:t>
            </a:r>
            <a:r>
              <a:rPr lang="en-US" sz="1400" b="1">
                <a:solidFill>
                  <a:srgbClr val="080808"/>
                </a:solidFill>
                <a:latin typeface="Times New Roman" pitchFamily="18" charset="0"/>
                <a:cs typeface="Times New Roman" pitchFamily="18" charset="0"/>
              </a:rPr>
              <a:t>3</a:t>
            </a:r>
            <a:endParaRPr lang="lt-LT" sz="1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C:\Users\Mira\Desktop\Untitled.png"/>
          <p:cNvPicPr>
            <a:picLocks noGrp="1" noChangeAspect="1" noChangeArrowheads="1"/>
          </p:cNvPicPr>
          <p:nvPr>
            <p:ph idx="1"/>
          </p:nvPr>
        </p:nvPicPr>
        <p:blipFill>
          <a:blip r:embed="rId2"/>
          <a:srcRect/>
          <a:stretch>
            <a:fillRect/>
          </a:stretch>
        </p:blipFill>
        <p:spPr>
          <a:xfrm>
            <a:off x="250825" y="1125538"/>
            <a:ext cx="4176713" cy="5421312"/>
          </a:xfrm>
        </p:spPr>
      </p:pic>
      <p:pic>
        <p:nvPicPr>
          <p:cNvPr id="5" name="Turinio vietos rezervavimo ženklas 14" descr="IMG_0002.jpg"/>
          <p:cNvPicPr>
            <a:picLocks noChangeAspect="1"/>
          </p:cNvPicPr>
          <p:nvPr/>
        </p:nvPicPr>
        <p:blipFill>
          <a:blip r:embed="rId3"/>
          <a:srcRect/>
          <a:stretch>
            <a:fillRect/>
          </a:stretch>
        </p:blipFill>
        <p:spPr bwMode="auto">
          <a:xfrm>
            <a:off x="4572000" y="1125538"/>
            <a:ext cx="4348163" cy="5399087"/>
          </a:xfrm>
          <a:prstGeom prst="rect">
            <a:avLst/>
          </a:prstGeom>
          <a:noFill/>
          <a:ln w="9525">
            <a:noFill/>
            <a:miter lim="800000"/>
            <a:headEnd/>
            <a:tailEnd/>
          </a:ln>
        </p:spPr>
      </p:pic>
      <p:sp>
        <p:nvSpPr>
          <p:cNvPr id="23555" name="Rectangle 5"/>
          <p:cNvSpPr>
            <a:spLocks noChangeArrowheads="1"/>
          </p:cNvSpPr>
          <p:nvPr/>
        </p:nvSpPr>
        <p:spPr bwMode="auto">
          <a:xfrm>
            <a:off x="323850" y="0"/>
            <a:ext cx="8640763" cy="923925"/>
          </a:xfrm>
          <a:prstGeom prst="rect">
            <a:avLst/>
          </a:prstGeom>
          <a:noFill/>
          <a:ln w="9525">
            <a:noFill/>
            <a:miter lim="800000"/>
            <a:headEnd/>
            <a:tailEnd/>
          </a:ln>
        </p:spPr>
        <p:txBody>
          <a:bodyPr>
            <a:spAutoFit/>
          </a:bodyPr>
          <a:lstStyle/>
          <a:p>
            <a:pPr algn="ctr"/>
            <a:r>
              <a:rPr lang="lt-LT" b="1">
                <a:latin typeface="Times New Roman" pitchFamily="18" charset="0"/>
                <a:cs typeface="Times New Roman" pitchFamily="18" charset="0"/>
              </a:rPr>
              <a:t>Svoriui vertinti pagal ūgį, nustatant kūno sudėjimo darną (harmoningumą) , naudojomės</a:t>
            </a:r>
            <a:r>
              <a:rPr lang="en-US" b="1">
                <a:latin typeface="Times New Roman" pitchFamily="18" charset="0"/>
                <a:cs typeface="Times New Roman" pitchFamily="18" charset="0"/>
              </a:rPr>
              <a:t> </a:t>
            </a:r>
            <a:r>
              <a:rPr lang="lt-LT" b="1">
                <a:latin typeface="Times New Roman" pitchFamily="18" charset="0"/>
                <a:cs typeface="Times New Roman" pitchFamily="18" charset="0"/>
              </a:rPr>
              <a:t>dvimatėsmis procentilinėmis diagramomis</a:t>
            </a:r>
            <a:r>
              <a:rPr lang="en-US" b="1">
                <a:latin typeface="Times New Roman" pitchFamily="18" charset="0"/>
                <a:cs typeface="Times New Roman" pitchFamily="18" charset="0"/>
              </a:rPr>
              <a:t>, </a:t>
            </a:r>
            <a:r>
              <a:rPr lang="lt-LT" b="1">
                <a:latin typeface="Times New Roman" pitchFamily="18" charset="0"/>
                <a:cs typeface="Times New Roman" pitchFamily="18" charset="0"/>
              </a:rPr>
              <a:t>sudarytomis skirtingiem amžiaus tarpsniams, mergaitėms ir berniukams atskirai </a:t>
            </a:r>
            <a:r>
              <a:rPr lang="en-US" b="1">
                <a:latin typeface="Times New Roman" pitchFamily="18" charset="0"/>
                <a:cs typeface="Times New Roman" pitchFamily="18" charset="0"/>
              </a:rPr>
              <a:t>(</a:t>
            </a:r>
            <a:r>
              <a:rPr lang="lt-LT" b="1">
                <a:latin typeface="Times New Roman" pitchFamily="18" charset="0"/>
                <a:cs typeface="Times New Roman" pitchFamily="18" charset="0"/>
              </a:rPr>
              <a:t>1 ir 2</a:t>
            </a:r>
            <a:r>
              <a:rPr lang="en-US" b="1">
                <a:latin typeface="Times New Roman" pitchFamily="18" charset="0"/>
                <a:cs typeface="Times New Roman" pitchFamily="18" charset="0"/>
              </a:rPr>
              <a:t> pav.).</a:t>
            </a:r>
            <a:endParaRPr lang="lt-LT"/>
          </a:p>
        </p:txBody>
      </p:sp>
      <p:sp>
        <p:nvSpPr>
          <p:cNvPr id="23556" name="Rectangle 6"/>
          <p:cNvSpPr>
            <a:spLocks noChangeArrowheads="1"/>
          </p:cNvSpPr>
          <p:nvPr/>
        </p:nvSpPr>
        <p:spPr bwMode="auto">
          <a:xfrm>
            <a:off x="-252413" y="6308725"/>
            <a:ext cx="5111751" cy="585788"/>
          </a:xfrm>
          <a:prstGeom prst="rect">
            <a:avLst/>
          </a:prstGeom>
          <a:noFill/>
          <a:ln w="9525">
            <a:noFill/>
            <a:miter lim="800000"/>
            <a:headEnd/>
            <a:tailEnd/>
          </a:ln>
        </p:spPr>
        <p:txBody>
          <a:bodyPr>
            <a:spAutoFit/>
          </a:bodyPr>
          <a:lstStyle/>
          <a:p>
            <a:pPr algn="ctr"/>
            <a:r>
              <a:rPr lang="lt-LT" sz="1600" b="1">
                <a:latin typeface="Times New Roman" pitchFamily="18" charset="0"/>
                <a:cs typeface="Times New Roman" pitchFamily="18" charset="0"/>
              </a:rPr>
              <a:t>1</a:t>
            </a:r>
            <a:r>
              <a:rPr lang="en-US" sz="1600" b="1">
                <a:latin typeface="Times New Roman" pitchFamily="18" charset="0"/>
                <a:cs typeface="Times New Roman" pitchFamily="18" charset="0"/>
              </a:rPr>
              <a:t> pav. </a:t>
            </a:r>
            <a:r>
              <a:rPr lang="lt-LT" sz="1600" b="1">
                <a:latin typeface="Times New Roman" pitchFamily="18" charset="0"/>
                <a:cs typeface="Times New Roman" pitchFamily="18" charset="0"/>
              </a:rPr>
              <a:t>M</a:t>
            </a:r>
            <a:r>
              <a:rPr lang="en-US" sz="1600" b="1">
                <a:latin typeface="Times New Roman" pitchFamily="18" charset="0"/>
                <a:cs typeface="Times New Roman" pitchFamily="18" charset="0"/>
              </a:rPr>
              <a:t>ergai</a:t>
            </a:r>
            <a:r>
              <a:rPr lang="lt-LT" sz="1600" b="1">
                <a:latin typeface="Times New Roman" pitchFamily="18" charset="0"/>
                <a:cs typeface="Times New Roman" pitchFamily="18" charset="0"/>
              </a:rPr>
              <a:t>čių svorio priklausomybės nuo ūgio kitimas (dvimatė diagrama)</a:t>
            </a:r>
            <a:endParaRPr lang="ru-RU" sz="1600" b="1">
              <a:latin typeface="Times New Roman" pitchFamily="18" charset="0"/>
              <a:cs typeface="Times New Roman" pitchFamily="18" charset="0"/>
            </a:endParaRPr>
          </a:p>
        </p:txBody>
      </p:sp>
      <p:sp>
        <p:nvSpPr>
          <p:cNvPr id="23557" name="Rectangle 7"/>
          <p:cNvSpPr>
            <a:spLocks noChangeArrowheads="1"/>
          </p:cNvSpPr>
          <p:nvPr/>
        </p:nvSpPr>
        <p:spPr bwMode="auto">
          <a:xfrm>
            <a:off x="4356100" y="6308725"/>
            <a:ext cx="4787900" cy="585788"/>
          </a:xfrm>
          <a:prstGeom prst="rect">
            <a:avLst/>
          </a:prstGeom>
          <a:noFill/>
          <a:ln w="9525">
            <a:noFill/>
            <a:miter lim="800000"/>
            <a:headEnd/>
            <a:tailEnd/>
          </a:ln>
        </p:spPr>
        <p:txBody>
          <a:bodyPr>
            <a:spAutoFit/>
          </a:bodyPr>
          <a:lstStyle/>
          <a:p>
            <a:pPr algn="ctr"/>
            <a:r>
              <a:rPr lang="lt-LT" sz="1600" b="1">
                <a:latin typeface="Times New Roman" pitchFamily="18" charset="0"/>
                <a:cs typeface="Times New Roman" pitchFamily="18" charset="0"/>
              </a:rPr>
              <a:t>2</a:t>
            </a:r>
            <a:r>
              <a:rPr lang="en-US" sz="1600" b="1">
                <a:latin typeface="Times New Roman" pitchFamily="18" charset="0"/>
                <a:cs typeface="Times New Roman" pitchFamily="18" charset="0"/>
              </a:rPr>
              <a:t> pav. </a:t>
            </a:r>
            <a:r>
              <a:rPr lang="lt-LT" sz="1600" b="1">
                <a:latin typeface="Times New Roman" pitchFamily="18" charset="0"/>
                <a:cs typeface="Times New Roman" pitchFamily="18" charset="0"/>
              </a:rPr>
              <a:t>Berniukų svorio priklausomybės nuo ūgio kitimas (dvimatė diagrama)</a:t>
            </a:r>
            <a:endParaRPr lang="ru-RU" sz="16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urinio vietos rezervavimo ženklas 2"/>
          <p:cNvSpPr>
            <a:spLocks noGrp="1"/>
          </p:cNvSpPr>
          <p:nvPr>
            <p:ph idx="1"/>
          </p:nvPr>
        </p:nvSpPr>
        <p:spPr>
          <a:xfrm>
            <a:off x="457200" y="1643063"/>
            <a:ext cx="8229600" cy="4483100"/>
          </a:xfrm>
        </p:spPr>
        <p:txBody>
          <a:bodyPr/>
          <a:lstStyle/>
          <a:p>
            <a:pPr algn="ctr" eaLnBrk="1" hangingPunct="1"/>
            <a:r>
              <a:rPr lang="lt-LT" sz="2500" smtClean="0">
                <a:latin typeface="Times New Roman" pitchFamily="18" charset="0"/>
                <a:cs typeface="Times New Roman" pitchFamily="18" charset="0"/>
              </a:rPr>
              <a:t>Rezultatų apdorojimui – programinis statistinių duomenų paketas SPSS for Windows, 15.0 versija, MS Excel programa (Čekanavičius, Murauskas 2004).</a:t>
            </a:r>
          </a:p>
          <a:p>
            <a:pPr algn="just" eaLnBrk="1" hangingPunct="1"/>
            <a:endParaRPr lang="ru-RU"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ntraštė 1"/>
          <p:cNvSpPr>
            <a:spLocks noGrp="1"/>
          </p:cNvSpPr>
          <p:nvPr>
            <p:ph type="ctrTitle"/>
          </p:nvPr>
        </p:nvSpPr>
        <p:spPr/>
        <p:txBody>
          <a:bodyPr/>
          <a:lstStyle/>
          <a:p>
            <a:pPr eaLnBrk="1" hangingPunct="1"/>
            <a:r>
              <a:rPr lang="lt-LT" b="1" smtClean="0">
                <a:latin typeface="Times New Roman" pitchFamily="18" charset="0"/>
                <a:cs typeface="Times New Roman" pitchFamily="18" charset="0"/>
              </a:rPr>
              <a:t>TYRIMŲ REZULTATAI</a:t>
            </a:r>
            <a:endParaRPr lang="lt-LT"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z="3200" b="1" smtClean="0">
                <a:latin typeface="Times New Roman" pitchFamily="18" charset="0"/>
                <a:cs typeface="Times New Roman" pitchFamily="18" charset="0"/>
              </a:rPr>
              <a:t>11-16 MET</a:t>
            </a:r>
            <a:r>
              <a:rPr lang="lt-LT" sz="3200" b="1" smtClean="0">
                <a:latin typeface="Times New Roman" pitchFamily="18" charset="0"/>
                <a:cs typeface="Times New Roman" pitchFamily="18" charset="0"/>
              </a:rPr>
              <a:t>Ų MERGAIČIŲ ŪGIO RODIKLIAI</a:t>
            </a:r>
            <a:endParaRPr lang="lt-LT" sz="3200" b="1" smtClean="0"/>
          </a:p>
        </p:txBody>
      </p:sp>
      <p:graphicFrame>
        <p:nvGraphicFramePr>
          <p:cNvPr id="26626" name="Objektas 15"/>
          <p:cNvGraphicFramePr>
            <a:graphicFrameLocks noGrp="1"/>
          </p:cNvGraphicFramePr>
          <p:nvPr>
            <p:ph idx="1"/>
          </p:nvPr>
        </p:nvGraphicFramePr>
        <p:xfrm>
          <a:off x="457200" y="1600200"/>
          <a:ext cx="8229600" cy="4525963"/>
        </p:xfrm>
        <a:graphic>
          <a:graphicData uri="http://schemas.openxmlformats.org/presentationml/2006/ole">
            <p:oleObj spid="_x0000_s26626" r:id="rId3" imgW="8230313" imgH="4523624" progId="Excel.Chart.8">
              <p:embed/>
            </p:oleObj>
          </a:graphicData>
        </a:graphic>
      </p:graphicFrame>
      <p:sp>
        <p:nvSpPr>
          <p:cNvPr id="26627" name="Rectangle 4"/>
          <p:cNvSpPr>
            <a:spLocks noChangeArrowheads="1"/>
          </p:cNvSpPr>
          <p:nvPr/>
        </p:nvSpPr>
        <p:spPr bwMode="auto">
          <a:xfrm>
            <a:off x="0" y="5949950"/>
            <a:ext cx="9144000" cy="706438"/>
          </a:xfrm>
          <a:prstGeom prst="rect">
            <a:avLst/>
          </a:prstGeom>
          <a:noFill/>
          <a:ln w="9525">
            <a:noFill/>
            <a:miter lim="800000"/>
            <a:headEnd/>
            <a:tailEnd/>
          </a:ln>
        </p:spPr>
        <p:txBody>
          <a:bodyPr>
            <a:spAutoFit/>
          </a:bodyPr>
          <a:lstStyle/>
          <a:p>
            <a:pPr algn="just"/>
            <a:r>
              <a:rPr lang="en-US" sz="2000">
                <a:latin typeface="Times New Roman" pitchFamily="18" charset="0"/>
                <a:cs typeface="Times New Roman" pitchFamily="18" charset="0"/>
              </a:rPr>
              <a:t>Vilniaus miesto S. Konarskio vidurin</a:t>
            </a:r>
            <a:r>
              <a:rPr lang="lt-LT" sz="2000">
                <a:latin typeface="Times New Roman" pitchFamily="18" charset="0"/>
                <a:cs typeface="Times New Roman" pitchFamily="18" charset="0"/>
              </a:rPr>
              <a:t>ės mokyklos </a:t>
            </a:r>
            <a:r>
              <a:rPr lang="en-US" sz="2000">
                <a:latin typeface="Times New Roman" pitchFamily="18" charset="0"/>
                <a:cs typeface="Times New Roman" pitchFamily="18" charset="0"/>
              </a:rPr>
              <a:t>11-16 met</a:t>
            </a:r>
            <a:r>
              <a:rPr lang="lt-LT" sz="2000">
                <a:latin typeface="Times New Roman" pitchFamily="18" charset="0"/>
                <a:cs typeface="Times New Roman" pitchFamily="18" charset="0"/>
              </a:rPr>
              <a:t>ų mergaitės yra aukštesnės (</a:t>
            </a:r>
            <a:r>
              <a:rPr lang="en-US" sz="2000">
                <a:latin typeface="Times New Roman" pitchFamily="18" charset="0"/>
                <a:cs typeface="Times New Roman" pitchFamily="18" charset="0"/>
              </a:rPr>
              <a:t>2-4 cm</a:t>
            </a:r>
            <a:r>
              <a:rPr lang="lt-LT" sz="2000">
                <a:latin typeface="Times New Roman" pitchFamily="18" charset="0"/>
                <a:cs typeface="Times New Roman" pitchFamily="18" charset="0"/>
              </a:rPr>
              <a:t>), negu jų bendraamžės iš Vilniaus S. Konarskio vidurinės mokyklos.</a:t>
            </a:r>
            <a:endParaRPr lang="en-US" sz="200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z="3200" b="1" smtClean="0">
                <a:latin typeface="Times New Roman" pitchFamily="18" charset="0"/>
                <a:cs typeface="Times New Roman" pitchFamily="18" charset="0"/>
              </a:rPr>
              <a:t>11-16 MET</a:t>
            </a:r>
            <a:r>
              <a:rPr lang="lt-LT" sz="3200" b="1" smtClean="0">
                <a:latin typeface="Times New Roman" pitchFamily="18" charset="0"/>
                <a:cs typeface="Times New Roman" pitchFamily="18" charset="0"/>
              </a:rPr>
              <a:t>Ų MERGAIČIŲ KŪNO MASĖS RODIKLIAI</a:t>
            </a:r>
            <a:endParaRPr lang="lt-LT" sz="3200" b="1" smtClean="0"/>
          </a:p>
        </p:txBody>
      </p:sp>
      <p:graphicFrame>
        <p:nvGraphicFramePr>
          <p:cNvPr id="27650" name="Objektas 16"/>
          <p:cNvGraphicFramePr>
            <a:graphicFrameLocks noGrp="1"/>
          </p:cNvGraphicFramePr>
          <p:nvPr>
            <p:ph idx="1"/>
          </p:nvPr>
        </p:nvGraphicFramePr>
        <p:xfrm>
          <a:off x="457200" y="1600200"/>
          <a:ext cx="8229600" cy="4525963"/>
        </p:xfrm>
        <a:graphic>
          <a:graphicData uri="http://schemas.openxmlformats.org/presentationml/2006/ole">
            <p:oleObj spid="_x0000_s27650" r:id="rId3" imgW="8230313" imgH="4523624" progId="Excel.Chart.8">
              <p:embed/>
            </p:oleObj>
          </a:graphicData>
        </a:graphic>
      </p:graphicFrame>
      <p:sp>
        <p:nvSpPr>
          <p:cNvPr id="27651" name="Rectangle 4"/>
          <p:cNvSpPr>
            <a:spLocks noChangeArrowheads="1"/>
          </p:cNvSpPr>
          <p:nvPr/>
        </p:nvSpPr>
        <p:spPr bwMode="auto">
          <a:xfrm>
            <a:off x="179388" y="5876925"/>
            <a:ext cx="8496300" cy="1016000"/>
          </a:xfrm>
          <a:prstGeom prst="rect">
            <a:avLst/>
          </a:prstGeom>
          <a:noFill/>
          <a:ln w="9525">
            <a:noFill/>
            <a:miter lim="800000"/>
            <a:headEnd/>
            <a:tailEnd/>
          </a:ln>
        </p:spPr>
        <p:txBody>
          <a:bodyPr>
            <a:spAutoFit/>
          </a:bodyPr>
          <a:lstStyle/>
          <a:p>
            <a:pPr algn="just"/>
            <a:r>
              <a:rPr lang="en-US" sz="2000">
                <a:latin typeface="Times New Roman" pitchFamily="18" charset="0"/>
                <a:cs typeface="Times New Roman" pitchFamily="18" charset="0"/>
              </a:rPr>
              <a:t>Vilniaus rajono Kyvi</a:t>
            </a:r>
            <a:r>
              <a:rPr lang="lt-LT" sz="2000">
                <a:latin typeface="Times New Roman" pitchFamily="18" charset="0"/>
                <a:cs typeface="Times New Roman" pitchFamily="18" charset="0"/>
              </a:rPr>
              <a:t>škių pagrindinės mokyklos </a:t>
            </a:r>
            <a:r>
              <a:rPr lang="en-US" sz="2000">
                <a:latin typeface="Times New Roman" pitchFamily="18" charset="0"/>
                <a:cs typeface="Times New Roman" pitchFamily="18" charset="0"/>
              </a:rPr>
              <a:t>11-16 met</a:t>
            </a:r>
            <a:r>
              <a:rPr lang="lt-LT" sz="2000">
                <a:latin typeface="Times New Roman" pitchFamily="18" charset="0"/>
                <a:cs typeface="Times New Roman" pitchFamily="18" charset="0"/>
              </a:rPr>
              <a:t>ų mergaitės turi didesnius kūno </a:t>
            </a:r>
            <a:r>
              <a:rPr lang="en-US" sz="2000">
                <a:latin typeface="Times New Roman" pitchFamily="18" charset="0"/>
                <a:cs typeface="Times New Roman" pitchFamily="18" charset="0"/>
              </a:rPr>
              <a:t>mas</a:t>
            </a:r>
            <a:r>
              <a:rPr lang="lt-LT" sz="2000">
                <a:latin typeface="Times New Roman" pitchFamily="18" charset="0"/>
                <a:cs typeface="Times New Roman" pitchFamily="18" charset="0"/>
              </a:rPr>
              <a:t>ės rodiklius (</a:t>
            </a:r>
            <a:r>
              <a:rPr lang="en-US" sz="2000">
                <a:latin typeface="Times New Roman" pitchFamily="18" charset="0"/>
                <a:cs typeface="Times New Roman" pitchFamily="18" charset="0"/>
              </a:rPr>
              <a:t>2-4 kg</a:t>
            </a:r>
            <a:r>
              <a:rPr lang="lt-LT" sz="2000">
                <a:latin typeface="Times New Roman" pitchFamily="18" charset="0"/>
                <a:cs typeface="Times New Roman" pitchFamily="18" charset="0"/>
              </a:rPr>
              <a:t>), negu jų bendraamžės iš Vilniaus S. Konarskio vidurinės mokyklos.</a:t>
            </a:r>
            <a:endParaRPr lang="en-US" sz="200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urinio vietos rezervavimo ženklas 2"/>
          <p:cNvSpPr>
            <a:spLocks noGrp="1"/>
          </p:cNvSpPr>
          <p:nvPr>
            <p:ph idx="1"/>
          </p:nvPr>
        </p:nvSpPr>
        <p:spPr>
          <a:xfrm>
            <a:off x="-357188" y="260350"/>
            <a:ext cx="9753601" cy="1584325"/>
          </a:xfrm>
        </p:spPr>
        <p:txBody>
          <a:bodyPr/>
          <a:lstStyle/>
          <a:p>
            <a:pPr algn="ctr" eaLnBrk="1" hangingPunct="1"/>
            <a:r>
              <a:rPr lang="lt-LT" sz="2500" smtClean="0">
                <a:latin typeface="Times New Roman" pitchFamily="18" charset="0"/>
                <a:cs typeface="Times New Roman" pitchFamily="18" charset="0"/>
              </a:rPr>
              <a:t>Vertinant 11–16 metų </a:t>
            </a:r>
            <a:r>
              <a:rPr lang="en-US" sz="2500" smtClean="0">
                <a:latin typeface="Times New Roman" pitchFamily="18" charset="0"/>
                <a:cs typeface="Times New Roman" pitchFamily="18" charset="0"/>
              </a:rPr>
              <a:t>mergai</a:t>
            </a:r>
            <a:r>
              <a:rPr lang="lt-LT" sz="2500" smtClean="0">
                <a:latin typeface="Times New Roman" pitchFamily="18" charset="0"/>
                <a:cs typeface="Times New Roman" pitchFamily="18" charset="0"/>
              </a:rPr>
              <a:t>čių fizinį išsivystymą nustatyta, kad </a:t>
            </a:r>
            <a:r>
              <a:rPr lang="en-US" sz="2500" smtClean="0">
                <a:latin typeface="Times New Roman" pitchFamily="18" charset="0"/>
                <a:cs typeface="Times New Roman" pitchFamily="18" charset="0"/>
              </a:rPr>
              <a:t>j</a:t>
            </a:r>
            <a:r>
              <a:rPr lang="lt-LT" sz="2500" smtClean="0">
                <a:latin typeface="Times New Roman" pitchFamily="18" charset="0"/>
                <a:cs typeface="Times New Roman" pitchFamily="18" charset="0"/>
              </a:rPr>
              <a:t>ų skirstiniai pagal antropometrinius duomenis esant reikšmingumo lygmeniui 0,05, </a:t>
            </a:r>
            <a:r>
              <a:rPr lang="en-GB" sz="2500" smtClean="0">
                <a:latin typeface="Times New Roman" pitchFamily="18" charset="0"/>
                <a:cs typeface="Times New Roman" pitchFamily="18" charset="0"/>
              </a:rPr>
              <a:t> </a:t>
            </a:r>
            <a:r>
              <a:rPr lang="lt-LT" sz="2500" smtClean="0">
                <a:latin typeface="Times New Roman" pitchFamily="18" charset="0"/>
                <a:cs typeface="Times New Roman" pitchFamily="18" charset="0"/>
              </a:rPr>
              <a:t>χ2</a:t>
            </a:r>
            <a:r>
              <a:rPr lang="en-GB" sz="2500" smtClean="0">
                <a:latin typeface="Times New Roman" pitchFamily="18" charset="0"/>
                <a:cs typeface="Times New Roman" pitchFamily="18" charset="0"/>
              </a:rPr>
              <a:t>&gt;</a:t>
            </a:r>
            <a:r>
              <a:rPr lang="lt-LT" sz="2500" smtClean="0">
                <a:latin typeface="Times New Roman" pitchFamily="18" charset="0"/>
                <a:cs typeface="Times New Roman" pitchFamily="18" charset="0"/>
              </a:rPr>
              <a:t>χk  </a:t>
            </a:r>
            <a:r>
              <a:rPr lang="en-US" sz="2500" smtClean="0">
                <a:latin typeface="Times New Roman" pitchFamily="18" charset="0"/>
                <a:cs typeface="Times New Roman" pitchFamily="18" charset="0"/>
              </a:rPr>
              <a:t>statisti</a:t>
            </a:r>
            <a:r>
              <a:rPr lang="lt-LT" sz="2500" smtClean="0">
                <a:latin typeface="Times New Roman" pitchFamily="18" charset="0"/>
                <a:cs typeface="Times New Roman" pitchFamily="18" charset="0"/>
              </a:rPr>
              <a:t>škai patikimai skyrėsi</a:t>
            </a:r>
            <a:r>
              <a:rPr lang="lt-LT" sz="2500" smtClean="0"/>
              <a:t>. </a:t>
            </a:r>
          </a:p>
        </p:txBody>
      </p:sp>
      <p:graphicFrame>
        <p:nvGraphicFramePr>
          <p:cNvPr id="28674" name="Objektas 24"/>
          <p:cNvGraphicFramePr>
            <a:graphicFrameLocks/>
          </p:cNvGraphicFramePr>
          <p:nvPr/>
        </p:nvGraphicFramePr>
        <p:xfrm>
          <a:off x="428625" y="1785938"/>
          <a:ext cx="8286750" cy="4500562"/>
        </p:xfrm>
        <a:graphic>
          <a:graphicData uri="http://schemas.openxmlformats.org/presentationml/2006/ole">
            <p:oleObj spid="_x0000_s28674" r:id="rId3" imgW="8291279" imgH="4499238" progId="Excel.Chart.8">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z="3600" b="1" smtClean="0">
                <a:latin typeface="Times New Roman" pitchFamily="18" charset="0"/>
                <a:cs typeface="Times New Roman" pitchFamily="18" charset="0"/>
              </a:rPr>
              <a:t>11-16 MET</a:t>
            </a:r>
            <a:r>
              <a:rPr lang="lt-LT" sz="3600" b="1" smtClean="0">
                <a:latin typeface="Times New Roman" pitchFamily="18" charset="0"/>
                <a:cs typeface="Times New Roman" pitchFamily="18" charset="0"/>
              </a:rPr>
              <a:t>Ų BERNIUKŲ ŪGIO RODIKLIAI</a:t>
            </a:r>
            <a:endParaRPr lang="lt-LT" sz="3600" smtClean="0"/>
          </a:p>
        </p:txBody>
      </p:sp>
      <p:graphicFrame>
        <p:nvGraphicFramePr>
          <p:cNvPr id="29698" name="Objektas 15"/>
          <p:cNvGraphicFramePr>
            <a:graphicFrameLocks noGrp="1"/>
          </p:cNvGraphicFramePr>
          <p:nvPr>
            <p:ph idx="1"/>
          </p:nvPr>
        </p:nvGraphicFramePr>
        <p:xfrm>
          <a:off x="250825" y="1600200"/>
          <a:ext cx="8435975" cy="4525963"/>
        </p:xfrm>
        <a:graphic>
          <a:graphicData uri="http://schemas.openxmlformats.org/presentationml/2006/ole">
            <p:oleObj spid="_x0000_s29698" r:id="rId3" imgW="8437595" imgH="4523624" progId="Excel.Chart.8">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z="3600" b="1" smtClean="0">
                <a:latin typeface="Times New Roman" pitchFamily="18" charset="0"/>
                <a:cs typeface="Times New Roman" pitchFamily="18" charset="0"/>
              </a:rPr>
              <a:t>11-16 MET</a:t>
            </a:r>
            <a:r>
              <a:rPr lang="lt-LT" sz="3600" b="1" smtClean="0">
                <a:latin typeface="Times New Roman" pitchFamily="18" charset="0"/>
                <a:cs typeface="Times New Roman" pitchFamily="18" charset="0"/>
              </a:rPr>
              <a:t>Ų BERNIUKŲ KŪNO MASĖS  RODIKLIAI</a:t>
            </a:r>
            <a:endParaRPr lang="lt-LT" sz="3600" smtClean="0"/>
          </a:p>
        </p:txBody>
      </p:sp>
      <p:graphicFrame>
        <p:nvGraphicFramePr>
          <p:cNvPr id="30722" name="Objektas 16"/>
          <p:cNvGraphicFramePr>
            <a:graphicFrameLocks noGrp="1"/>
          </p:cNvGraphicFramePr>
          <p:nvPr>
            <p:ph idx="1"/>
          </p:nvPr>
        </p:nvGraphicFramePr>
        <p:xfrm>
          <a:off x="457200" y="1600200"/>
          <a:ext cx="8229600" cy="4525963"/>
        </p:xfrm>
        <a:graphic>
          <a:graphicData uri="http://schemas.openxmlformats.org/presentationml/2006/ole">
            <p:oleObj spid="_x0000_s30722" r:id="rId3" imgW="8230313" imgH="4523624" progId="Excel.Chart.8">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42875" y="357188"/>
            <a:ext cx="9001125" cy="1143000"/>
          </a:xfrm>
        </p:spPr>
        <p:txBody>
          <a:bodyPr rtlCol="0">
            <a:normAutofit fontScale="77500" lnSpcReduction="20000"/>
          </a:bodyPr>
          <a:lstStyle/>
          <a:p>
            <a:pPr eaLnBrk="1" fontAlgn="auto" hangingPunct="1">
              <a:spcAft>
                <a:spcPts val="0"/>
              </a:spcAft>
              <a:buFont typeface="Arial" pitchFamily="34" charset="0"/>
              <a:buChar char="•"/>
              <a:defRPr/>
            </a:pPr>
            <a:r>
              <a:rPr lang="lt-LT" dirty="0" smtClean="0">
                <a:latin typeface="Times New Roman" pitchFamily="18" charset="0"/>
                <a:cs typeface="Times New Roman" pitchFamily="18" charset="0"/>
              </a:rPr>
              <a:t>Vertinant 11–16 metų </a:t>
            </a:r>
            <a:r>
              <a:rPr lang="en-US" dirty="0" err="1" smtClean="0">
                <a:latin typeface="Times New Roman" pitchFamily="18" charset="0"/>
                <a:cs typeface="Times New Roman" pitchFamily="18" charset="0"/>
              </a:rPr>
              <a:t>berniuk</a:t>
            </a:r>
            <a:r>
              <a:rPr lang="lt-LT" dirty="0" smtClean="0">
                <a:latin typeface="Times New Roman" pitchFamily="18" charset="0"/>
                <a:cs typeface="Times New Roman" pitchFamily="18" charset="0"/>
              </a:rPr>
              <a:t>ų fizinį išsivystymą nustatyta, kad jų skirstiniai pagal </a:t>
            </a:r>
            <a:r>
              <a:rPr lang="lt-LT" dirty="0" err="1" smtClean="0">
                <a:latin typeface="Times New Roman" pitchFamily="18" charset="0"/>
                <a:cs typeface="Times New Roman" pitchFamily="18" charset="0"/>
              </a:rPr>
              <a:t>antropometrinius</a:t>
            </a:r>
            <a:r>
              <a:rPr lang="lt-LT" dirty="0" smtClean="0">
                <a:latin typeface="Times New Roman" pitchFamily="18" charset="0"/>
                <a:cs typeface="Times New Roman" pitchFamily="18" charset="0"/>
              </a:rPr>
              <a:t> duomenis esant reikšmingumo lygmeniui 0,05, </a:t>
            </a:r>
            <a:r>
              <a:rPr lang="en-GB" dirty="0" smtClean="0">
                <a:latin typeface="Times New Roman" pitchFamily="18" charset="0"/>
                <a:cs typeface="Times New Roman" pitchFamily="18" charset="0"/>
              </a:rPr>
              <a:t> </a:t>
            </a:r>
            <a:r>
              <a:rPr lang="lt-LT" dirty="0" smtClean="0">
                <a:latin typeface="Times New Roman" pitchFamily="18" charset="0"/>
                <a:cs typeface="Times New Roman" pitchFamily="18" charset="0"/>
              </a:rPr>
              <a:t>χ2</a:t>
            </a:r>
            <a:r>
              <a:rPr lang="en-GB" dirty="0" smtClean="0">
                <a:latin typeface="Times New Roman" pitchFamily="18" charset="0"/>
                <a:cs typeface="Times New Roman" pitchFamily="18" charset="0"/>
              </a:rPr>
              <a:t>&gt;</a:t>
            </a:r>
            <a:r>
              <a:rPr lang="lt-LT" dirty="0" err="1" smtClean="0">
                <a:latin typeface="Times New Roman" pitchFamily="18" charset="0"/>
                <a:cs typeface="Times New Roman" pitchFamily="18" charset="0"/>
              </a:rPr>
              <a:t>χk</a:t>
            </a:r>
            <a:r>
              <a:rPr lang="lt-LT"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statisti</a:t>
            </a:r>
            <a:r>
              <a:rPr lang="lt-LT" dirty="0" err="1" smtClean="0">
                <a:latin typeface="Times New Roman" pitchFamily="18" charset="0"/>
                <a:cs typeface="Times New Roman" pitchFamily="18" charset="0"/>
              </a:rPr>
              <a:t>škai</a:t>
            </a:r>
            <a:r>
              <a:rPr lang="lt-LT" dirty="0" smtClean="0">
                <a:latin typeface="Times New Roman" pitchFamily="18" charset="0"/>
                <a:cs typeface="Times New Roman" pitchFamily="18" charset="0"/>
              </a:rPr>
              <a:t> patikimai skyrėsi</a:t>
            </a:r>
            <a:r>
              <a:rPr lang="lt-LT" dirty="0" smtClean="0"/>
              <a:t>. </a:t>
            </a:r>
          </a:p>
          <a:p>
            <a:pPr eaLnBrk="1" fontAlgn="auto" hangingPunct="1">
              <a:spcAft>
                <a:spcPts val="0"/>
              </a:spcAft>
              <a:buFont typeface="Arial" pitchFamily="34" charset="0"/>
              <a:buChar char="•"/>
              <a:defRPr/>
            </a:pPr>
            <a:endParaRPr lang="lt-LT" dirty="0"/>
          </a:p>
        </p:txBody>
      </p:sp>
      <p:graphicFrame>
        <p:nvGraphicFramePr>
          <p:cNvPr id="31746" name="Objektas 24"/>
          <p:cNvGraphicFramePr>
            <a:graphicFrameLocks/>
          </p:cNvGraphicFramePr>
          <p:nvPr/>
        </p:nvGraphicFramePr>
        <p:xfrm>
          <a:off x="357188" y="1571625"/>
          <a:ext cx="8358187" cy="4643438"/>
        </p:xfrm>
        <a:graphic>
          <a:graphicData uri="http://schemas.openxmlformats.org/presentationml/2006/ole">
            <p:oleObj spid="_x0000_s31746" r:id="rId3" imgW="8358340" imgH="4645555" progId="Excel.Chart.8">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0" y="260350"/>
            <a:ext cx="9144000" cy="1525588"/>
          </a:xfrm>
        </p:spPr>
        <p:txBody>
          <a:bodyPr rtlCol="0">
            <a:normAutofit lnSpcReduction="10000"/>
          </a:bodyPr>
          <a:lstStyle/>
          <a:p>
            <a:pPr algn="ctr" eaLnBrk="1" fontAlgn="auto" hangingPunct="1">
              <a:spcAft>
                <a:spcPts val="0"/>
              </a:spcAft>
              <a:defRPr/>
            </a:pPr>
            <a:r>
              <a:rPr lang="lt-LT" sz="2500" dirty="0" smtClean="0">
                <a:latin typeface="Times New Roman" pitchFamily="18" charset="0"/>
                <a:cs typeface="Times New Roman" pitchFamily="18" charset="0"/>
              </a:rPr>
              <a:t>Vertinant 11–16 metų amžiaus mergaičių širdies ir kraujagyslių sistemos </a:t>
            </a:r>
            <a:r>
              <a:rPr lang="lt-LT" sz="2500" dirty="0" err="1" smtClean="0">
                <a:latin typeface="Times New Roman" pitchFamily="18" charset="0"/>
                <a:cs typeface="Times New Roman" pitchFamily="18" charset="0"/>
              </a:rPr>
              <a:t>veikl</a:t>
            </a:r>
            <a:r>
              <a:rPr lang="en-GB" sz="2500" dirty="0" err="1" smtClean="0">
                <a:latin typeface="Times New Roman" pitchFamily="18" charset="0"/>
                <a:cs typeface="Times New Roman" pitchFamily="18" charset="0"/>
              </a:rPr>
              <a:t>os</a:t>
            </a:r>
            <a:r>
              <a:rPr lang="en-GB" sz="2500" dirty="0" smtClean="0">
                <a:latin typeface="Times New Roman" pitchFamily="18" charset="0"/>
                <a:cs typeface="Times New Roman" pitchFamily="18" charset="0"/>
              </a:rPr>
              <a:t> </a:t>
            </a:r>
            <a:r>
              <a:rPr lang="en-GB" sz="2500" dirty="0" err="1" smtClean="0">
                <a:latin typeface="Times New Roman" pitchFamily="18" charset="0"/>
                <a:cs typeface="Times New Roman" pitchFamily="18" charset="0"/>
              </a:rPr>
              <a:t>rodiklius</a:t>
            </a:r>
            <a:r>
              <a:rPr lang="en-GB" sz="2500" dirty="0" smtClean="0">
                <a:latin typeface="Times New Roman" pitchFamily="18" charset="0"/>
                <a:cs typeface="Times New Roman" pitchFamily="18" charset="0"/>
              </a:rPr>
              <a:t> </a:t>
            </a:r>
            <a:r>
              <a:rPr lang="en-GB" sz="2500" dirty="0" err="1" smtClean="0">
                <a:latin typeface="Times New Roman" pitchFamily="18" charset="0"/>
                <a:cs typeface="Times New Roman" pitchFamily="18" charset="0"/>
              </a:rPr>
              <a:t>nustatyta</a:t>
            </a:r>
            <a:r>
              <a:rPr lang="en-GB" sz="2500" dirty="0" smtClean="0">
                <a:latin typeface="Times New Roman" pitchFamily="18" charset="0"/>
                <a:cs typeface="Times New Roman" pitchFamily="18" charset="0"/>
              </a:rPr>
              <a:t>, </a:t>
            </a:r>
            <a:r>
              <a:rPr lang="en-GB" sz="2500" dirty="0" err="1" smtClean="0">
                <a:latin typeface="Times New Roman" pitchFamily="18" charset="0"/>
                <a:cs typeface="Times New Roman" pitchFamily="18" charset="0"/>
              </a:rPr>
              <a:t>kad</a:t>
            </a:r>
            <a:r>
              <a:rPr lang="en-GB" sz="2500" dirty="0" smtClean="0">
                <a:latin typeface="Times New Roman" pitchFamily="18" charset="0"/>
                <a:cs typeface="Times New Roman" pitchFamily="18" charset="0"/>
              </a:rPr>
              <a:t> </a:t>
            </a:r>
            <a:r>
              <a:rPr lang="lt-LT" sz="2500" dirty="0" smtClean="0">
                <a:latin typeface="Times New Roman" pitchFamily="18" charset="0"/>
                <a:cs typeface="Times New Roman" pitchFamily="18" charset="0"/>
              </a:rPr>
              <a:t>arterinio spaudimo skirstiniai esant reikšmingumo lygmeniui 0,05, </a:t>
            </a:r>
            <a:r>
              <a:rPr lang="en-GB" sz="2500" dirty="0" smtClean="0">
                <a:latin typeface="Times New Roman" pitchFamily="18" charset="0"/>
                <a:cs typeface="Times New Roman" pitchFamily="18" charset="0"/>
              </a:rPr>
              <a:t> </a:t>
            </a:r>
            <a:r>
              <a:rPr lang="lt-LT" sz="2500" dirty="0" smtClean="0">
                <a:latin typeface="Times New Roman" pitchFamily="18" charset="0"/>
                <a:cs typeface="Times New Roman" pitchFamily="18" charset="0"/>
              </a:rPr>
              <a:t>χ2</a:t>
            </a:r>
            <a:r>
              <a:rPr lang="en-GB" sz="2500" dirty="0" smtClean="0">
                <a:latin typeface="Times New Roman" pitchFamily="18" charset="0"/>
                <a:cs typeface="Times New Roman" pitchFamily="18" charset="0"/>
              </a:rPr>
              <a:t>&gt;</a:t>
            </a:r>
            <a:r>
              <a:rPr lang="lt-LT" sz="2500" dirty="0" err="1" smtClean="0">
                <a:latin typeface="Times New Roman" pitchFamily="18" charset="0"/>
                <a:cs typeface="Times New Roman" pitchFamily="18" charset="0"/>
              </a:rPr>
              <a:t>χk</a:t>
            </a:r>
            <a:r>
              <a:rPr lang="lt-LT" sz="2500" dirty="0" smtClean="0">
                <a:latin typeface="Times New Roman" pitchFamily="18" charset="0"/>
                <a:cs typeface="Times New Roman" pitchFamily="18" charset="0"/>
              </a:rPr>
              <a:t> </a:t>
            </a:r>
            <a:r>
              <a:rPr lang="lt-LT" sz="2500" dirty="0" err="1" smtClean="0">
                <a:latin typeface="Times New Roman" pitchFamily="18" charset="0"/>
                <a:cs typeface="Times New Roman" pitchFamily="18" charset="0"/>
              </a:rPr>
              <a:t>statistiškai</a:t>
            </a:r>
            <a:r>
              <a:rPr lang="lt-LT" sz="2500" dirty="0" smtClean="0">
                <a:latin typeface="Times New Roman" pitchFamily="18" charset="0"/>
                <a:cs typeface="Times New Roman" pitchFamily="18" charset="0"/>
              </a:rPr>
              <a:t> patikimai skyrėsi</a:t>
            </a:r>
            <a:endParaRPr lang="en-US" sz="2500" dirty="0" smtClean="0">
              <a:latin typeface="Times New Roman" pitchFamily="18" charset="0"/>
              <a:cs typeface="Times New Roman" pitchFamily="18" charset="0"/>
            </a:endParaRPr>
          </a:p>
          <a:p>
            <a:pPr algn="ctr" eaLnBrk="1" fontAlgn="auto" hangingPunct="1">
              <a:spcAft>
                <a:spcPts val="0"/>
              </a:spcAft>
              <a:buFont typeface="Arial" pitchFamily="34" charset="0"/>
              <a:buChar char="•"/>
              <a:defRPr/>
            </a:pPr>
            <a:endParaRPr lang="lt-LT" dirty="0"/>
          </a:p>
        </p:txBody>
      </p:sp>
      <p:graphicFrame>
        <p:nvGraphicFramePr>
          <p:cNvPr id="32770" name="Objektas 24"/>
          <p:cNvGraphicFramePr>
            <a:graphicFrameLocks/>
          </p:cNvGraphicFramePr>
          <p:nvPr/>
        </p:nvGraphicFramePr>
        <p:xfrm>
          <a:off x="323850" y="1484313"/>
          <a:ext cx="8534400" cy="5087937"/>
        </p:xfrm>
        <a:graphic>
          <a:graphicData uri="http://schemas.openxmlformats.org/presentationml/2006/ole">
            <p:oleObj spid="_x0000_s32770" r:id="rId3" imgW="8535140" imgH="5084505" progId="Excel.Chart.8">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adviga\Desktop\sveika mityba\CAM00302.jpg"/>
          <p:cNvPicPr>
            <a:picLocks noChangeAspect="1" noChangeArrowheads="1"/>
          </p:cNvPicPr>
          <p:nvPr/>
        </p:nvPicPr>
        <p:blipFill>
          <a:blip r:embed="rId2" cstate="print"/>
          <a:srcRect/>
          <a:stretch>
            <a:fillRect/>
          </a:stretch>
        </p:blipFill>
        <p:spPr bwMode="auto">
          <a:xfrm>
            <a:off x="1115616" y="332656"/>
            <a:ext cx="6840760" cy="6048672"/>
          </a:xfrm>
          <a:prstGeom prst="rect">
            <a:avLst/>
          </a:prstGeom>
          <a:ln>
            <a:noFill/>
          </a:ln>
          <a:effectLst>
            <a:softEdge rad="112500"/>
          </a:effectLst>
        </p:spPr>
      </p:pic>
      <p:sp>
        <p:nvSpPr>
          <p:cNvPr id="15362" name="Title 3"/>
          <p:cNvSpPr>
            <a:spLocks noGrp="1"/>
          </p:cNvSpPr>
          <p:nvPr>
            <p:ph type="title"/>
          </p:nvPr>
        </p:nvSpPr>
        <p:spPr>
          <a:xfrm>
            <a:off x="1187450" y="6021388"/>
            <a:ext cx="6091238" cy="647700"/>
          </a:xfrm>
        </p:spPr>
        <p:txBody>
          <a:bodyPr/>
          <a:lstStyle/>
          <a:p>
            <a:pPr eaLnBrk="1" hangingPunct="1"/>
            <a:r>
              <a:rPr lang="en-US" smtClean="0">
                <a:latin typeface="Times New Roman" pitchFamily="18" charset="0"/>
                <a:cs typeface="Times New Roman" pitchFamily="18" charset="0"/>
              </a:rPr>
              <a:t>Vilniaus r. Kyvi</a:t>
            </a:r>
            <a:r>
              <a:rPr lang="lt-LT" smtClean="0">
                <a:latin typeface="Times New Roman" pitchFamily="18" charset="0"/>
                <a:cs typeface="Times New Roman" pitchFamily="18" charset="0"/>
              </a:rPr>
              <a:t>š</a:t>
            </a:r>
            <a:r>
              <a:rPr lang="en-US" smtClean="0">
                <a:latin typeface="Times New Roman" pitchFamily="18" charset="0"/>
                <a:cs typeface="Times New Roman" pitchFamily="18" charset="0"/>
              </a:rPr>
              <a:t>ki</a:t>
            </a:r>
            <a:r>
              <a:rPr lang="lt-LT" smtClean="0">
                <a:latin typeface="Times New Roman" pitchFamily="18" charset="0"/>
                <a:cs typeface="Times New Roman" pitchFamily="18" charset="0"/>
              </a:rPr>
              <a:t>ų</a:t>
            </a:r>
            <a:r>
              <a:rPr lang="en-US" smtClean="0">
                <a:latin typeface="Times New Roman" pitchFamily="18" charset="0"/>
                <a:cs typeface="Times New Roman" pitchFamily="18" charset="0"/>
              </a:rPr>
              <a:t> pagrindin</a:t>
            </a:r>
            <a:r>
              <a:rPr lang="lt-LT" smtClean="0">
                <a:latin typeface="Times New Roman" pitchFamily="18" charset="0"/>
                <a:cs typeface="Times New Roman" pitchFamily="18" charset="0"/>
              </a:rPr>
              <a:t>ė</a:t>
            </a:r>
            <a:r>
              <a:rPr lang="en-US" smtClean="0">
                <a:latin typeface="Times New Roman" pitchFamily="18" charset="0"/>
                <a:cs typeface="Times New Roman" pitchFamily="18" charset="0"/>
              </a:rPr>
              <a:t> mokykl</a:t>
            </a:r>
            <a:r>
              <a:rPr lang="lt-LT" smtClean="0">
                <a:latin typeface="Times New Roman" pitchFamily="18" charset="0"/>
                <a:cs typeface="Times New Roman" pitchFamily="18" charset="0"/>
              </a:rPr>
              <a:t>a</a:t>
            </a:r>
            <a:endParaRPr lang="lt-LT"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urinio vietos rezervavimo ženklas 2"/>
          <p:cNvSpPr>
            <a:spLocks noGrp="1"/>
          </p:cNvSpPr>
          <p:nvPr>
            <p:ph idx="1"/>
          </p:nvPr>
        </p:nvSpPr>
        <p:spPr>
          <a:xfrm>
            <a:off x="179388" y="260350"/>
            <a:ext cx="8713787" cy="1368425"/>
          </a:xfrm>
        </p:spPr>
        <p:txBody>
          <a:bodyPr/>
          <a:lstStyle/>
          <a:p>
            <a:pPr algn="ctr" eaLnBrk="1" hangingPunct="1"/>
            <a:r>
              <a:rPr lang="lt-LT" sz="2500" smtClean="0">
                <a:latin typeface="Times New Roman" pitchFamily="18" charset="0"/>
                <a:cs typeface="Times New Roman" pitchFamily="18" charset="0"/>
              </a:rPr>
              <a:t>Vertinant 11–16 metų amžiaus berniukų širdies ir kraujagyslių sistemos veikl</a:t>
            </a:r>
            <a:r>
              <a:rPr lang="en-GB" sz="2500" smtClean="0">
                <a:latin typeface="Times New Roman" pitchFamily="18" charset="0"/>
                <a:cs typeface="Times New Roman" pitchFamily="18" charset="0"/>
              </a:rPr>
              <a:t>os rodiklius nustatyta, kad </a:t>
            </a:r>
            <a:r>
              <a:rPr lang="lt-LT" sz="2500" smtClean="0">
                <a:latin typeface="Times New Roman" pitchFamily="18" charset="0"/>
                <a:cs typeface="Times New Roman" pitchFamily="18" charset="0"/>
              </a:rPr>
              <a:t>jų A</a:t>
            </a:r>
            <a:r>
              <a:rPr lang="en-US" sz="2500" smtClean="0">
                <a:latin typeface="Times New Roman" pitchFamily="18" charset="0"/>
                <a:cs typeface="Times New Roman" pitchFamily="18" charset="0"/>
              </a:rPr>
              <a:t>KS</a:t>
            </a:r>
            <a:r>
              <a:rPr lang="lt-LT" sz="2500" smtClean="0">
                <a:latin typeface="Times New Roman" pitchFamily="18" charset="0"/>
                <a:cs typeface="Times New Roman" pitchFamily="18" charset="0"/>
              </a:rPr>
              <a:t> skirstiniai esant reikšmingumo lygmeniui 0,05, </a:t>
            </a:r>
            <a:r>
              <a:rPr lang="en-GB" sz="2500" smtClean="0">
                <a:latin typeface="Times New Roman" pitchFamily="18" charset="0"/>
                <a:cs typeface="Times New Roman" pitchFamily="18" charset="0"/>
              </a:rPr>
              <a:t> </a:t>
            </a:r>
            <a:r>
              <a:rPr lang="lt-LT" sz="2500" smtClean="0">
                <a:latin typeface="Times New Roman" pitchFamily="18" charset="0"/>
                <a:cs typeface="Times New Roman" pitchFamily="18" charset="0"/>
              </a:rPr>
              <a:t>χ2</a:t>
            </a:r>
            <a:r>
              <a:rPr lang="en-GB" sz="2500" smtClean="0">
                <a:latin typeface="Times New Roman" pitchFamily="18" charset="0"/>
                <a:cs typeface="Times New Roman" pitchFamily="18" charset="0"/>
              </a:rPr>
              <a:t>&gt;</a:t>
            </a:r>
            <a:r>
              <a:rPr lang="lt-LT" sz="2500" smtClean="0">
                <a:latin typeface="Times New Roman" pitchFamily="18" charset="0"/>
                <a:cs typeface="Times New Roman" pitchFamily="18" charset="0"/>
              </a:rPr>
              <a:t>χk irgi statistiškai patikimai skyrėsi</a:t>
            </a:r>
            <a:endParaRPr lang="en-US" sz="2500" smtClean="0">
              <a:latin typeface="Times New Roman" pitchFamily="18" charset="0"/>
              <a:cs typeface="Times New Roman" pitchFamily="18" charset="0"/>
            </a:endParaRPr>
          </a:p>
          <a:p>
            <a:pPr eaLnBrk="1" hangingPunct="1"/>
            <a:endParaRPr lang="lt-LT" sz="2500" smtClean="0"/>
          </a:p>
        </p:txBody>
      </p:sp>
      <p:graphicFrame>
        <p:nvGraphicFramePr>
          <p:cNvPr id="33794" name="Objektas 24"/>
          <p:cNvGraphicFramePr>
            <a:graphicFrameLocks/>
          </p:cNvGraphicFramePr>
          <p:nvPr/>
        </p:nvGraphicFramePr>
        <p:xfrm>
          <a:off x="539750" y="1643063"/>
          <a:ext cx="8175625" cy="5000625"/>
        </p:xfrm>
        <a:graphic>
          <a:graphicData uri="http://schemas.openxmlformats.org/presentationml/2006/ole">
            <p:oleObj spid="_x0000_s33794" r:id="rId3" imgW="8175445" imgH="4999153" progId="Excel.Chart.8">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ntraštė 1"/>
          <p:cNvSpPr>
            <a:spLocks noGrp="1"/>
          </p:cNvSpPr>
          <p:nvPr>
            <p:ph type="title"/>
          </p:nvPr>
        </p:nvSpPr>
        <p:spPr/>
        <p:txBody>
          <a:bodyPr/>
          <a:lstStyle/>
          <a:p>
            <a:pPr eaLnBrk="1" hangingPunct="1"/>
            <a:r>
              <a:rPr lang="lt-LT" b="1" smtClean="0">
                <a:latin typeface="Times New Roman" pitchFamily="18" charset="0"/>
                <a:cs typeface="Times New Roman" pitchFamily="18" charset="0"/>
              </a:rPr>
              <a:t>IŠVADOS</a:t>
            </a:r>
            <a:endParaRPr lang="ru-RU" smtClean="0"/>
          </a:p>
        </p:txBody>
      </p:sp>
      <p:sp>
        <p:nvSpPr>
          <p:cNvPr id="3" name="Turinio vietos rezervavimo ženklas 2"/>
          <p:cNvSpPr>
            <a:spLocks noGrp="1"/>
          </p:cNvSpPr>
          <p:nvPr>
            <p:ph idx="1"/>
          </p:nvPr>
        </p:nvSpPr>
        <p:spPr>
          <a:xfrm>
            <a:off x="250825" y="1125538"/>
            <a:ext cx="8642350" cy="5399087"/>
          </a:xfrm>
        </p:spPr>
        <p:txBody>
          <a:bodyPr rtlCol="0">
            <a:normAutofit fontScale="92500"/>
          </a:bodyPr>
          <a:lstStyle/>
          <a:p>
            <a:pPr eaLnBrk="1" hangingPunct="1">
              <a:buFont typeface="Arial" charset="0"/>
              <a:buNone/>
              <a:defRPr/>
            </a:pPr>
            <a:r>
              <a:rPr lang="lt-LT" b="1" dirty="0" smtClean="0">
                <a:latin typeface="Times New Roman" pitchFamily="18" charset="0"/>
                <a:cs typeface="Times New Roman" pitchFamily="18" charset="0"/>
              </a:rPr>
              <a:t>1</a:t>
            </a:r>
            <a:r>
              <a:rPr lang="lt-LT" sz="2700" b="1" dirty="0" smtClean="0">
                <a:latin typeface="Times New Roman" pitchFamily="18" charset="0"/>
                <a:cs typeface="Times New Roman" pitchFamily="18" charset="0"/>
              </a:rPr>
              <a:t>.</a:t>
            </a:r>
            <a:r>
              <a:rPr lang="lt-LT" sz="2700" dirty="0" smtClean="0"/>
              <a:t> </a:t>
            </a:r>
            <a:r>
              <a:rPr lang="lt-LT" sz="2700" b="1" dirty="0" smtClean="0">
                <a:latin typeface="Times New Roman" pitchFamily="18" charset="0"/>
                <a:cs typeface="Times New Roman" pitchFamily="18" charset="0"/>
              </a:rPr>
              <a:t>Nustatyti 11–16 metų paauglių Vilniaus rajono ir miesto mokyklų fizinio išsivystymo rodikliai:</a:t>
            </a:r>
          </a:p>
          <a:p>
            <a:pPr eaLnBrk="1" hangingPunct="1">
              <a:defRPr/>
            </a:pPr>
            <a:r>
              <a:rPr lang="lt-LT" sz="2700" dirty="0" smtClean="0">
                <a:latin typeface="Times New Roman" pitchFamily="18" charset="0"/>
                <a:cs typeface="Times New Roman" pitchFamily="18" charset="0"/>
              </a:rPr>
              <a:t>44 proc. miesto ir 52 proc. rajono mergaičių augo harmoningai HA, 56 proc. miesto mergaičių ir 48 proc. rajono mergaičių priklausė nedarnaus augimo NHA grupei.</a:t>
            </a:r>
          </a:p>
          <a:p>
            <a:pPr eaLnBrk="1" hangingPunct="1">
              <a:defRPr/>
            </a:pPr>
            <a:r>
              <a:rPr lang="lt-LT" sz="2700" dirty="0" smtClean="0">
                <a:latin typeface="Times New Roman" pitchFamily="18" charset="0"/>
                <a:cs typeface="Times New Roman" pitchFamily="18" charset="0"/>
              </a:rPr>
              <a:t>73 proc. miesto ir 68 proc. rajono berniukų augo harmoningai HA, 27 proc. miesto ir 32 proc. rajono berniukų augo neharmoningai NHA.</a:t>
            </a:r>
          </a:p>
          <a:p>
            <a:pPr eaLnBrk="1" hangingPunct="1">
              <a:buFont typeface="Arial" charset="0"/>
              <a:buNone/>
              <a:defRPr/>
            </a:pPr>
            <a:r>
              <a:rPr lang="lt-LT" sz="2700" dirty="0" smtClean="0">
                <a:latin typeface="Times New Roman" pitchFamily="18" charset="0"/>
                <a:cs typeface="Times New Roman" pitchFamily="18" charset="0"/>
              </a:rPr>
              <a:t>2. </a:t>
            </a:r>
            <a:r>
              <a:rPr lang="lt-LT" sz="2700" b="1" dirty="0" smtClean="0">
                <a:latin typeface="Times New Roman" pitchFamily="18" charset="0"/>
                <a:cs typeface="Times New Roman" pitchFamily="18" charset="0"/>
              </a:rPr>
              <a:t>Palyginus dviejų mokyklų 11–16 metų paauglių fizinio išsivystymo duomenis nustatyta,</a:t>
            </a:r>
            <a:r>
              <a:rPr lang="lt-LT" sz="2700" dirty="0" smtClean="0">
                <a:latin typeface="Times New Roman" pitchFamily="18" charset="0"/>
                <a:cs typeface="Times New Roman" pitchFamily="18" charset="0"/>
              </a:rPr>
              <a:t> kad rajono mokykloje yra 20 proc. nutukusių merginų ir 27 proc. vaikinų, o miesto mokykloje beveik pusė merginų (48 proc.) ir 22 proc. vaikinų yra mažo</a:t>
            </a:r>
            <a:r>
              <a:rPr lang="en-US" sz="2700" dirty="0" smtClean="0">
                <a:latin typeface="Times New Roman" pitchFamily="18" charset="0"/>
                <a:cs typeface="Times New Roman" pitchFamily="18" charset="0"/>
              </a:rPr>
              <a:t> </a:t>
            </a:r>
            <a:r>
              <a:rPr lang="en-US" sz="2700" dirty="0" err="1" smtClean="0">
                <a:latin typeface="Times New Roman" pitchFamily="18" charset="0"/>
                <a:cs typeface="Times New Roman" pitchFamily="18" charset="0"/>
              </a:rPr>
              <a:t>svorio</a:t>
            </a:r>
            <a:r>
              <a:rPr lang="lt-LT" sz="27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0" y="260350"/>
            <a:ext cx="9144000" cy="7056438"/>
          </a:xfrm>
        </p:spPr>
        <p:txBody>
          <a:bodyPr/>
          <a:lstStyle/>
          <a:p>
            <a:pPr eaLnBrk="1" hangingPunct="1">
              <a:buFont typeface="Arial" charset="0"/>
              <a:buNone/>
              <a:defRPr/>
            </a:pPr>
            <a:r>
              <a:rPr lang="lt-LT" sz="2800" b="1" dirty="0" smtClean="0">
                <a:latin typeface="Times New Roman" pitchFamily="18" charset="0"/>
                <a:cs typeface="Times New Roman" pitchFamily="18" charset="0"/>
              </a:rPr>
              <a:t>3</a:t>
            </a:r>
            <a:r>
              <a:rPr lang="lt-LT" sz="2800" b="1" dirty="0" smtClean="0"/>
              <a:t>. </a:t>
            </a:r>
            <a:r>
              <a:rPr lang="lt-LT" sz="2500" b="1" dirty="0" smtClean="0">
                <a:latin typeface="Times New Roman" pitchFamily="18" charset="0"/>
                <a:cs typeface="Times New Roman" pitchFamily="18" charset="0"/>
              </a:rPr>
              <a:t>Vertinant 11–16 metų mokinių širdies ir kraujagyslių sistemos veiklos rodiklius nustatyta, kad:</a:t>
            </a:r>
          </a:p>
          <a:p>
            <a:pPr eaLnBrk="1" hangingPunct="1">
              <a:defRPr/>
            </a:pPr>
            <a:r>
              <a:rPr lang="lt-LT" sz="2500" dirty="0" smtClean="0">
                <a:latin typeface="Times New Roman" pitchFamily="18" charset="0"/>
                <a:cs typeface="Times New Roman" pitchFamily="18" charset="0"/>
              </a:rPr>
              <a:t>42 proc. miesto 49 proc. rajono merginų yra normalaus kraujospūdžio, likusioms būdingi svyravimai: 38 proc. rajono ir 13 proc. miesto tiriamų merginų turi aukštą  kraujospūdį, 13 proc. rajono ir 45 proc. miesto merginų – žemą.</a:t>
            </a:r>
          </a:p>
          <a:p>
            <a:pPr eaLnBrk="1" hangingPunct="1">
              <a:defRPr/>
            </a:pPr>
            <a:r>
              <a:rPr lang="lt-LT" sz="2500" dirty="0" smtClean="0">
                <a:latin typeface="Times New Roman" pitchFamily="18" charset="0"/>
                <a:cs typeface="Times New Roman" pitchFamily="18" charset="0"/>
              </a:rPr>
              <a:t>70 proc. miesto ir 80 proc. rajono berniukų yra normalaus  kraujospūdžio, 8 proc. rajono mokyklos berniukų ir 5 proc. miesto turi aukštą kraujospūdį, 12 proc. rajono ir 25 proc. miesto – žemą.</a:t>
            </a:r>
          </a:p>
          <a:p>
            <a:pPr eaLnBrk="1" hangingPunct="1">
              <a:buFont typeface="Arial" charset="0"/>
              <a:buNone/>
              <a:defRPr/>
            </a:pPr>
            <a:r>
              <a:rPr lang="lt-LT" sz="2500" b="1" dirty="0" smtClean="0">
                <a:latin typeface="Times New Roman" pitchFamily="18" charset="0"/>
                <a:cs typeface="Times New Roman" pitchFamily="18" charset="0"/>
              </a:rPr>
              <a:t>4. Lyginant tarpusavyje Vilniaus rajono ir miesto paauglių funkcinių rodiklių duomenis pastebėta</a:t>
            </a:r>
            <a:r>
              <a:rPr lang="lt-LT" sz="2500" dirty="0" smtClean="0">
                <a:latin typeface="Times New Roman" pitchFamily="18" charset="0"/>
                <a:cs typeface="Times New Roman" pitchFamily="18" charset="0"/>
              </a:rPr>
              <a:t>, kad miesto mokyklos berniukams (25 proc.) ir mergaitėms (45 proc.) būdingas žemas AKS, o rajono mokyklos mergaitėms (38 proc.) aukštas AKS.</a:t>
            </a:r>
          </a:p>
          <a:p>
            <a:pPr marL="514350" indent="-514350" eaLnBrk="1" hangingPunct="1">
              <a:buFont typeface="Arial" charset="0"/>
              <a:buNone/>
              <a:defRPr/>
            </a:pPr>
            <a:endParaRPr lang="lt-LT" sz="2500" dirty="0" smtClean="0">
              <a:latin typeface="Times New Roman" pitchFamily="18" charset="0"/>
              <a:cs typeface="Times New Roman" pitchFamily="18" charset="0"/>
            </a:endParaRPr>
          </a:p>
          <a:p>
            <a:pPr eaLnBrk="1" hangingPunct="1">
              <a:defRPr/>
            </a:pPr>
            <a:endParaRPr lang="lt-LT" sz="25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urinio vietos rezervavimo ženklas 2"/>
          <p:cNvSpPr>
            <a:spLocks noGrp="1"/>
          </p:cNvSpPr>
          <p:nvPr>
            <p:ph idx="1"/>
          </p:nvPr>
        </p:nvSpPr>
        <p:spPr>
          <a:xfrm>
            <a:off x="457200" y="642938"/>
            <a:ext cx="8229600" cy="5483225"/>
          </a:xfrm>
        </p:spPr>
        <p:txBody>
          <a:bodyPr/>
          <a:lstStyle/>
          <a:p>
            <a:pPr eaLnBrk="1" hangingPunct="1"/>
            <a:r>
              <a:rPr lang="lt-LT" sz="2500" smtClean="0">
                <a:latin typeface="Times New Roman" pitchFamily="18" charset="0"/>
                <a:cs typeface="Times New Roman" pitchFamily="18" charset="0"/>
              </a:rPr>
              <a:t>Nustatytas stiprus koreliacinis ryšys tarp paauglių  svorio  ir  ūgio (r=0,</a:t>
            </a:r>
            <a:r>
              <a:rPr lang="en-US" sz="2500" smtClean="0">
                <a:latin typeface="Times New Roman" pitchFamily="18" charset="0"/>
                <a:cs typeface="Times New Roman" pitchFamily="18" charset="0"/>
              </a:rPr>
              <a:t>66</a:t>
            </a:r>
            <a:r>
              <a:rPr lang="lt-LT" sz="2500" smtClean="0">
                <a:latin typeface="Times New Roman" pitchFamily="18" charset="0"/>
                <a:cs typeface="Times New Roman" pitchFamily="18" charset="0"/>
              </a:rPr>
              <a:t>), sistolinio ir diastolinio (r=0,86) kraujospūdžio. </a:t>
            </a:r>
            <a:endParaRPr lang="en-US" sz="2500" smtClean="0">
              <a:latin typeface="Times New Roman" pitchFamily="18" charset="0"/>
              <a:cs typeface="Times New Roman" pitchFamily="18" charset="0"/>
            </a:endParaRPr>
          </a:p>
          <a:p>
            <a:pPr eaLnBrk="1" hangingPunct="1"/>
            <a:r>
              <a:rPr lang="lt-LT" sz="2500" smtClean="0">
                <a:latin typeface="Times New Roman" pitchFamily="18" charset="0"/>
                <a:cs typeface="Times New Roman" pitchFamily="18" charset="0"/>
              </a:rPr>
              <a:t>Ūgis augimo laikotarpiu glaudžiai siejasi su kraujospūdžiu, nes jų  koreliacijos koeficientai  panašūs.</a:t>
            </a:r>
            <a:endParaRPr lang="ru-RU" sz="2500" smtClean="0">
              <a:latin typeface="Times New Roman" pitchFamily="18" charset="0"/>
              <a:cs typeface="Times New Roman" pitchFamily="18" charset="0"/>
            </a:endParaRPr>
          </a:p>
          <a:p>
            <a:pPr eaLnBrk="1" hangingPunct="1">
              <a:buFont typeface="Arial" charset="0"/>
              <a:buNone/>
            </a:pPr>
            <a:endParaRPr lang="ru-RU" smtClean="0"/>
          </a:p>
          <a:p>
            <a:pPr eaLnBrk="1" hangingPunct="1"/>
            <a:endParaRPr lang="ru-RU" smtClean="0"/>
          </a:p>
        </p:txBody>
      </p:sp>
      <p:graphicFrame>
        <p:nvGraphicFramePr>
          <p:cNvPr id="4" name="Lentelė 3"/>
          <p:cNvGraphicFramePr>
            <a:graphicFrameLocks noGrp="1"/>
          </p:cNvGraphicFramePr>
          <p:nvPr/>
        </p:nvGraphicFramePr>
        <p:xfrm>
          <a:off x="714375" y="2928938"/>
          <a:ext cx="7929563" cy="1285875"/>
        </p:xfrm>
        <a:graphic>
          <a:graphicData uri="http://schemas.openxmlformats.org/drawingml/2006/table">
            <a:tbl>
              <a:tblPr/>
              <a:tblGrid>
                <a:gridCol w="1641475"/>
                <a:gridCol w="1506538"/>
                <a:gridCol w="1646237"/>
                <a:gridCol w="1646238"/>
                <a:gridCol w="1489075"/>
              </a:tblGrid>
              <a:tr h="642938">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095875" algn="l"/>
                        </a:tabLst>
                      </a:pPr>
                      <a:endParaRPr kumimoji="0" lang="en-US" sz="1200" b="0" i="0" u="none" strike="noStrike" cap="none" normalizeH="0" baseline="0" smtClean="0">
                        <a:ln>
                          <a:noFill/>
                        </a:ln>
                        <a:solidFill>
                          <a:srgbClr val="1C1C1C"/>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095875" algn="l"/>
                        </a:tabLst>
                      </a:pPr>
                      <a:r>
                        <a:rPr kumimoji="0" lang="lt-LT" sz="1200" b="1" i="0" u="none" strike="noStrike" cap="none" normalizeH="0" baseline="0" smtClean="0">
                          <a:ln>
                            <a:noFill/>
                          </a:ln>
                          <a:solidFill>
                            <a:srgbClr val="1C1C1C"/>
                          </a:solidFill>
                          <a:effectLst/>
                          <a:latin typeface="Times New Roman" pitchFamily="18" charset="0"/>
                          <a:cs typeface="Times New Roman" pitchFamily="18" charset="0"/>
                        </a:rPr>
                        <a:t>Miesto merginų svoris</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095875" algn="l"/>
                        </a:tabLst>
                      </a:pPr>
                      <a:r>
                        <a:rPr kumimoji="0" lang="lt-LT" sz="1200" b="1" i="0" u="none" strike="noStrike" cap="none" normalizeH="0" baseline="0" smtClean="0">
                          <a:ln>
                            <a:noFill/>
                          </a:ln>
                          <a:solidFill>
                            <a:srgbClr val="1C1C1C"/>
                          </a:solidFill>
                          <a:effectLst/>
                          <a:latin typeface="Times New Roman" pitchFamily="18" charset="0"/>
                          <a:cs typeface="Times New Roman" pitchFamily="18" charset="0"/>
                        </a:rPr>
                        <a:t>Miesto mergaičių SKS</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095875" algn="l"/>
                        </a:tabLst>
                      </a:pPr>
                      <a:r>
                        <a:rPr kumimoji="0" lang="lt-LT" sz="1200" b="1" i="0" u="none" strike="noStrike" cap="none" normalizeH="0" baseline="0" smtClean="0">
                          <a:ln>
                            <a:noFill/>
                          </a:ln>
                          <a:solidFill>
                            <a:srgbClr val="1C1C1C"/>
                          </a:solidFill>
                          <a:effectLst/>
                          <a:latin typeface="Times New Roman" pitchFamily="18" charset="0"/>
                          <a:cs typeface="Times New Roman" pitchFamily="18" charset="0"/>
                        </a:rPr>
                        <a:t>Rajono merginų svoris</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095875" algn="l"/>
                        </a:tabLst>
                      </a:pPr>
                      <a:r>
                        <a:rPr kumimoji="0" lang="lt-LT" sz="1200" b="1" i="0" u="none" strike="noStrike" cap="none" normalizeH="0" baseline="0" smtClean="0">
                          <a:ln>
                            <a:noFill/>
                          </a:ln>
                          <a:solidFill>
                            <a:srgbClr val="1C1C1C"/>
                          </a:solidFill>
                          <a:effectLst/>
                          <a:latin typeface="Times New Roman" pitchFamily="18" charset="0"/>
                          <a:cs typeface="Times New Roman" pitchFamily="18" charset="0"/>
                        </a:rPr>
                        <a:t>Rajono mergaičių SKS</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095875" algn="l"/>
                        </a:tabLst>
                      </a:pPr>
                      <a:r>
                        <a:rPr kumimoji="0" lang="lt-LT" sz="1200" b="1" i="0" u="none" strike="noStrike" cap="none" normalizeH="0" baseline="0" smtClean="0">
                          <a:ln>
                            <a:noFill/>
                          </a:ln>
                          <a:solidFill>
                            <a:srgbClr val="1C1C1C"/>
                          </a:solidFill>
                          <a:effectLst/>
                          <a:latin typeface="Times New Roman" pitchFamily="18" charset="0"/>
                          <a:cs typeface="Times New Roman" pitchFamily="18" charset="0"/>
                        </a:rPr>
                        <a:t>Mergaičių ūgis</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095875" algn="l"/>
                        </a:tabLst>
                      </a:pPr>
                      <a:r>
                        <a:rPr kumimoji="0" lang="lt-LT" sz="1200" b="0" i="0" u="none" strike="noStrike" cap="none" normalizeH="0" baseline="0" smtClean="0">
                          <a:ln>
                            <a:noFill/>
                          </a:ln>
                          <a:solidFill>
                            <a:srgbClr val="1C1C1C"/>
                          </a:solidFill>
                          <a:effectLst/>
                          <a:latin typeface="Times New Roman" pitchFamily="18" charset="0"/>
                          <a:cs typeface="Times New Roman" pitchFamily="18" charset="0"/>
                        </a:rPr>
                        <a:t>0,66</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095875" algn="l"/>
                        </a:tabLst>
                      </a:pPr>
                      <a:r>
                        <a:rPr kumimoji="0" lang="lt-LT" sz="1200" b="0" i="0" u="none" strike="noStrike" cap="none" normalizeH="0" baseline="0" smtClean="0">
                          <a:ln>
                            <a:noFill/>
                          </a:ln>
                          <a:solidFill>
                            <a:srgbClr val="1C1C1C"/>
                          </a:solidFill>
                          <a:effectLst/>
                          <a:latin typeface="Times New Roman" pitchFamily="18" charset="0"/>
                          <a:cs typeface="Times New Roman" pitchFamily="18" charset="0"/>
                        </a:rPr>
                        <a:t>0,64</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095875" algn="l"/>
                        </a:tabLst>
                      </a:pPr>
                      <a:r>
                        <a:rPr kumimoji="0" lang="lt-LT" sz="1200" b="0" i="0" u="none" strike="noStrike" cap="none" normalizeH="0" baseline="0" smtClean="0">
                          <a:ln>
                            <a:noFill/>
                          </a:ln>
                          <a:solidFill>
                            <a:srgbClr val="1C1C1C"/>
                          </a:solidFill>
                          <a:effectLst/>
                          <a:latin typeface="Times New Roman" pitchFamily="18" charset="0"/>
                          <a:cs typeface="Times New Roman" pitchFamily="18" charset="0"/>
                        </a:rPr>
                        <a:t>0,68</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095875" algn="l"/>
                        </a:tabLst>
                      </a:pPr>
                      <a:r>
                        <a:rPr kumimoji="0" lang="lt-LT" sz="1200" b="0" i="0" u="none" strike="noStrike" cap="none" normalizeH="0" baseline="0" smtClean="0">
                          <a:ln>
                            <a:noFill/>
                          </a:ln>
                          <a:solidFill>
                            <a:srgbClr val="1C1C1C"/>
                          </a:solidFill>
                          <a:effectLst/>
                          <a:latin typeface="Times New Roman" pitchFamily="18" charset="0"/>
                          <a:cs typeface="Times New Roman" pitchFamily="18" charset="0"/>
                        </a:rPr>
                        <a:t>0.</a:t>
                      </a:r>
                      <a:r>
                        <a:rPr kumimoji="0" lang="en-US" sz="1200" b="0" i="0" u="none" strike="noStrike" cap="none" normalizeH="0" baseline="0" smtClean="0">
                          <a:ln>
                            <a:noFill/>
                          </a:ln>
                          <a:solidFill>
                            <a:srgbClr val="1C1C1C"/>
                          </a:solidFill>
                          <a:effectLst/>
                          <a:latin typeface="Times New Roman" pitchFamily="18" charset="0"/>
                          <a:cs typeface="Times New Roman" pitchFamily="18" charset="0"/>
                        </a:rPr>
                        <a:t>66</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2263">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095875" algn="l"/>
                        </a:tabLst>
                      </a:pPr>
                      <a:r>
                        <a:rPr kumimoji="0" lang="lt-LT" sz="1200" b="1" i="0" u="none" strike="noStrike" cap="none" normalizeH="0" baseline="0" smtClean="0">
                          <a:ln>
                            <a:noFill/>
                          </a:ln>
                          <a:solidFill>
                            <a:srgbClr val="1C1C1C"/>
                          </a:solidFill>
                          <a:effectLst/>
                          <a:latin typeface="Times New Roman" pitchFamily="18" charset="0"/>
                          <a:cs typeface="Times New Roman" pitchFamily="18" charset="0"/>
                        </a:rPr>
                        <a:t>Mergaičių DKS</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095875" algn="l"/>
                        </a:tabLst>
                      </a:pPr>
                      <a:r>
                        <a:rPr kumimoji="0" lang="lt-LT" sz="1200" b="0" i="0" u="none" strike="noStrike" cap="none" normalizeH="0" baseline="0" smtClean="0">
                          <a:ln>
                            <a:noFill/>
                          </a:ln>
                          <a:solidFill>
                            <a:srgbClr val="1C1C1C"/>
                          </a:solidFill>
                          <a:effectLst/>
                          <a:latin typeface="Times New Roman" pitchFamily="18" charset="0"/>
                          <a:cs typeface="Times New Roman" pitchFamily="18" charset="0"/>
                        </a:rPr>
                        <a:t>0,77</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095875" algn="l"/>
                        </a:tabLst>
                      </a:pPr>
                      <a:r>
                        <a:rPr kumimoji="0" lang="lt-LT" sz="1200" b="0" i="0" u="none" strike="noStrike" cap="none" normalizeH="0" baseline="0" smtClean="0">
                          <a:ln>
                            <a:noFill/>
                          </a:ln>
                          <a:solidFill>
                            <a:srgbClr val="1C1C1C"/>
                          </a:solidFill>
                          <a:effectLst/>
                          <a:latin typeface="Times New Roman" pitchFamily="18" charset="0"/>
                          <a:cs typeface="Times New Roman" pitchFamily="18" charset="0"/>
                        </a:rPr>
                        <a:t>0,86</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095875" algn="l"/>
                        </a:tabLst>
                      </a:pPr>
                      <a:r>
                        <a:rPr kumimoji="0" lang="lt-LT" sz="1200" b="0" i="0" u="none" strike="noStrike" cap="none" normalizeH="0" baseline="0" smtClean="0">
                          <a:ln>
                            <a:noFill/>
                          </a:ln>
                          <a:solidFill>
                            <a:srgbClr val="1C1C1C"/>
                          </a:solidFill>
                          <a:effectLst/>
                          <a:latin typeface="Times New Roman" pitchFamily="18" charset="0"/>
                          <a:cs typeface="Times New Roman" pitchFamily="18" charset="0"/>
                        </a:rPr>
                        <a:t>0,70</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tab pos="5095875" algn="l"/>
                        </a:tabLst>
                      </a:pPr>
                      <a:r>
                        <a:rPr kumimoji="0" lang="lt-LT" sz="1200" b="0" i="0" u="none" strike="noStrike" cap="none" normalizeH="0" baseline="0" smtClean="0">
                          <a:ln>
                            <a:noFill/>
                          </a:ln>
                          <a:solidFill>
                            <a:srgbClr val="1C1C1C"/>
                          </a:solidFill>
                          <a:effectLst/>
                          <a:latin typeface="Times New Roman" pitchFamily="18" charset="0"/>
                          <a:cs typeface="Times New Roman" pitchFamily="18" charset="0"/>
                        </a:rPr>
                        <a:t>0,86</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cxnSp>
        <p:nvCxnSpPr>
          <p:cNvPr id="36892" name="AutoShape 1"/>
          <p:cNvCxnSpPr>
            <a:cxnSpLocks noChangeShapeType="1"/>
          </p:cNvCxnSpPr>
          <p:nvPr/>
        </p:nvCxnSpPr>
        <p:spPr bwMode="auto">
          <a:xfrm>
            <a:off x="-49213" y="1588"/>
            <a:ext cx="1233488" cy="531812"/>
          </a:xfrm>
          <a:prstGeom prst="straightConnector1">
            <a:avLst/>
          </a:prstGeom>
          <a:noFill/>
          <a:ln w="3175">
            <a:solidFill>
              <a:srgbClr val="000000"/>
            </a:solidFill>
            <a:round/>
            <a:headEnd/>
            <a:tailEnd/>
          </a:ln>
        </p:spPr>
      </p:cxnSp>
      <p:sp>
        <p:nvSpPr>
          <p:cNvPr id="36893" name="Rectangle 2"/>
          <p:cNvSpPr>
            <a:spLocks noChangeArrowheads="1"/>
          </p:cNvSpPr>
          <p:nvPr/>
        </p:nvSpPr>
        <p:spPr bwMode="auto">
          <a:xfrm>
            <a:off x="0" y="4522788"/>
            <a:ext cx="9144000" cy="338137"/>
          </a:xfrm>
          <a:prstGeom prst="rect">
            <a:avLst/>
          </a:prstGeom>
          <a:noFill/>
          <a:ln w="9525">
            <a:noFill/>
            <a:miter lim="800000"/>
            <a:headEnd/>
            <a:tailEnd/>
          </a:ln>
        </p:spPr>
        <p:txBody>
          <a:bodyPr anchor="ctr">
            <a:spAutoFit/>
          </a:bodyPr>
          <a:lstStyle/>
          <a:p>
            <a:pPr algn="ctr">
              <a:tabLst>
                <a:tab pos="5095875" algn="l"/>
              </a:tabLst>
            </a:pPr>
            <a:r>
              <a:rPr lang="lt-LT" sz="1600">
                <a:solidFill>
                  <a:srgbClr val="1C1C1C"/>
                </a:solidFill>
                <a:latin typeface="Times New Roman" pitchFamily="18" charset="0"/>
                <a:cs typeface="Times New Roman" pitchFamily="18" charset="0"/>
              </a:rPr>
              <a:t>(Pearson'o koreliacijos koeficientai) p&lt;0,05</a:t>
            </a:r>
            <a:endParaRPr lang="lt-LT" sz="160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lt-LT" b="1" smtClean="0">
                <a:latin typeface="Times New Roman" pitchFamily="18" charset="0"/>
                <a:cs typeface="Times New Roman" pitchFamily="18" charset="0"/>
              </a:rPr>
              <a:t>MŪSŲ PASIEKIMAI</a:t>
            </a:r>
          </a:p>
        </p:txBody>
      </p:sp>
      <p:sp>
        <p:nvSpPr>
          <p:cNvPr id="37890" name="Content Placeholder 2"/>
          <p:cNvSpPr>
            <a:spLocks noGrp="1"/>
          </p:cNvSpPr>
          <p:nvPr>
            <p:ph idx="1"/>
          </p:nvPr>
        </p:nvSpPr>
        <p:spPr/>
        <p:txBody>
          <a:bodyPr/>
          <a:lstStyle/>
          <a:p>
            <a:pPr eaLnBrk="1" hangingPunct="1"/>
            <a:r>
              <a:rPr lang="lt-LT" smtClean="0">
                <a:latin typeface="Times New Roman" pitchFamily="18" charset="0"/>
                <a:cs typeface="Times New Roman" pitchFamily="18" charset="0"/>
              </a:rPr>
              <a:t>Pradėjome vykdyti pirminę prevenciją mokykloje:</a:t>
            </a:r>
          </a:p>
          <a:p>
            <a:pPr eaLnBrk="1" hangingPunct="1">
              <a:buFont typeface="Wingdings" pitchFamily="2" charset="2"/>
              <a:buChar char="Ø"/>
            </a:pPr>
            <a:r>
              <a:rPr lang="lt-LT" smtClean="0">
                <a:latin typeface="Times New Roman" pitchFamily="18" charset="0"/>
                <a:cs typeface="Times New Roman" pitchFamily="18" charset="0"/>
              </a:rPr>
              <a:t>ugdome sveikus mitybos ir fizinio aktyvumo įpročius, organizuodami atviras ,,Sveikos mitybos” pamokas, parodas, renginius;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0"/>
            <a:ext cx="8229600" cy="1125538"/>
          </a:xfrm>
        </p:spPr>
        <p:txBody>
          <a:bodyPr/>
          <a:lstStyle/>
          <a:p>
            <a:pPr eaLnBrk="1" hangingPunct="1"/>
            <a:r>
              <a:rPr lang="lt-LT" smtClean="0"/>
              <a:t/>
            </a:r>
            <a:br>
              <a:rPr lang="lt-LT" smtClean="0"/>
            </a:br>
            <a:r>
              <a:rPr lang="lt-LT" sz="4000" smtClean="0">
                <a:latin typeface="Times New Roman" pitchFamily="18" charset="0"/>
                <a:cs typeface="Times New Roman" pitchFamily="18" charset="0"/>
              </a:rPr>
              <a:t>Paroda ,,Pasirenkame vaisius” </a:t>
            </a:r>
          </a:p>
        </p:txBody>
      </p:sp>
      <p:pic>
        <p:nvPicPr>
          <p:cNvPr id="38914" name="Picture 2" descr="C:\Users\Jadviga\Desktop\sveika mityba\CAM00288.jpg"/>
          <p:cNvPicPr>
            <a:picLocks noGrp="1" noChangeAspect="1" noChangeArrowheads="1"/>
          </p:cNvPicPr>
          <p:nvPr>
            <p:ph idx="1"/>
          </p:nvPr>
        </p:nvPicPr>
        <p:blipFill>
          <a:blip r:embed="rId2"/>
          <a:srcRect/>
          <a:stretch>
            <a:fillRect/>
          </a:stretch>
        </p:blipFill>
        <p:spPr>
          <a:xfrm>
            <a:off x="442913" y="1341438"/>
            <a:ext cx="4705350" cy="3527425"/>
          </a:xfrm>
        </p:spPr>
      </p:pic>
      <p:pic>
        <p:nvPicPr>
          <p:cNvPr id="38915" name="Picture 2" descr="C:\Users\Jadviga\Desktop\sveika mityba\CAM00289.jpg"/>
          <p:cNvPicPr>
            <a:picLocks noChangeAspect="1" noChangeArrowheads="1"/>
          </p:cNvPicPr>
          <p:nvPr/>
        </p:nvPicPr>
        <p:blipFill>
          <a:blip r:embed="rId3"/>
          <a:srcRect/>
          <a:stretch>
            <a:fillRect/>
          </a:stretch>
        </p:blipFill>
        <p:spPr bwMode="auto">
          <a:xfrm>
            <a:off x="4500563" y="3271838"/>
            <a:ext cx="4432300" cy="332581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lt-LT" sz="4000" smtClean="0">
                <a:latin typeface="Times New Roman" pitchFamily="18" charset="0"/>
                <a:cs typeface="Times New Roman" pitchFamily="18" charset="0"/>
              </a:rPr>
              <a:t>Paroda ,,Mėgstamiausios daržovės”</a:t>
            </a:r>
          </a:p>
        </p:txBody>
      </p:sp>
      <p:pic>
        <p:nvPicPr>
          <p:cNvPr id="39938" name="Picture 2" descr="C:\Users\Jadviga\Desktop\sveika mityba\CAM00294.jpg"/>
          <p:cNvPicPr>
            <a:picLocks noGrp="1" noChangeAspect="1" noChangeArrowheads="1"/>
          </p:cNvPicPr>
          <p:nvPr>
            <p:ph idx="1"/>
          </p:nvPr>
        </p:nvPicPr>
        <p:blipFill>
          <a:blip r:embed="rId2"/>
          <a:srcRect/>
          <a:stretch>
            <a:fillRect/>
          </a:stretch>
        </p:blipFill>
        <p:spPr>
          <a:xfrm>
            <a:off x="1258888" y="1268413"/>
            <a:ext cx="6626225" cy="5329237"/>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urinio vietos rezervavimo ženklas 2"/>
          <p:cNvSpPr>
            <a:spLocks noGrp="1"/>
          </p:cNvSpPr>
          <p:nvPr>
            <p:ph idx="1"/>
          </p:nvPr>
        </p:nvSpPr>
        <p:spPr>
          <a:xfrm>
            <a:off x="457200" y="692150"/>
            <a:ext cx="8229600" cy="5434013"/>
          </a:xfrm>
        </p:spPr>
        <p:txBody>
          <a:bodyPr/>
          <a:lstStyle/>
          <a:p>
            <a:pPr eaLnBrk="1" hangingPunct="1">
              <a:buFont typeface="Wingdings" pitchFamily="2" charset="2"/>
              <a:buChar char="Ø"/>
            </a:pPr>
            <a:r>
              <a:rPr lang="lt-LT" smtClean="0">
                <a:latin typeface="Times New Roman" pitchFamily="18" charset="0"/>
                <a:cs typeface="Times New Roman" pitchFamily="18" charset="0"/>
              </a:rPr>
              <a:t>vykdome metodines rekomendacijas mokytojams ,,Sveikos mitybos ir fizinio aktyvumo ugdymas mokykloje”;</a:t>
            </a:r>
          </a:p>
          <a:p>
            <a:pPr eaLnBrk="1" hangingPunct="1">
              <a:buFont typeface="Wingdings" pitchFamily="2" charset="2"/>
              <a:buChar char="Ø"/>
            </a:pPr>
            <a:r>
              <a:rPr lang="lt-LT" smtClean="0">
                <a:latin typeface="Times New Roman" pitchFamily="18" charset="0"/>
                <a:cs typeface="Times New Roman" pitchFamily="18" charset="0"/>
              </a:rPr>
              <a:t>ugdome sveikos gyvensenos pagrindus klasės valandėlių metu;</a:t>
            </a:r>
          </a:p>
          <a:p>
            <a:pPr eaLnBrk="1" hangingPunct="1">
              <a:buFont typeface="Wingdings" pitchFamily="2" charset="2"/>
              <a:buChar char="Ø"/>
            </a:pPr>
            <a:r>
              <a:rPr lang="lt-LT" smtClean="0">
                <a:latin typeface="Times New Roman" pitchFamily="18" charset="0"/>
                <a:cs typeface="Times New Roman" pitchFamily="18" charset="0"/>
              </a:rPr>
              <a:t>didiname paauglių fizinį aktyvumą inicijuodami patrauklias ir aktyvias projektines veiklas mokykloje (sporto šventė, šokių dienos, olimpinės žaidynės).</a:t>
            </a:r>
          </a:p>
          <a:p>
            <a:pPr eaLnBrk="1" hangingPunct="1"/>
            <a:endParaRPr lang="lt-LT" smtClean="0"/>
          </a:p>
          <a:p>
            <a:pPr eaLnBrk="1" hangingPunct="1"/>
            <a:endParaRPr lang="lt-LT"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C:\Users\Mira\Pictures\2012-11-24\023.JPG"/>
          <p:cNvPicPr>
            <a:picLocks noChangeAspect="1" noChangeArrowheads="1"/>
          </p:cNvPicPr>
          <p:nvPr/>
        </p:nvPicPr>
        <p:blipFill>
          <a:blip r:embed="rId2"/>
          <a:srcRect/>
          <a:stretch>
            <a:fillRect/>
          </a:stretch>
        </p:blipFill>
        <p:spPr bwMode="auto">
          <a:xfrm>
            <a:off x="2555875" y="765175"/>
            <a:ext cx="4248150" cy="5903913"/>
          </a:xfrm>
          <a:prstGeom prst="rect">
            <a:avLst/>
          </a:prstGeom>
          <a:noFill/>
          <a:ln w="9525">
            <a:noFill/>
            <a:miter lim="800000"/>
            <a:headEnd/>
            <a:tailEnd/>
          </a:ln>
        </p:spPr>
      </p:pic>
      <p:sp>
        <p:nvSpPr>
          <p:cNvPr id="41986" name="Antraštė 2"/>
          <p:cNvSpPr>
            <a:spLocks noGrp="1"/>
          </p:cNvSpPr>
          <p:nvPr>
            <p:ph type="title"/>
          </p:nvPr>
        </p:nvSpPr>
        <p:spPr>
          <a:xfrm>
            <a:off x="457200" y="0"/>
            <a:ext cx="8229600" cy="981075"/>
          </a:xfrm>
        </p:spPr>
        <p:txBody>
          <a:bodyPr/>
          <a:lstStyle/>
          <a:p>
            <a:pPr eaLnBrk="1" hangingPunct="1"/>
            <a:r>
              <a:rPr lang="lt-LT" smtClean="0">
                <a:latin typeface="Times New Roman" pitchFamily="18" charset="0"/>
                <a:cs typeface="Times New Roman" pitchFamily="18" charset="0"/>
              </a:rPr>
              <a:t>Akimirka iš šokių dienos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Antraštė 4"/>
          <p:cNvSpPr>
            <a:spLocks noGrp="1"/>
          </p:cNvSpPr>
          <p:nvPr>
            <p:ph type="title"/>
          </p:nvPr>
        </p:nvSpPr>
        <p:spPr>
          <a:xfrm>
            <a:off x="457200" y="476250"/>
            <a:ext cx="8229600" cy="941388"/>
          </a:xfrm>
        </p:spPr>
        <p:txBody>
          <a:bodyPr/>
          <a:lstStyle/>
          <a:p>
            <a:pPr eaLnBrk="1" hangingPunct="1"/>
            <a:r>
              <a:rPr lang="lt-LT" smtClean="0">
                <a:latin typeface="Times New Roman" pitchFamily="18" charset="0"/>
                <a:cs typeface="Times New Roman" pitchFamily="18" charset="0"/>
              </a:rPr>
              <a:t>Akimirkos iš olimpinių žaidynių 2012 </a:t>
            </a:r>
          </a:p>
        </p:txBody>
      </p:sp>
      <p:pic>
        <p:nvPicPr>
          <p:cNvPr id="43010" name="Picture 1" descr="C:\Users\Mira\Pictures\Zambrowo 2012\045.JPG"/>
          <p:cNvPicPr>
            <a:picLocks noGrp="1" noChangeAspect="1" noChangeArrowheads="1"/>
          </p:cNvPicPr>
          <p:nvPr>
            <p:ph idx="1"/>
          </p:nvPr>
        </p:nvPicPr>
        <p:blipFill>
          <a:blip r:embed="rId2"/>
          <a:srcRect/>
          <a:stretch>
            <a:fillRect/>
          </a:stretch>
        </p:blipFill>
        <p:spPr>
          <a:xfrm>
            <a:off x="549275" y="1600200"/>
            <a:ext cx="8045450"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ntraštė 1"/>
          <p:cNvSpPr>
            <a:spLocks noGrp="1"/>
          </p:cNvSpPr>
          <p:nvPr>
            <p:ph type="title"/>
          </p:nvPr>
        </p:nvSpPr>
        <p:spPr/>
        <p:txBody>
          <a:bodyPr/>
          <a:lstStyle/>
          <a:p>
            <a:pPr eaLnBrk="1" hangingPunct="1"/>
            <a:endParaRPr lang="en-US" smtClean="0"/>
          </a:p>
        </p:txBody>
      </p:sp>
      <p:pic>
        <p:nvPicPr>
          <p:cNvPr id="1026" name="Picture 2" descr="http://nuotraukos.vilnius21.lt/namai/20/statybininku5-192012.jpg"/>
          <p:cNvPicPr>
            <a:picLocks noGrp="1" noChangeAspect="1" noChangeArrowheads="1"/>
          </p:cNvPicPr>
          <p:nvPr>
            <p:ph type="pic" idx="1"/>
          </p:nvPr>
        </p:nvPicPr>
        <p:blipFill>
          <a:blip r:embed="rId2" cstate="print"/>
          <a:srcRect/>
          <a:stretch>
            <a:fillRect/>
          </a:stretch>
        </p:blipFill>
        <p:spPr>
          <a:xfrm>
            <a:off x="827584" y="404665"/>
            <a:ext cx="7704856" cy="5760640"/>
          </a:xfrm>
          <a:effectLst>
            <a:glow rad="101600">
              <a:schemeClr val="accent2">
                <a:satMod val="175000"/>
                <a:alpha val="40000"/>
              </a:schemeClr>
            </a:glow>
          </a:effectLst>
        </p:spPr>
      </p:pic>
      <p:sp>
        <p:nvSpPr>
          <p:cNvPr id="16387" name="Stačiakampis 5"/>
          <p:cNvSpPr>
            <a:spLocks noChangeArrowheads="1"/>
          </p:cNvSpPr>
          <p:nvPr/>
        </p:nvSpPr>
        <p:spPr bwMode="auto">
          <a:xfrm>
            <a:off x="1116013" y="6237288"/>
            <a:ext cx="5741987" cy="369887"/>
          </a:xfrm>
          <a:prstGeom prst="rect">
            <a:avLst/>
          </a:prstGeom>
          <a:noFill/>
          <a:ln w="9525">
            <a:noFill/>
            <a:miter lim="800000"/>
            <a:headEnd/>
            <a:tailEnd/>
          </a:ln>
        </p:spPr>
        <p:txBody>
          <a:bodyPr>
            <a:spAutoFit/>
          </a:bodyPr>
          <a:lstStyle/>
          <a:p>
            <a:r>
              <a:rPr lang="lt-LT" b="1"/>
              <a:t>Vilniaus Simono Konarskio vidurinė mokykla</a:t>
            </a:r>
            <a:endParaRPr lang="lt-LT"/>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lt-LT" smtClean="0">
                <a:latin typeface="Times New Roman" pitchFamily="18" charset="0"/>
                <a:cs typeface="Times New Roman" pitchFamily="18" charset="0"/>
              </a:rPr>
              <a:t/>
            </a:r>
            <a:br>
              <a:rPr lang="lt-LT" smtClean="0">
                <a:latin typeface="Times New Roman" pitchFamily="18" charset="0"/>
                <a:cs typeface="Times New Roman" pitchFamily="18" charset="0"/>
              </a:rPr>
            </a:br>
            <a:endParaRPr lang="lt-LT" smtClean="0"/>
          </a:p>
        </p:txBody>
      </p:sp>
      <p:pic>
        <p:nvPicPr>
          <p:cNvPr id="44034" name="Picture 1" descr="C:\Users\Mira\Pictures\Zambrowo 2012\195.JPG"/>
          <p:cNvPicPr>
            <a:picLocks noGrp="1" noChangeAspect="1" noChangeArrowheads="1"/>
          </p:cNvPicPr>
          <p:nvPr>
            <p:ph idx="1"/>
          </p:nvPr>
        </p:nvPicPr>
        <p:blipFill>
          <a:blip r:embed="rId2"/>
          <a:srcRect/>
          <a:stretch>
            <a:fillRect/>
          </a:stretch>
        </p:blipFill>
        <p:spPr>
          <a:xfrm>
            <a:off x="549275" y="1268413"/>
            <a:ext cx="8045450" cy="485775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adviga\Desktop\sveika mityba\CAM00301.jpg"/>
          <p:cNvPicPr>
            <a:picLocks noChangeAspect="1" noChangeArrowheads="1"/>
          </p:cNvPicPr>
          <p:nvPr/>
        </p:nvPicPr>
        <p:blipFill>
          <a:blip r:embed="rId2" cstate="print"/>
          <a:srcRect/>
          <a:stretch>
            <a:fillRect/>
          </a:stretch>
        </p:blipFill>
        <p:spPr bwMode="auto">
          <a:xfrm>
            <a:off x="1259632" y="0"/>
            <a:ext cx="6480720" cy="6858000"/>
          </a:xfrm>
          <a:prstGeom prst="rect">
            <a:avLst/>
          </a:prstGeom>
          <a:ln>
            <a:noFill/>
          </a:ln>
          <a:effectLst>
            <a:softEdge rad="112500"/>
          </a:effectLst>
        </p:spPr>
      </p:pic>
      <p:sp>
        <p:nvSpPr>
          <p:cNvPr id="7" name="Title 6"/>
          <p:cNvSpPr>
            <a:spLocks noGrp="1"/>
          </p:cNvSpPr>
          <p:nvPr>
            <p:ph type="title"/>
          </p:nvPr>
        </p:nvSpPr>
        <p:spPr>
          <a:xfrm>
            <a:off x="3851275" y="5229225"/>
            <a:ext cx="6985000" cy="1368425"/>
          </a:xfrm>
        </p:spPr>
        <p:txBody>
          <a:bodyPr/>
          <a:lstStyle/>
          <a:p>
            <a:pPr eaLnBrk="1" hangingPunct="1">
              <a:defRPr/>
            </a:pPr>
            <a:r>
              <a:rPr lang="lt-LT" dirty="0" smtClean="0"/>
              <a:t>Ačiū už dėmesį </a:t>
            </a:r>
            <a:endParaRPr lang="lt-L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ntraštė 1"/>
          <p:cNvSpPr>
            <a:spLocks noGrp="1"/>
          </p:cNvSpPr>
          <p:nvPr>
            <p:ph type="title"/>
          </p:nvPr>
        </p:nvSpPr>
        <p:spPr>
          <a:xfrm>
            <a:off x="457200" y="341313"/>
            <a:ext cx="8229600" cy="1143000"/>
          </a:xfrm>
        </p:spPr>
        <p:txBody>
          <a:bodyPr/>
          <a:lstStyle/>
          <a:p>
            <a:pPr eaLnBrk="1" hangingPunct="1"/>
            <a:r>
              <a:rPr lang="en-US" b="1" smtClean="0">
                <a:latin typeface="Times New Roman" pitchFamily="18" charset="0"/>
                <a:cs typeface="Times New Roman" pitchFamily="18" charset="0"/>
              </a:rPr>
              <a:t>D</a:t>
            </a:r>
            <a:r>
              <a:rPr lang="lt-LT" b="1" smtClean="0">
                <a:latin typeface="Times New Roman" pitchFamily="18" charset="0"/>
                <a:cs typeface="Times New Roman" pitchFamily="18" charset="0"/>
              </a:rPr>
              <a:t>ARBO</a:t>
            </a:r>
            <a:r>
              <a:rPr lang="en-US" b="1" smtClean="0">
                <a:latin typeface="Times New Roman" pitchFamily="18" charset="0"/>
                <a:cs typeface="Times New Roman" pitchFamily="18" charset="0"/>
              </a:rPr>
              <a:t> AKTUAL</a:t>
            </a:r>
            <a:r>
              <a:rPr lang="lt-LT" b="1" smtClean="0">
                <a:latin typeface="Times New Roman" pitchFamily="18" charset="0"/>
                <a:cs typeface="Times New Roman" pitchFamily="18" charset="0"/>
              </a:rPr>
              <a:t>UMAS</a:t>
            </a:r>
            <a:endParaRPr lang="ru-RU" smtClean="0"/>
          </a:p>
        </p:txBody>
      </p:sp>
      <p:sp>
        <p:nvSpPr>
          <p:cNvPr id="3" name="Turinio vietos rezervavimo ženklas 2"/>
          <p:cNvSpPr>
            <a:spLocks noGrp="1"/>
          </p:cNvSpPr>
          <p:nvPr>
            <p:ph idx="1"/>
          </p:nvPr>
        </p:nvSpPr>
        <p:spPr>
          <a:xfrm>
            <a:off x="457200" y="1341438"/>
            <a:ext cx="8229600" cy="4784725"/>
          </a:xfrm>
        </p:spPr>
        <p:txBody>
          <a:bodyPr rtlCol="0">
            <a:normAutofit fontScale="77500" lnSpcReduction="20000"/>
          </a:bodyPr>
          <a:lstStyle/>
          <a:p>
            <a:pPr eaLnBrk="1" fontAlgn="auto" hangingPunct="1">
              <a:spcAft>
                <a:spcPts val="0"/>
              </a:spcAft>
              <a:buFont typeface="Arial" pitchFamily="34" charset="0"/>
              <a:buChar char="•"/>
              <a:defRPr/>
            </a:pPr>
            <a:r>
              <a:rPr lang="lt-LT" dirty="0" smtClean="0">
                <a:latin typeface="Times New Roman" pitchFamily="18" charset="0"/>
                <a:cs typeface="Times New Roman" pitchFamily="18" charset="0"/>
              </a:rPr>
              <a:t>Paauglių sveikata tampa ne tik medikų, bet ir mokslo atstovų ypač pedagogų rūpesčio objektu;</a:t>
            </a:r>
          </a:p>
          <a:p>
            <a:pPr eaLnBrk="1" fontAlgn="auto" hangingPunct="1">
              <a:spcAft>
                <a:spcPts val="0"/>
              </a:spcAft>
              <a:buFont typeface="Arial" pitchFamily="34" charset="0"/>
              <a:buChar char="•"/>
              <a:defRPr/>
            </a:pPr>
            <a:r>
              <a:rPr lang="lt-LT" dirty="0" smtClean="0">
                <a:latin typeface="Times New Roman" pitchFamily="18" charset="0"/>
                <a:cs typeface="Times New Roman" pitchFamily="18" charset="0"/>
              </a:rPr>
              <a:t>Tarp įvairaus amžiaus mokinių padidėjęs ant</a:t>
            </a:r>
            <a:r>
              <a:rPr lang="en-US" dirty="0" smtClean="0">
                <a:latin typeface="Times New Roman" pitchFamily="18" charset="0"/>
                <a:cs typeface="Times New Roman" pitchFamily="18" charset="0"/>
              </a:rPr>
              <a:t>s</a:t>
            </a:r>
            <a:r>
              <a:rPr lang="lt-LT" dirty="0" err="1" smtClean="0">
                <a:latin typeface="Times New Roman" pitchFamily="18" charset="0"/>
                <a:cs typeface="Times New Roman" pitchFamily="18" charset="0"/>
              </a:rPr>
              <a:t>voris</a:t>
            </a:r>
            <a:r>
              <a:rPr lang="lt-LT" dirty="0" smtClean="0">
                <a:latin typeface="Times New Roman" pitchFamily="18" charset="0"/>
                <a:cs typeface="Times New Roman" pitchFamily="18" charset="0"/>
              </a:rPr>
              <a:t> yra dažnas rizikos veiksnys padidėjusiam kraujospūdžiui atsirasti (</a:t>
            </a:r>
            <a:r>
              <a:rPr lang="lt-LT" dirty="0" err="1" smtClean="0">
                <a:latin typeface="Times New Roman" pitchFamily="18" charset="0"/>
                <a:cs typeface="Times New Roman" pitchFamily="18" charset="0"/>
              </a:rPr>
              <a:t>Proškuvienė</a:t>
            </a:r>
            <a:r>
              <a:rPr lang="lt-LT" dirty="0" smtClean="0">
                <a:latin typeface="Times New Roman" pitchFamily="18" charset="0"/>
                <a:cs typeface="Times New Roman" pitchFamily="18" charset="0"/>
              </a:rPr>
              <a:t>, 2009);</a:t>
            </a:r>
          </a:p>
          <a:p>
            <a:pPr eaLnBrk="1" fontAlgn="auto" hangingPunct="1">
              <a:spcAft>
                <a:spcPts val="0"/>
              </a:spcAft>
              <a:buFont typeface="Arial" pitchFamily="34" charset="0"/>
              <a:buChar char="•"/>
              <a:defRPr/>
            </a:pPr>
            <a:r>
              <a:rPr lang="lt-LT" dirty="0" smtClean="0">
                <a:latin typeface="Times New Roman" pitchFamily="18" charset="0"/>
                <a:cs typeface="Times New Roman" pitchFamily="18" charset="0"/>
              </a:rPr>
              <a:t>PSO duomenimis, kasmet nutukusių vaikų padaugėja 2 proc., o jau 2014 metais 3 iš 10 vaikų bus nutukę;</a:t>
            </a:r>
          </a:p>
          <a:p>
            <a:pPr eaLnBrk="1" fontAlgn="auto" hangingPunct="1">
              <a:spcAft>
                <a:spcPts val="0"/>
              </a:spcAft>
              <a:buFont typeface="Arial" pitchFamily="34" charset="0"/>
              <a:buChar char="•"/>
              <a:defRPr/>
            </a:pPr>
            <a:r>
              <a:rPr lang="lt-LT" dirty="0" smtClean="0">
                <a:latin typeface="Times New Roman" pitchFamily="18" charset="0"/>
                <a:cs typeface="Times New Roman" pitchFamily="18" charset="0"/>
              </a:rPr>
              <a:t>Širdies ligos laikui bėgant jaunėja ir dažniausiai pasitaiko tarp jaunimo (Jakimavičienė ir kt., 2007);</a:t>
            </a:r>
          </a:p>
          <a:p>
            <a:pPr eaLnBrk="1" fontAlgn="auto" hangingPunct="1">
              <a:spcAft>
                <a:spcPts val="0"/>
              </a:spcAft>
              <a:buFont typeface="Arial" pitchFamily="34" charset="0"/>
              <a:buChar char="•"/>
              <a:defRPr/>
            </a:pPr>
            <a:r>
              <a:rPr lang="lt-LT" dirty="0" smtClean="0">
                <a:latin typeface="Times New Roman" pitchFamily="18" charset="0"/>
                <a:cs typeface="Times New Roman" pitchFamily="18" charset="0"/>
              </a:rPr>
              <a:t>Mokslininkų darbai konstatuoja vis blogėjančią mokinių sveikatą;</a:t>
            </a:r>
          </a:p>
          <a:p>
            <a:pPr eaLnBrk="1" fontAlgn="auto" hangingPunct="1">
              <a:spcAft>
                <a:spcPts val="0"/>
              </a:spcAft>
              <a:buFont typeface="Arial" pitchFamily="34" charset="0"/>
              <a:buChar char="•"/>
              <a:defRPr/>
            </a:pPr>
            <a:r>
              <a:rPr lang="lt-LT" dirty="0" smtClean="0">
                <a:latin typeface="Times New Roman" pitchFamily="18" charset="0"/>
                <a:cs typeface="Times New Roman" pitchFamily="18" charset="0"/>
              </a:rPr>
              <a:t>Šiuo metu paaugliai nepakankamai išmano, kaip sveikai gyventi, o ir ne visi išmanantys turi tvirtus įpročius, padedančius išvengti ligų.</a:t>
            </a:r>
          </a:p>
          <a:p>
            <a:pPr eaLnBrk="1" fontAlgn="auto" hangingPunct="1">
              <a:spcAft>
                <a:spcPts val="0"/>
              </a:spcAft>
              <a:buFont typeface="Arial" pitchFamily="34" charset="0"/>
              <a:buChar char="•"/>
              <a:defRPr/>
            </a:pPr>
            <a:endParaRPr lang="lt-LT"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ntraštė 1"/>
          <p:cNvSpPr>
            <a:spLocks noGrp="1"/>
          </p:cNvSpPr>
          <p:nvPr>
            <p:ph type="title"/>
          </p:nvPr>
        </p:nvSpPr>
        <p:spPr/>
        <p:txBody>
          <a:bodyPr/>
          <a:lstStyle/>
          <a:p>
            <a:pPr eaLnBrk="1" hangingPunct="1"/>
            <a:r>
              <a:rPr lang="lt-LT" b="1" smtClean="0">
                <a:latin typeface="Times New Roman" pitchFamily="18" charset="0"/>
                <a:cs typeface="Times New Roman" pitchFamily="18" charset="0"/>
              </a:rPr>
              <a:t>TEMOS MOTYVACIJA</a:t>
            </a:r>
            <a:endParaRPr lang="ru-RU" smtClean="0"/>
          </a:p>
        </p:txBody>
      </p:sp>
      <p:sp>
        <p:nvSpPr>
          <p:cNvPr id="18434" name="Turinio vietos rezervavimo ženklas 2"/>
          <p:cNvSpPr>
            <a:spLocks noGrp="1"/>
          </p:cNvSpPr>
          <p:nvPr>
            <p:ph idx="1"/>
          </p:nvPr>
        </p:nvSpPr>
        <p:spPr>
          <a:xfrm>
            <a:off x="457200" y="1196975"/>
            <a:ext cx="8229600" cy="4929188"/>
          </a:xfrm>
        </p:spPr>
        <p:txBody>
          <a:bodyPr/>
          <a:lstStyle/>
          <a:p>
            <a:pPr eaLnBrk="1" hangingPunct="1">
              <a:buFont typeface="Arial" charset="0"/>
              <a:buNone/>
            </a:pPr>
            <a:r>
              <a:rPr lang="lt-LT" sz="2400" smtClean="0">
                <a:latin typeface="Times New Roman" pitchFamily="18" charset="0"/>
                <a:cs typeface="Times New Roman" pitchFamily="18" charset="0"/>
              </a:rPr>
              <a:t>Pradėjome šį tyrimą, nes </a:t>
            </a:r>
            <a:r>
              <a:rPr lang="en-US" sz="2400" smtClean="0">
                <a:latin typeface="Times New Roman" pitchFamily="18" charset="0"/>
                <a:cs typeface="Times New Roman" pitchFamily="18" charset="0"/>
              </a:rPr>
              <a:t>paaugli</a:t>
            </a:r>
            <a:r>
              <a:rPr lang="lt-LT" sz="2400" smtClean="0">
                <a:latin typeface="Times New Roman" pitchFamily="18" charset="0"/>
                <a:cs typeface="Times New Roman" pitchFamily="18" charset="0"/>
              </a:rPr>
              <a:t>ų antropometriniai tyrimai ypač aktualūs šiandien: </a:t>
            </a:r>
          </a:p>
          <a:p>
            <a:pPr eaLnBrk="1" hangingPunct="1">
              <a:buFont typeface="Wingdings" pitchFamily="2" charset="2"/>
              <a:buChar char="Ø"/>
            </a:pPr>
            <a:r>
              <a:rPr lang="lt-LT" sz="2400" smtClean="0">
                <a:latin typeface="Times New Roman" pitchFamily="18" charset="0"/>
                <a:cs typeface="Times New Roman" pitchFamily="18" charset="0"/>
              </a:rPr>
              <a:t>kai Lietuvoje sparčiai keičiasi socialinė ir ekonominė situacija, gyvenimo būdas</a:t>
            </a:r>
            <a:r>
              <a:rPr lang="en-US" sz="2400" smtClean="0">
                <a:latin typeface="Times New Roman" pitchFamily="18" charset="0"/>
                <a:cs typeface="Times New Roman" pitchFamily="18" charset="0"/>
              </a:rPr>
              <a:t>;</a:t>
            </a:r>
            <a:endParaRPr lang="lt-LT" sz="2400" smtClean="0">
              <a:latin typeface="Times New Roman" pitchFamily="18" charset="0"/>
              <a:cs typeface="Times New Roman" pitchFamily="18" charset="0"/>
            </a:endParaRPr>
          </a:p>
          <a:p>
            <a:pPr eaLnBrk="1" hangingPunct="1">
              <a:buFont typeface="Wingdings" pitchFamily="2" charset="2"/>
              <a:buChar char="Ø"/>
            </a:pPr>
            <a:r>
              <a:rPr lang="lt-LT" sz="2400" smtClean="0">
                <a:latin typeface="Times New Roman" pitchFamily="18" charset="0"/>
                <a:cs typeface="Times New Roman" pitchFamily="18" charset="0"/>
              </a:rPr>
              <a:t>keičiasi paauglių mitybos pobūdis; </a:t>
            </a:r>
          </a:p>
          <a:p>
            <a:pPr eaLnBrk="1" hangingPunct="1">
              <a:buFont typeface="Wingdings" pitchFamily="2" charset="2"/>
              <a:buChar char="Ø"/>
            </a:pPr>
            <a:r>
              <a:rPr lang="lt-LT" sz="2400" smtClean="0">
                <a:latin typeface="Times New Roman" pitchFamily="18" charset="0"/>
                <a:cs typeface="Times New Roman" pitchFamily="18" charset="0"/>
              </a:rPr>
              <a:t>mažėja paauglių fizinis aktyvumas.</a:t>
            </a:r>
            <a:endParaRPr lang="en-US" sz="2400" smtClean="0">
              <a:latin typeface="Times New Roman" pitchFamily="18" charset="0"/>
              <a:cs typeface="Times New Roman" pitchFamily="18" charset="0"/>
            </a:endParaRPr>
          </a:p>
          <a:p>
            <a:pPr eaLnBrk="1" hangingPunct="1">
              <a:buFont typeface="Wingdings" pitchFamily="2" charset="2"/>
              <a:buChar char="Ø"/>
            </a:pPr>
            <a:r>
              <a:rPr lang="en-US" sz="2400" smtClean="0">
                <a:latin typeface="Times New Roman" pitchFamily="18" charset="0"/>
                <a:cs typeface="Times New Roman" pitchFamily="18" charset="0"/>
              </a:rPr>
              <a:t>Paaugli</a:t>
            </a:r>
            <a:r>
              <a:rPr lang="lt-LT" sz="2400" smtClean="0">
                <a:latin typeface="Times New Roman" pitchFamily="18" charset="0"/>
                <a:cs typeface="Times New Roman" pitchFamily="18" charset="0"/>
              </a:rPr>
              <a:t>ų sveikata tampa ne tik medikų, bet ir mokslo atstovų ir ypač pedagogų rūpesčio objektu. Norint pagerinti moksleivių sveikatą, būtina išmokti rūpintis ja, ugdyti sveikos gyvensenos pagrindus.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1"/>
          </p:nvPr>
        </p:nvSpPr>
        <p:spPr>
          <a:xfrm>
            <a:off x="457200" y="549275"/>
            <a:ext cx="8229600" cy="5111750"/>
          </a:xfrm>
        </p:spPr>
        <p:txBody>
          <a:bodyPr/>
          <a:lstStyle/>
          <a:p>
            <a:pPr eaLnBrk="1" hangingPunct="1">
              <a:buFont typeface="Wingdings" pitchFamily="2" charset="2"/>
              <a:buChar char="Ø"/>
            </a:pPr>
            <a:r>
              <a:rPr lang="lt-LT" sz="2400" smtClean="0">
                <a:latin typeface="Times New Roman" pitchFamily="18" charset="0"/>
                <a:cs typeface="Times New Roman" pitchFamily="18" charset="0"/>
              </a:rPr>
              <a:t>Reformuojant mokyklą labai svarbu vertybių sistemoje iškelti sveikatos prioritetą, mokyti vaikus saugoti sveikatą ir ją stiprinti. Šis darbas bus sėkmingas tik tuomet, kai bus sutelktos visuomenės, medikų, pedagogų, šeimos ir individo pastangos</a:t>
            </a:r>
          </a:p>
          <a:p>
            <a:pPr eaLnBrk="1" hangingPunct="1">
              <a:buFont typeface="Wingdings" pitchFamily="2" charset="2"/>
              <a:buChar char="Ø"/>
            </a:pPr>
            <a:r>
              <a:rPr lang="lt-LT" sz="2400" smtClean="0">
                <a:latin typeface="Times New Roman" pitchFamily="18" charset="0"/>
                <a:cs typeface="Times New Roman" pitchFamily="18" charset="0"/>
              </a:rPr>
              <a:t>Pedagogai turėtų padėti savo mokiniams atpažinti rizikos veiksnius, nes juos galima sumažinti padedant keisti savo gyvenseną, ypač nuo vaikystės;  </a:t>
            </a:r>
          </a:p>
          <a:p>
            <a:pPr eaLnBrk="1" hangingPunct="1">
              <a:buFont typeface="Wingdings" pitchFamily="2" charset="2"/>
              <a:buChar char="Ø"/>
            </a:pPr>
            <a:r>
              <a:rPr lang="lt-LT" sz="2400" smtClean="0">
                <a:latin typeface="Times New Roman" pitchFamily="18" charset="0"/>
                <a:cs typeface="Times New Roman" pitchFamily="18" charset="0"/>
              </a:rPr>
              <a:t>Laiku reikiamai įvertinus nutukimo ir arterinę hipertenziją lemiančius veiksnius, galima tinkamai vykdyti pirminę prevenciją mokykloje;</a:t>
            </a:r>
          </a:p>
          <a:p>
            <a:pPr eaLnBrk="1" hangingPunct="1">
              <a:buFont typeface="Wingdings" pitchFamily="2" charset="2"/>
              <a:buChar char="Ø"/>
            </a:pPr>
            <a:r>
              <a:rPr lang="lt-LT" sz="2400" smtClean="0">
                <a:latin typeface="Times New Roman" pitchFamily="18" charset="0"/>
                <a:cs typeface="Times New Roman" pitchFamily="18" charset="0"/>
              </a:rPr>
              <a:t>Šis darbas bus sėkmingas tik tuomet, kai bus sutelktos visuomenės, medikų, pedagogų, šeimos ir paties mokinio   pastangos.</a:t>
            </a:r>
            <a:endParaRPr lang="ru-RU" sz="2400" smtClean="0">
              <a:latin typeface="Times New Roman" pitchFamily="18" charset="0"/>
              <a:cs typeface="Times New Roman" pitchFamily="18" charset="0"/>
            </a:endParaRPr>
          </a:p>
          <a:p>
            <a:pPr eaLnBrk="1" hangingPunct="1"/>
            <a:endParaRPr lang="lt-LT"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922337"/>
          </a:xfrm>
        </p:spPr>
        <p:txBody>
          <a:bodyPr rtlCol="0">
            <a:normAutofit fontScale="90000"/>
          </a:bodyPr>
          <a:lstStyle/>
          <a:p>
            <a:pPr eaLnBrk="1" fontAlgn="auto" hangingPunct="1">
              <a:spcAft>
                <a:spcPts val="0"/>
              </a:spcAft>
              <a:defRPr/>
            </a:pPr>
            <a:r>
              <a:rPr lang="lt-LT" b="1" dirty="0" smtClean="0">
                <a:latin typeface="Times New Roman" pitchFamily="18" charset="0"/>
                <a:cs typeface="Times New Roman" pitchFamily="18" charset="0"/>
              </a:rPr>
              <a:t>D</a:t>
            </a:r>
            <a:r>
              <a:rPr lang="en-US" b="1" dirty="0" smtClean="0">
                <a:latin typeface="Times New Roman" pitchFamily="18" charset="0"/>
                <a:cs typeface="Times New Roman" pitchFamily="18" charset="0"/>
              </a:rPr>
              <a:t>ARBO</a:t>
            </a:r>
            <a:r>
              <a:rPr lang="lt-LT"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TIKSLAS</a:t>
            </a:r>
            <a:r>
              <a:rPr lang="lt-LT"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IR U</a:t>
            </a:r>
            <a:r>
              <a:rPr lang="lt-LT" b="1" dirty="0" smtClean="0">
                <a:latin typeface="Times New Roman" pitchFamily="18" charset="0"/>
                <a:cs typeface="Times New Roman" pitchFamily="18" charset="0"/>
              </a:rPr>
              <a:t>ŽDAVINIAI</a:t>
            </a:r>
            <a:endParaRPr lang="ru-RU" dirty="0"/>
          </a:p>
        </p:txBody>
      </p:sp>
      <p:sp>
        <p:nvSpPr>
          <p:cNvPr id="3" name="Turinio vietos rezervavimo ženklas 2"/>
          <p:cNvSpPr>
            <a:spLocks noGrp="1"/>
          </p:cNvSpPr>
          <p:nvPr>
            <p:ph idx="1"/>
          </p:nvPr>
        </p:nvSpPr>
        <p:spPr>
          <a:xfrm>
            <a:off x="457200" y="1196975"/>
            <a:ext cx="8229600" cy="5400675"/>
          </a:xfrm>
        </p:spPr>
        <p:txBody>
          <a:bodyPr rtlCol="0">
            <a:normAutofit fontScale="70000" lnSpcReduction="20000"/>
          </a:bodyPr>
          <a:lstStyle/>
          <a:p>
            <a:pPr eaLnBrk="1" hangingPunct="1">
              <a:defRPr/>
            </a:pPr>
            <a:r>
              <a:rPr lang="lt-LT" b="1" dirty="0" smtClean="0">
                <a:latin typeface="Times New Roman" pitchFamily="18" charset="0"/>
                <a:cs typeface="Times New Roman" pitchFamily="18" charset="0"/>
              </a:rPr>
              <a:t>Darbo tikslas</a:t>
            </a:r>
            <a:r>
              <a:rPr lang="en-US" b="1" dirty="0" smtClean="0">
                <a:latin typeface="Times New Roman" pitchFamily="18" charset="0"/>
                <a:cs typeface="Times New Roman" pitchFamily="18" charset="0"/>
              </a:rPr>
              <a:t> </a:t>
            </a:r>
            <a:r>
              <a:rPr lang="lt-LT"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lt-LT" dirty="0" smtClean="0">
                <a:latin typeface="Times New Roman" pitchFamily="18" charset="0"/>
                <a:cs typeface="Times New Roman" pitchFamily="18" charset="0"/>
              </a:rPr>
              <a:t>ištirti Vilniaus rajono Kyviškių pagrindinės ir Vilniaus miesto S. Konarskio vidurinės mokyklų 11–16 metų amžiaus mokinių fizinį išsivystymą, širdies ir kraujagyslių sistemos funkcinius rodiklius</a:t>
            </a:r>
            <a:r>
              <a:rPr lang="lt-LT" dirty="0" smtClean="0"/>
              <a:t>.  </a:t>
            </a:r>
          </a:p>
          <a:p>
            <a:pPr eaLnBrk="1" fontAlgn="auto" hangingPunct="1">
              <a:spcAft>
                <a:spcPts val="0"/>
              </a:spcAft>
              <a:buFont typeface="Arial" pitchFamily="34" charset="0"/>
              <a:buNone/>
              <a:defRPr/>
            </a:pPr>
            <a:r>
              <a:rPr lang="lt-LT" dirty="0" smtClean="0">
                <a:latin typeface="Times New Roman" pitchFamily="18" charset="0"/>
                <a:cs typeface="Times New Roman" pitchFamily="18" charset="0"/>
              </a:rPr>
              <a:t>  </a:t>
            </a:r>
            <a:r>
              <a:rPr lang="lt-LT" b="1" dirty="0" smtClean="0">
                <a:latin typeface="Times New Roman" pitchFamily="18" charset="0"/>
                <a:cs typeface="Times New Roman" pitchFamily="18" charset="0"/>
              </a:rPr>
              <a:t> </a:t>
            </a:r>
          </a:p>
          <a:p>
            <a:pPr eaLnBrk="1" hangingPunct="1">
              <a:buFont typeface="Arial" charset="0"/>
              <a:buNone/>
              <a:defRPr/>
            </a:pPr>
            <a:r>
              <a:rPr lang="lt-LT" b="1" dirty="0" smtClean="0">
                <a:latin typeface="Times New Roman" pitchFamily="18" charset="0"/>
                <a:cs typeface="Times New Roman" pitchFamily="18" charset="0"/>
              </a:rPr>
              <a:t> Uždaviniai: </a:t>
            </a:r>
            <a:endParaRPr lang="lt-LT" dirty="0" smtClean="0">
              <a:latin typeface="Times New Roman" pitchFamily="18" charset="0"/>
              <a:cs typeface="Times New Roman" pitchFamily="18" charset="0"/>
            </a:endParaRPr>
          </a:p>
          <a:p>
            <a:pPr eaLnBrk="1" hangingPunct="1">
              <a:buFont typeface="Arial" charset="0"/>
              <a:buNone/>
              <a:defRPr/>
            </a:pPr>
            <a:r>
              <a:rPr lang="en-US" dirty="0" smtClean="0">
                <a:latin typeface="Times New Roman" pitchFamily="18" charset="0"/>
                <a:cs typeface="Times New Roman" pitchFamily="18" charset="0"/>
              </a:rPr>
              <a:t>1.  </a:t>
            </a:r>
            <a:r>
              <a:rPr lang="lt-LT" dirty="0" smtClean="0">
                <a:latin typeface="Times New Roman" pitchFamily="18" charset="0"/>
                <a:cs typeface="Times New Roman" pitchFamily="18" charset="0"/>
              </a:rPr>
              <a:t>Ištirti mokinių morfologinius (ūgio, svorio) fizinio išsivystymo duomenis. </a:t>
            </a:r>
            <a:endParaRPr lang="ru-RU" dirty="0" smtClean="0">
              <a:latin typeface="Times New Roman" pitchFamily="18" charset="0"/>
              <a:cs typeface="Times New Roman" pitchFamily="18" charset="0"/>
            </a:endParaRPr>
          </a:p>
          <a:p>
            <a:pPr eaLnBrk="1" hangingPunct="1">
              <a:buFont typeface="Arial" charset="0"/>
              <a:buNone/>
              <a:defRPr/>
            </a:pPr>
            <a:r>
              <a:rPr lang="en-US" dirty="0" smtClean="0">
                <a:latin typeface="Times New Roman" pitchFamily="18" charset="0"/>
                <a:cs typeface="Times New Roman" pitchFamily="18" charset="0"/>
              </a:rPr>
              <a:t>2.  </a:t>
            </a:r>
            <a:r>
              <a:rPr lang="lt-LT" dirty="0" smtClean="0">
                <a:latin typeface="Times New Roman" pitchFamily="18" charset="0"/>
                <a:cs typeface="Times New Roman" pitchFamily="18" charset="0"/>
              </a:rPr>
              <a:t>Ištirti mokinių funkcinius (arterinio kraujo spaudimo) rodiklius. </a:t>
            </a:r>
            <a:endParaRPr lang="ru-RU" dirty="0" smtClean="0">
              <a:latin typeface="Times New Roman" pitchFamily="18" charset="0"/>
              <a:cs typeface="Times New Roman" pitchFamily="18" charset="0"/>
            </a:endParaRPr>
          </a:p>
          <a:p>
            <a:pPr eaLnBrk="1" hangingPunct="1">
              <a:buFont typeface="Arial" charset="0"/>
              <a:buNone/>
              <a:defRPr/>
            </a:pPr>
            <a:r>
              <a:rPr lang="en-US" dirty="0" smtClean="0">
                <a:latin typeface="Times New Roman" pitchFamily="18" charset="0"/>
                <a:cs typeface="Times New Roman" pitchFamily="18" charset="0"/>
              </a:rPr>
              <a:t>3.  </a:t>
            </a:r>
            <a:r>
              <a:rPr lang="lt-LT" dirty="0" smtClean="0">
                <a:latin typeface="Times New Roman" pitchFamily="18" charset="0"/>
                <a:cs typeface="Times New Roman" pitchFamily="18" charset="0"/>
              </a:rPr>
              <a:t>Įvertinti 11–16 metų amžiaus mergaičių ir berniukų fizinio išsivystymo, širdies ir kraujagyslių sistemos veiklos rodiklius.</a:t>
            </a:r>
            <a:endParaRPr lang="ru-RU" dirty="0" smtClean="0">
              <a:latin typeface="Times New Roman" pitchFamily="18" charset="0"/>
              <a:cs typeface="Times New Roman" pitchFamily="18" charset="0"/>
            </a:endParaRPr>
          </a:p>
          <a:p>
            <a:pPr eaLnBrk="1" hangingPunct="1">
              <a:buFont typeface="Arial" charset="0"/>
              <a:buNone/>
              <a:defRPr/>
            </a:pPr>
            <a:r>
              <a:rPr lang="en-US" dirty="0" smtClean="0">
                <a:latin typeface="Times New Roman" pitchFamily="18" charset="0"/>
                <a:cs typeface="Times New Roman" pitchFamily="18" charset="0"/>
              </a:rPr>
              <a:t>4.  </a:t>
            </a:r>
            <a:r>
              <a:rPr lang="lt-LT" dirty="0" smtClean="0">
                <a:latin typeface="Times New Roman" pitchFamily="18" charset="0"/>
                <a:cs typeface="Times New Roman" pitchFamily="18" charset="0"/>
              </a:rPr>
              <a:t>Palyginti Vilniaus rajono ir miesto mokyklų paauglių fizinio išsivystymo ir širdies funkcinių rodiklių duomenis.</a:t>
            </a:r>
            <a:endParaRPr lang="ru-RU" dirty="0" smtClean="0">
              <a:latin typeface="Times New Roman" pitchFamily="18" charset="0"/>
              <a:cs typeface="Times New Roman" pitchFamily="18" charset="0"/>
            </a:endParaRPr>
          </a:p>
          <a:p>
            <a:pPr eaLnBrk="1" hangingPunct="1">
              <a:buFont typeface="Arial" charset="0"/>
              <a:buNone/>
              <a:defRPr/>
            </a:pPr>
            <a:r>
              <a:rPr lang="en-US" dirty="0" smtClean="0">
                <a:latin typeface="Times New Roman" pitchFamily="18" charset="0"/>
                <a:cs typeface="Times New Roman" pitchFamily="18" charset="0"/>
              </a:rPr>
              <a:t>5.  </a:t>
            </a:r>
            <a:r>
              <a:rPr lang="lt-LT" dirty="0" smtClean="0">
                <a:latin typeface="Times New Roman" pitchFamily="18" charset="0"/>
                <a:cs typeface="Times New Roman" pitchFamily="18" charset="0"/>
              </a:rPr>
              <a:t>Nustatyti koreliacinius ryšius tarp paauglių fizinio išsivystymo ir arterinio kraujo spaudimo.</a:t>
            </a:r>
            <a:endParaRPr lang="ru-RU" dirty="0" smtClean="0">
              <a:latin typeface="Times New Roman" pitchFamily="18" charset="0"/>
              <a:cs typeface="Times New Roman" pitchFamily="18" charset="0"/>
            </a:endParaRPr>
          </a:p>
          <a:p>
            <a:pPr eaLnBrk="1" hangingPunct="1">
              <a:buFont typeface="Arial" charset="0"/>
              <a:buNone/>
              <a:defRPr/>
            </a:pPr>
            <a:endParaRPr lang="lt-LT"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ntraštė 1"/>
          <p:cNvSpPr>
            <a:spLocks noGrp="1"/>
          </p:cNvSpPr>
          <p:nvPr>
            <p:ph type="title"/>
          </p:nvPr>
        </p:nvSpPr>
        <p:spPr/>
        <p:txBody>
          <a:bodyPr/>
          <a:lstStyle/>
          <a:p>
            <a:pPr eaLnBrk="1" hangingPunct="1"/>
            <a:r>
              <a:rPr lang="lt-LT" b="1" smtClean="0">
                <a:latin typeface="Times New Roman" pitchFamily="18" charset="0"/>
                <a:cs typeface="Times New Roman" pitchFamily="18" charset="0"/>
              </a:rPr>
              <a:t>TYRIMŲ KONTINGENTAS</a:t>
            </a:r>
            <a:endParaRPr lang="ru-RU" smtClean="0"/>
          </a:p>
        </p:txBody>
      </p:sp>
      <p:sp>
        <p:nvSpPr>
          <p:cNvPr id="21506" name="Turinio vietos rezervavimo ženklas 2"/>
          <p:cNvSpPr>
            <a:spLocks noGrp="1"/>
          </p:cNvSpPr>
          <p:nvPr>
            <p:ph idx="1"/>
          </p:nvPr>
        </p:nvSpPr>
        <p:spPr>
          <a:xfrm>
            <a:off x="457200" y="1196975"/>
            <a:ext cx="8229600" cy="1295400"/>
          </a:xfrm>
        </p:spPr>
        <p:txBody>
          <a:bodyPr/>
          <a:lstStyle/>
          <a:p>
            <a:pPr eaLnBrk="1" hangingPunct="1"/>
            <a:r>
              <a:rPr lang="lt-LT" sz="2400" smtClean="0">
                <a:latin typeface="Times New Roman" pitchFamily="18" charset="0"/>
                <a:cs typeface="Times New Roman" pitchFamily="18" charset="0"/>
              </a:rPr>
              <a:t>Tiriamąją imtį (n = 240) reprezentuoja 11–16 metų amžiaus Vilniaus rajono Kyviškių pagrindinės ir  Vilniaus miesto S. Konarskio vidurinės  mokyklų mokiniai.</a:t>
            </a:r>
            <a:endParaRPr lang="ru-RU" sz="2400" smtClean="0">
              <a:latin typeface="Times New Roman" pitchFamily="18" charset="0"/>
              <a:cs typeface="Times New Roman" pitchFamily="18" charset="0"/>
            </a:endParaRPr>
          </a:p>
        </p:txBody>
      </p:sp>
      <p:graphicFrame>
        <p:nvGraphicFramePr>
          <p:cNvPr id="21507" name="Diagrama 4"/>
          <p:cNvGraphicFramePr>
            <a:graphicFrameLocks/>
          </p:cNvGraphicFramePr>
          <p:nvPr/>
        </p:nvGraphicFramePr>
        <p:xfrm>
          <a:off x="900113" y="2349500"/>
          <a:ext cx="7559675" cy="4032250"/>
        </p:xfrm>
        <a:graphic>
          <a:graphicData uri="http://schemas.openxmlformats.org/presentationml/2006/ole">
            <p:oleObj spid="_x0000_s21507" r:id="rId3" imgW="7559695" imgH="4035902" progId="Excel.Chart.8">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ntraštė 1"/>
          <p:cNvSpPr>
            <a:spLocks noGrp="1"/>
          </p:cNvSpPr>
          <p:nvPr>
            <p:ph type="title"/>
          </p:nvPr>
        </p:nvSpPr>
        <p:spPr/>
        <p:txBody>
          <a:bodyPr/>
          <a:lstStyle/>
          <a:p>
            <a:pPr eaLnBrk="1" hangingPunct="1"/>
            <a:r>
              <a:rPr lang="lt-LT" b="1" smtClean="0">
                <a:latin typeface="Times New Roman" pitchFamily="18" charset="0"/>
                <a:cs typeface="Times New Roman" pitchFamily="18" charset="0"/>
              </a:rPr>
              <a:t>TYRIMŲ METODAI</a:t>
            </a:r>
            <a:endParaRPr lang="ru-RU" smtClean="0"/>
          </a:p>
        </p:txBody>
      </p:sp>
      <p:sp>
        <p:nvSpPr>
          <p:cNvPr id="22530" name="Turinio vietos rezervavimo ženklas 2"/>
          <p:cNvSpPr>
            <a:spLocks noGrp="1"/>
          </p:cNvSpPr>
          <p:nvPr>
            <p:ph idx="1"/>
          </p:nvPr>
        </p:nvSpPr>
        <p:spPr>
          <a:xfrm>
            <a:off x="457200" y="1268413"/>
            <a:ext cx="8686800" cy="6192837"/>
          </a:xfrm>
        </p:spPr>
        <p:txBody>
          <a:bodyPr/>
          <a:lstStyle/>
          <a:p>
            <a:pPr marL="511175" indent="-457200" eaLnBrk="1" hangingPunct="1">
              <a:buFont typeface="Arial" charset="0"/>
              <a:buNone/>
            </a:pPr>
            <a:r>
              <a:rPr lang="lt-LT" smtClean="0">
                <a:latin typeface="Times New Roman" pitchFamily="18" charset="0"/>
                <a:cs typeface="Times New Roman" pitchFamily="18" charset="0"/>
              </a:rPr>
              <a:t>1.  </a:t>
            </a:r>
            <a:r>
              <a:rPr lang="lt-LT" sz="2500" smtClean="0">
                <a:latin typeface="Times New Roman" pitchFamily="18" charset="0"/>
                <a:cs typeface="Times New Roman" pitchFamily="18" charset="0"/>
              </a:rPr>
              <a:t>Morfologinę </a:t>
            </a:r>
            <a:r>
              <a:rPr lang="en-US" sz="2500" smtClean="0">
                <a:latin typeface="Times New Roman" pitchFamily="18" charset="0"/>
                <a:cs typeface="Times New Roman" pitchFamily="18" charset="0"/>
              </a:rPr>
              <a:t>ir funkcin</a:t>
            </a:r>
            <a:r>
              <a:rPr lang="lt-LT" sz="2500" smtClean="0">
                <a:latin typeface="Times New Roman" pitchFamily="18" charset="0"/>
                <a:cs typeface="Times New Roman" pitchFamily="18" charset="0"/>
              </a:rPr>
              <a:t>ę būklę tyrinėjome  antropometrijos metod</a:t>
            </a:r>
            <a:r>
              <a:rPr lang="en-US" sz="2500" smtClean="0">
                <a:latin typeface="Times New Roman" pitchFamily="18" charset="0"/>
                <a:cs typeface="Times New Roman" pitchFamily="18" charset="0"/>
              </a:rPr>
              <a:t>ais:</a:t>
            </a:r>
          </a:p>
          <a:p>
            <a:pPr marL="511175" indent="-457200" eaLnBrk="1" hangingPunct="1">
              <a:buFont typeface="Wingdings" pitchFamily="2" charset="2"/>
              <a:buChar char="ü"/>
            </a:pPr>
            <a:r>
              <a:rPr lang="lt-LT" sz="2500" smtClean="0">
                <a:latin typeface="Times New Roman" pitchFamily="18" charset="0"/>
                <a:cs typeface="Times New Roman" pitchFamily="18" charset="0"/>
              </a:rPr>
              <a:t>Ūgis</a:t>
            </a:r>
            <a:r>
              <a:rPr lang="en-US" sz="2500" smtClean="0">
                <a:latin typeface="Times New Roman" pitchFamily="18" charset="0"/>
                <a:cs typeface="Times New Roman" pitchFamily="18" charset="0"/>
              </a:rPr>
              <a:t> </a:t>
            </a:r>
            <a:r>
              <a:rPr lang="lt-LT" sz="2500" smtClean="0">
                <a:latin typeface="Times New Roman" pitchFamily="18" charset="0"/>
                <a:cs typeface="Times New Roman" pitchFamily="18" charset="0"/>
              </a:rPr>
              <a:t>–</a:t>
            </a:r>
            <a:r>
              <a:rPr lang="en-US" sz="2500" smtClean="0">
                <a:latin typeface="Times New Roman" pitchFamily="18" charset="0"/>
                <a:cs typeface="Times New Roman" pitchFamily="18" charset="0"/>
              </a:rPr>
              <a:t> </a:t>
            </a:r>
            <a:r>
              <a:rPr lang="lt-LT" sz="2500" smtClean="0">
                <a:latin typeface="Times New Roman" pitchFamily="18" charset="0"/>
                <a:cs typeface="Times New Roman" pitchFamily="18" charset="0"/>
              </a:rPr>
              <a:t>metaliniu antropometru;</a:t>
            </a:r>
            <a:endParaRPr lang="en-US" sz="2500" smtClean="0">
              <a:latin typeface="Times New Roman" pitchFamily="18" charset="0"/>
              <a:cs typeface="Times New Roman" pitchFamily="18" charset="0"/>
            </a:endParaRPr>
          </a:p>
          <a:p>
            <a:pPr marL="511175" indent="-457200" eaLnBrk="1" hangingPunct="1">
              <a:buFont typeface="Wingdings" pitchFamily="2" charset="2"/>
              <a:buChar char="ü"/>
            </a:pPr>
            <a:r>
              <a:rPr lang="lt-LT" sz="2500" smtClean="0">
                <a:latin typeface="Times New Roman" pitchFamily="18" charset="0"/>
                <a:cs typeface="Times New Roman" pitchFamily="18" charset="0"/>
              </a:rPr>
              <a:t>Kūno masė</a:t>
            </a:r>
            <a:r>
              <a:rPr lang="en-US" sz="2500" smtClean="0">
                <a:latin typeface="Times New Roman" pitchFamily="18" charset="0"/>
                <a:cs typeface="Times New Roman" pitchFamily="18" charset="0"/>
              </a:rPr>
              <a:t> </a:t>
            </a:r>
            <a:r>
              <a:rPr lang="lt-LT" sz="2500" smtClean="0">
                <a:latin typeface="Times New Roman" pitchFamily="18" charset="0"/>
                <a:cs typeface="Times New Roman" pitchFamily="18" charset="0"/>
              </a:rPr>
              <a:t>–</a:t>
            </a:r>
            <a:r>
              <a:rPr lang="en-US" sz="2500" smtClean="0">
                <a:latin typeface="Times New Roman" pitchFamily="18" charset="0"/>
                <a:cs typeface="Times New Roman" pitchFamily="18" charset="0"/>
              </a:rPr>
              <a:t> </a:t>
            </a:r>
            <a:r>
              <a:rPr lang="lt-LT" sz="2500" smtClean="0">
                <a:latin typeface="Times New Roman" pitchFamily="18" charset="0"/>
                <a:cs typeface="Times New Roman" pitchFamily="18" charset="0"/>
              </a:rPr>
              <a:t>medicininėmis Ferbenkso tipo svarstyklėmis;</a:t>
            </a:r>
            <a:endParaRPr lang="en-US" sz="2500" smtClean="0">
              <a:latin typeface="Times New Roman" pitchFamily="18" charset="0"/>
              <a:cs typeface="Times New Roman" pitchFamily="18" charset="0"/>
            </a:endParaRPr>
          </a:p>
          <a:p>
            <a:pPr marL="511175" indent="-457200" eaLnBrk="1" hangingPunct="1">
              <a:buFont typeface="Wingdings" pitchFamily="2" charset="2"/>
              <a:buChar char="ü"/>
            </a:pPr>
            <a:r>
              <a:rPr lang="lt-LT" sz="2500" smtClean="0">
                <a:latin typeface="Times New Roman" pitchFamily="18" charset="0"/>
                <a:cs typeface="Times New Roman" pitchFamily="18" charset="0"/>
              </a:rPr>
              <a:t>Arterinis kraujo spaudimas</a:t>
            </a:r>
            <a:r>
              <a:rPr lang="en-US" sz="2500" smtClean="0">
                <a:latin typeface="Times New Roman" pitchFamily="18" charset="0"/>
                <a:cs typeface="Times New Roman" pitchFamily="18" charset="0"/>
              </a:rPr>
              <a:t> </a:t>
            </a:r>
            <a:r>
              <a:rPr lang="lt-LT" sz="2500" smtClean="0">
                <a:latin typeface="Times New Roman" pitchFamily="18" charset="0"/>
                <a:cs typeface="Times New Roman" pitchFamily="18" charset="0"/>
              </a:rPr>
              <a:t>–</a:t>
            </a:r>
            <a:r>
              <a:rPr lang="en-US" sz="2500" smtClean="0">
                <a:latin typeface="Times New Roman" pitchFamily="18" charset="0"/>
                <a:cs typeface="Times New Roman" pitchFamily="18" charset="0"/>
              </a:rPr>
              <a:t> </a:t>
            </a:r>
            <a:r>
              <a:rPr lang="lt-LT" sz="2500" smtClean="0">
                <a:latin typeface="Times New Roman" pitchFamily="18" charset="0"/>
                <a:cs typeface="Times New Roman" pitchFamily="18" charset="0"/>
              </a:rPr>
              <a:t>mechaniniu kraujospūdžio matuokliu</a:t>
            </a:r>
            <a:r>
              <a:rPr lang="en-US" sz="2500" smtClean="0">
                <a:latin typeface="Times New Roman" pitchFamily="18" charset="0"/>
                <a:cs typeface="Times New Roman" pitchFamily="18" charset="0"/>
              </a:rPr>
              <a:t>;</a:t>
            </a:r>
            <a:endParaRPr lang="lt-LT" sz="2500" smtClean="0">
              <a:latin typeface="Times New Roman" pitchFamily="18" charset="0"/>
              <a:cs typeface="Times New Roman" pitchFamily="18" charset="0"/>
            </a:endParaRPr>
          </a:p>
          <a:p>
            <a:pPr marL="511175" indent="-457200" eaLnBrk="1" hangingPunct="1">
              <a:buFont typeface="Arial" charset="0"/>
              <a:buNone/>
            </a:pPr>
            <a:r>
              <a:rPr lang="en-US" sz="2500" smtClean="0">
                <a:latin typeface="Times New Roman" pitchFamily="18" charset="0"/>
                <a:cs typeface="Times New Roman" pitchFamily="18" charset="0"/>
              </a:rPr>
              <a:t>2.  </a:t>
            </a:r>
            <a:r>
              <a:rPr lang="lt-LT" sz="2500" smtClean="0">
                <a:latin typeface="Times New Roman" pitchFamily="18" charset="0"/>
                <a:cs typeface="Times New Roman" pitchFamily="18" charset="0"/>
              </a:rPr>
              <a:t>Fizinę (morfologinę ir funkcinę) būklę įvertinome  </a:t>
            </a:r>
            <a:r>
              <a:rPr lang="en-US" sz="2500" smtClean="0">
                <a:latin typeface="Times New Roman" pitchFamily="18" charset="0"/>
                <a:cs typeface="Times New Roman" pitchFamily="18" charset="0"/>
              </a:rPr>
              <a:t>procentilin</a:t>
            </a:r>
            <a:r>
              <a:rPr lang="lt-LT" sz="2500" smtClean="0">
                <a:latin typeface="Times New Roman" pitchFamily="18" charset="0"/>
                <a:cs typeface="Times New Roman" pitchFamily="18" charset="0"/>
              </a:rPr>
              <a:t>iu metodu</a:t>
            </a:r>
            <a:r>
              <a:rPr lang="en-US" sz="2500" smtClean="0">
                <a:latin typeface="Times New Roman" pitchFamily="18" charset="0"/>
                <a:cs typeface="Times New Roman" pitchFamily="18" charset="0"/>
              </a:rPr>
              <a:t> (Tutkuvien</a:t>
            </a:r>
            <a:r>
              <a:rPr lang="lt-LT" sz="2500" smtClean="0">
                <a:latin typeface="Times New Roman" pitchFamily="18" charset="0"/>
                <a:cs typeface="Times New Roman" pitchFamily="18" charset="0"/>
              </a:rPr>
              <a:t>ė, </a:t>
            </a:r>
            <a:r>
              <a:rPr lang="en-US" sz="2500" smtClean="0">
                <a:latin typeface="Times New Roman" pitchFamily="18" charset="0"/>
                <a:cs typeface="Times New Roman" pitchFamily="18" charset="0"/>
              </a:rPr>
              <a:t>1995)</a:t>
            </a:r>
            <a:r>
              <a:rPr lang="lt-LT" sz="2500" smtClean="0">
                <a:latin typeface="Times New Roman" pitchFamily="18" charset="0"/>
                <a:cs typeface="Times New Roman" pitchFamily="18" charset="0"/>
              </a:rPr>
              <a:t>:</a:t>
            </a:r>
            <a:endParaRPr lang="ru-RU" sz="2500" smtClean="0">
              <a:latin typeface="Times New Roman" pitchFamily="18" charset="0"/>
              <a:cs typeface="Times New Roman" pitchFamily="18" charset="0"/>
            </a:endParaRPr>
          </a:p>
          <a:p>
            <a:pPr marL="511175" indent="-457200" eaLnBrk="1" hangingPunct="1">
              <a:buFont typeface="Wingdings" pitchFamily="2" charset="2"/>
              <a:buChar char="ü"/>
            </a:pPr>
            <a:r>
              <a:rPr lang="lt-LT" sz="2500" smtClean="0">
                <a:latin typeface="Times New Roman" pitchFamily="18" charset="0"/>
                <a:cs typeface="Times New Roman" pitchFamily="18" charset="0"/>
              </a:rPr>
              <a:t>Dvimatės procentilinės diagramos;</a:t>
            </a:r>
          </a:p>
          <a:p>
            <a:pPr marL="511175" indent="-457200" eaLnBrk="1" hangingPunct="1">
              <a:buFont typeface="Wingdings" pitchFamily="2" charset="2"/>
              <a:buChar char="ü"/>
            </a:pPr>
            <a:r>
              <a:rPr lang="lt-LT" sz="2500" smtClean="0">
                <a:latin typeface="Times New Roman" pitchFamily="18" charset="0"/>
                <a:cs typeface="Times New Roman" pitchFamily="18" charset="0"/>
              </a:rPr>
              <a:t>V</a:t>
            </a:r>
            <a:r>
              <a:rPr lang="en-US" sz="2500" smtClean="0">
                <a:latin typeface="Times New Roman" pitchFamily="18" charset="0"/>
                <a:cs typeface="Times New Roman" pitchFamily="18" charset="0"/>
              </a:rPr>
              <a:t>ienmat</a:t>
            </a:r>
            <a:r>
              <a:rPr lang="lt-LT" sz="2500" smtClean="0">
                <a:latin typeface="Times New Roman" pitchFamily="18" charset="0"/>
                <a:cs typeface="Times New Roman" pitchFamily="18" charset="0"/>
              </a:rPr>
              <a:t>ės procentilinės kraujospūdžio įverčių lentelės</a:t>
            </a:r>
            <a:r>
              <a:rPr lang="en-US" sz="2500" smtClean="0">
                <a:latin typeface="Times New Roman" pitchFamily="18" charset="0"/>
                <a:cs typeface="Times New Roman" pitchFamily="18" charset="0"/>
              </a:rPr>
              <a:t>;</a:t>
            </a:r>
            <a:endParaRPr lang="lt-LT"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Erkeris">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787</TotalTime>
  <Words>1059</Words>
  <Application>Microsoft Office PowerPoint</Application>
  <PresentationFormat>On-screen Show (4:3)</PresentationFormat>
  <Paragraphs>115</Paragraphs>
  <Slides>31</Slides>
  <Notes>0</Notes>
  <HiddenSlides>0</HiddenSlides>
  <MMClips>0</MMClips>
  <ScaleCrop>false</ScaleCrop>
  <HeadingPairs>
    <vt:vector size="8" baseType="variant">
      <vt:variant>
        <vt:lpstr>Fonts Used</vt:lpstr>
      </vt:variant>
      <vt:variant>
        <vt:i4>5</vt:i4>
      </vt:variant>
      <vt:variant>
        <vt:lpstr>Design Template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Arial</vt:lpstr>
      <vt:lpstr>Calibri</vt:lpstr>
      <vt:lpstr>Times New Roman</vt:lpstr>
      <vt:lpstr>Wingdings 2</vt:lpstr>
      <vt:lpstr>Wingdings</vt:lpstr>
      <vt:lpstr>Office tema</vt:lpstr>
      <vt:lpstr>Microsoft Excel Chart</vt:lpstr>
      <vt:lpstr>Slide 1</vt:lpstr>
      <vt:lpstr>Vilniaus r. Kyviškių pagrindinė mokykla</vt:lpstr>
      <vt:lpstr>Slide 3</vt:lpstr>
      <vt:lpstr>DARBO AKTUALUMAS</vt:lpstr>
      <vt:lpstr>TEMOS MOTYVACIJA</vt:lpstr>
      <vt:lpstr>Slide 6</vt:lpstr>
      <vt:lpstr>DARBO TIKSLAS IR UŽDAVINIAI</vt:lpstr>
      <vt:lpstr>TYRIMŲ KONTINGENTAS</vt:lpstr>
      <vt:lpstr>TYRIMŲ METODAI</vt:lpstr>
      <vt:lpstr>Slide 10</vt:lpstr>
      <vt:lpstr>Slide 11</vt:lpstr>
      <vt:lpstr>TYRIMŲ REZULTATAI</vt:lpstr>
      <vt:lpstr>11-16 METŲ MERGAIČIŲ ŪGIO RODIKLIAI</vt:lpstr>
      <vt:lpstr>11-16 METŲ MERGAIČIŲ KŪNO MASĖS RODIKLIAI</vt:lpstr>
      <vt:lpstr>Slide 15</vt:lpstr>
      <vt:lpstr>11-16 METŲ BERNIUKŲ ŪGIO RODIKLIAI</vt:lpstr>
      <vt:lpstr>11-16 METŲ BERNIUKŲ KŪNO MASĖS  RODIKLIAI</vt:lpstr>
      <vt:lpstr>Slide 18</vt:lpstr>
      <vt:lpstr>Slide 19</vt:lpstr>
      <vt:lpstr>Slide 20</vt:lpstr>
      <vt:lpstr>IŠVADOS</vt:lpstr>
      <vt:lpstr>Slide 22</vt:lpstr>
      <vt:lpstr>Slide 23</vt:lpstr>
      <vt:lpstr>MŪSŲ PASIEKIMAI</vt:lpstr>
      <vt:lpstr> Paroda ,,Pasirenkame vaisius” </vt:lpstr>
      <vt:lpstr>Paroda ,,Mėgstamiausios daržovės”</vt:lpstr>
      <vt:lpstr>Slide 27</vt:lpstr>
      <vt:lpstr>Akimirka iš šokių dienos </vt:lpstr>
      <vt:lpstr>Akimirkos iš olimpinių žaidynių 2012 </vt:lpstr>
      <vt:lpstr> </vt:lpstr>
      <vt:lpstr>AČIŪ UŽ DĖMESĮ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Skaidrė 1</dc:title>
  <dc:creator>Irena Peciuliene</dc:creator>
  <cp:lastModifiedBy>Rytis Rimgaila</cp:lastModifiedBy>
  <cp:revision>109</cp:revision>
  <dcterms:modified xsi:type="dcterms:W3CDTF">2013-12-03T13:41:11Z</dcterms:modified>
</cp:coreProperties>
</file>