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57" r:id="rId3"/>
    <p:sldId id="269" r:id="rId4"/>
    <p:sldId id="270" r:id="rId5"/>
    <p:sldId id="258" r:id="rId6"/>
    <p:sldId id="279" r:id="rId7"/>
    <p:sldId id="273" r:id="rId8"/>
    <p:sldId id="271" r:id="rId9"/>
    <p:sldId id="272" r:id="rId10"/>
    <p:sldId id="280" r:id="rId11"/>
    <p:sldId id="259" r:id="rId12"/>
    <p:sldId id="274" r:id="rId13"/>
    <p:sldId id="260" r:id="rId14"/>
    <p:sldId id="261" r:id="rId15"/>
    <p:sldId id="281" r:id="rId16"/>
    <p:sldId id="262" r:id="rId17"/>
    <p:sldId id="263" r:id="rId18"/>
    <p:sldId id="282" r:id="rId19"/>
    <p:sldId id="264" r:id="rId20"/>
    <p:sldId id="283" r:id="rId21"/>
    <p:sldId id="265" r:id="rId22"/>
    <p:sldId id="284" r:id="rId23"/>
    <p:sldId id="266" r:id="rId24"/>
    <p:sldId id="275" r:id="rId25"/>
    <p:sldId id="276" r:id="rId26"/>
    <p:sldId id="267" r:id="rId27"/>
    <p:sldId id="285" r:id="rId28"/>
    <p:sldId id="268" r:id="rId29"/>
    <p:sldId id="286" r:id="rId30"/>
    <p:sldId id="278" r:id="rId31"/>
    <p:sldId id="277" r:id="rId3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107" d="100"/>
          <a:sy n="107" d="100"/>
        </p:scale>
        <p:origin x="-90" y="-156"/>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Pavadinimo skaidrė">
    <p:spTree>
      <p:nvGrpSpPr>
        <p:cNvPr id="1" name=""/>
        <p:cNvGrpSpPr/>
        <p:nvPr/>
      </p:nvGrpSpPr>
      <p:grpSpPr>
        <a:xfrm>
          <a:off x="0" y="0"/>
          <a:ext cx="0" cy="0"/>
          <a:chOff x="0" y="0"/>
          <a:chExt cx="0" cy="0"/>
        </a:xfrm>
      </p:grpSpPr>
      <p:sp>
        <p:nvSpPr>
          <p:cNvPr id="4"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2"/>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smtClean="0"/>
              <a:t>Spustelėję redag. ruoš. paantrš. stilių</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lt-LT" smtClean="0"/>
              <a:t>Spustelėję redag. ruoš. pavad. stilių</a:t>
            </a:r>
            <a:endParaRPr lang="en-US" dirty="0"/>
          </a:p>
        </p:txBody>
      </p:sp>
      <p:sp>
        <p:nvSpPr>
          <p:cNvPr id="8" name="Date Placeholder 3"/>
          <p:cNvSpPr>
            <a:spLocks noGrp="1"/>
          </p:cNvSpPr>
          <p:nvPr>
            <p:ph type="dt" sz="half" idx="10"/>
          </p:nvPr>
        </p:nvSpPr>
        <p:spPr/>
        <p:txBody>
          <a:bodyPr/>
          <a:lstStyle>
            <a:lvl1pPr>
              <a:defRPr/>
            </a:lvl1pPr>
          </a:lstStyle>
          <a:p>
            <a:pPr>
              <a:defRPr/>
            </a:pPr>
            <a:fld id="{1D8350F9-616B-4DEE-85AD-ED8C4E3D8F7A}" type="datetimeFigureOut">
              <a:rPr lang="en-US"/>
              <a:pPr>
                <a:defRPr/>
              </a:pPr>
              <a:t>12/9/2013</a:t>
            </a:fld>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EB2053EB-E620-4B35-BDBB-AE30B6471A5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a:p>
        </p:txBody>
      </p:sp>
      <p:sp>
        <p:nvSpPr>
          <p:cNvPr id="4" name="Date Placeholder 3"/>
          <p:cNvSpPr>
            <a:spLocks noGrp="1"/>
          </p:cNvSpPr>
          <p:nvPr>
            <p:ph type="dt" sz="half" idx="10"/>
          </p:nvPr>
        </p:nvSpPr>
        <p:spPr/>
        <p:txBody>
          <a:bodyPr/>
          <a:lstStyle>
            <a:lvl1pPr>
              <a:defRPr/>
            </a:lvl1pPr>
          </a:lstStyle>
          <a:p>
            <a:pPr>
              <a:defRPr/>
            </a:pPr>
            <a:fld id="{0F75DA2D-7F46-41EA-B64D-ACD18B4A7235}" type="datetimeFigureOut">
              <a:rPr lang="en-US"/>
              <a:pPr>
                <a:defRPr/>
              </a:pPr>
              <a:t>12/9/2013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73993D-8A4B-4A60-9861-30E01B996CB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lt-LT" smtClean="0"/>
              <a:t>Spustelėję redag. ruoš. pavad. stilių</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4" name="Date Placeholder 3"/>
          <p:cNvSpPr>
            <a:spLocks noGrp="1"/>
          </p:cNvSpPr>
          <p:nvPr>
            <p:ph type="dt" sz="half" idx="10"/>
          </p:nvPr>
        </p:nvSpPr>
        <p:spPr/>
        <p:txBody>
          <a:bodyPr/>
          <a:lstStyle>
            <a:lvl1pPr>
              <a:defRPr/>
            </a:lvl1pPr>
          </a:lstStyle>
          <a:p>
            <a:pPr>
              <a:defRPr/>
            </a:pPr>
            <a:fld id="{51B67744-49F2-4770-B46D-3248614D2938}" type="datetimeFigureOut">
              <a:rPr lang="en-US"/>
              <a:pPr>
                <a:defRPr/>
              </a:pPr>
              <a:t>12/9/2013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92BC468-6CF8-4A7B-9220-307945B5434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lt-LT" smtClean="0"/>
              <a:t>Spustelėję redag. ruoš. pavad. stilių</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4" name="Date Placeholder 3"/>
          <p:cNvSpPr>
            <a:spLocks noGrp="1"/>
          </p:cNvSpPr>
          <p:nvPr>
            <p:ph type="dt" sz="half" idx="14"/>
          </p:nvPr>
        </p:nvSpPr>
        <p:spPr/>
        <p:txBody>
          <a:bodyPr/>
          <a:lstStyle>
            <a:lvl1pPr>
              <a:defRPr/>
            </a:lvl1pPr>
          </a:lstStyle>
          <a:p>
            <a:pPr>
              <a:defRPr/>
            </a:pPr>
            <a:fld id="{4E3555FA-A94D-4652-B1F6-F7E62F2AD7CE}" type="datetimeFigureOut">
              <a:rPr lang="en-US"/>
              <a:pPr>
                <a:defRPr/>
              </a:pPr>
              <a:t>12/9/2013</a:t>
            </a:fld>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E9D46D9B-9673-4A3D-8894-13DF7D50CAF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4"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8"/>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lt-LT" smtClean="0"/>
              <a:t>Spustelėję redag. ruoš. pavad. stilių</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smtClean="0"/>
              <a:t>Spustelėję redag. ruoš. teksto stilių</a:t>
            </a:r>
          </a:p>
        </p:txBody>
      </p:sp>
      <p:sp>
        <p:nvSpPr>
          <p:cNvPr id="8" name="Date Placeholder 3"/>
          <p:cNvSpPr>
            <a:spLocks noGrp="1"/>
          </p:cNvSpPr>
          <p:nvPr>
            <p:ph type="dt" sz="half" idx="10"/>
          </p:nvPr>
        </p:nvSpPr>
        <p:spPr/>
        <p:txBody>
          <a:bodyPr/>
          <a:lstStyle>
            <a:lvl1pPr>
              <a:defRPr/>
            </a:lvl1pPr>
          </a:lstStyle>
          <a:p>
            <a:pPr>
              <a:defRPr/>
            </a:pPr>
            <a:fld id="{8C10EEA0-39C2-4E87-99AE-489F23746695}" type="datetimeFigureOut">
              <a:rPr lang="en-US"/>
              <a:pPr>
                <a:defRPr/>
              </a:pPr>
              <a:t>12/9/2013</a:t>
            </a:fld>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9CDE8408-620D-4461-9623-F9999BEB567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lt-LT" smtClean="0"/>
              <a:t>Spustelėję redag. ruoš. pavad. stilių</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a:p>
        </p:txBody>
      </p:sp>
      <p:sp>
        <p:nvSpPr>
          <p:cNvPr id="5" name="Date Placeholder 3"/>
          <p:cNvSpPr>
            <a:spLocks noGrp="1"/>
          </p:cNvSpPr>
          <p:nvPr>
            <p:ph type="dt" sz="half" idx="15"/>
          </p:nvPr>
        </p:nvSpPr>
        <p:spPr/>
        <p:txBody>
          <a:bodyPr/>
          <a:lstStyle>
            <a:lvl1pPr>
              <a:defRPr/>
            </a:lvl1pPr>
          </a:lstStyle>
          <a:p>
            <a:pPr>
              <a:defRPr/>
            </a:pPr>
            <a:fld id="{7DFF8434-BF54-45A7-9ECB-17757C6C5A74}" type="datetimeFigureOut">
              <a:rPr lang="en-US"/>
              <a:pPr>
                <a:defRPr/>
              </a:pPr>
              <a:t>12/9/2013</a:t>
            </a:fld>
            <a:endParaRPr lang="en-US"/>
          </a:p>
        </p:txBody>
      </p:sp>
      <p:sp>
        <p:nvSpPr>
          <p:cNvPr id="6" name="Footer Placeholder 4"/>
          <p:cNvSpPr>
            <a:spLocks noGrp="1"/>
          </p:cNvSpPr>
          <p:nvPr>
            <p:ph type="ftr" sz="quarter" idx="16"/>
          </p:nvPr>
        </p:nvSpPr>
        <p:spPr/>
        <p:txBody>
          <a:bodyPr/>
          <a:lstStyle>
            <a:lvl1pPr>
              <a:defRPr/>
            </a:lvl1pPr>
          </a:lstStyle>
          <a:p>
            <a:pPr>
              <a:defRPr/>
            </a:pPr>
            <a:endParaRPr lang="en-US"/>
          </a:p>
        </p:txBody>
      </p:sp>
      <p:sp>
        <p:nvSpPr>
          <p:cNvPr id="7" name="Slide Number Placeholder 5"/>
          <p:cNvSpPr>
            <a:spLocks noGrp="1"/>
          </p:cNvSpPr>
          <p:nvPr>
            <p:ph type="sldNum" sz="quarter" idx="17"/>
          </p:nvPr>
        </p:nvSpPr>
        <p:spPr/>
        <p:txBody>
          <a:bodyPr/>
          <a:lstStyle>
            <a:lvl1pPr>
              <a:defRPr/>
            </a:lvl1pPr>
          </a:lstStyle>
          <a:p>
            <a:pPr>
              <a:defRPr/>
            </a:pPr>
            <a:fld id="{DEF63E37-0808-4BCA-AF6B-2A478F90F7A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10" name="Title 9"/>
          <p:cNvSpPr>
            <a:spLocks noGrp="1"/>
          </p:cNvSpPr>
          <p:nvPr>
            <p:ph type="title"/>
          </p:nvPr>
        </p:nvSpPr>
        <p:spPr/>
        <p:txBody>
          <a:bodyPr/>
          <a:lstStyle/>
          <a:p>
            <a:r>
              <a:rPr lang="lt-LT" smtClean="0"/>
              <a:t>Spustelėję redag. ruoš. pavad. stilių</a:t>
            </a:r>
            <a:endParaRPr lang="en-US" dirty="0"/>
          </a:p>
        </p:txBody>
      </p:sp>
      <p:sp>
        <p:nvSpPr>
          <p:cNvPr id="7" name="Date Placeholder 3"/>
          <p:cNvSpPr>
            <a:spLocks noGrp="1"/>
          </p:cNvSpPr>
          <p:nvPr>
            <p:ph type="dt" sz="half" idx="10"/>
          </p:nvPr>
        </p:nvSpPr>
        <p:spPr/>
        <p:txBody>
          <a:bodyPr/>
          <a:lstStyle>
            <a:lvl1pPr>
              <a:defRPr/>
            </a:lvl1pPr>
          </a:lstStyle>
          <a:p>
            <a:pPr>
              <a:defRPr/>
            </a:pPr>
            <a:fld id="{0B30EE74-C24C-40CA-8F38-A0E503B40705}" type="datetimeFigureOut">
              <a:rPr lang="en-US"/>
              <a:pPr>
                <a:defRPr/>
              </a:pPr>
              <a:t>12/9/2013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C646E8D-74FB-4F2D-B7B9-777A7702422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dirty="0"/>
          </a:p>
        </p:txBody>
      </p:sp>
      <p:sp>
        <p:nvSpPr>
          <p:cNvPr id="3" name="Date Placeholder 3"/>
          <p:cNvSpPr>
            <a:spLocks noGrp="1"/>
          </p:cNvSpPr>
          <p:nvPr>
            <p:ph type="dt" sz="half" idx="10"/>
          </p:nvPr>
        </p:nvSpPr>
        <p:spPr/>
        <p:txBody>
          <a:bodyPr/>
          <a:lstStyle>
            <a:lvl1pPr>
              <a:defRPr/>
            </a:lvl1pPr>
          </a:lstStyle>
          <a:p>
            <a:pPr>
              <a:defRPr/>
            </a:pPr>
            <a:fld id="{8ED24FA0-3CD1-4913-888D-10F7ABA3C003}" type="datetimeFigureOut">
              <a:rPr lang="en-US"/>
              <a:pPr>
                <a:defRPr/>
              </a:pPr>
              <a:t>12/9/2013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DFFFDC3-EFC8-4160-B75B-0B418F28ECC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0AD5A39-5539-4F53-8254-3A40A7E25971}" type="datetimeFigureOut">
              <a:rPr lang="en-US"/>
              <a:pPr>
                <a:defRPr/>
              </a:pPr>
              <a:t>12/9/2013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1E3E759-231A-46C8-9DF0-D7BBCC9E7A0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lt-LT" smtClean="0"/>
              <a:t>Spustelėję redag. ruoš. pavad. stilių</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Spustelėję redag. ruoš. teksto stilių</a:t>
            </a:r>
          </a:p>
        </p:txBody>
      </p:sp>
      <p:sp>
        <p:nvSpPr>
          <p:cNvPr id="5" name="Date Placeholder 3"/>
          <p:cNvSpPr>
            <a:spLocks noGrp="1"/>
          </p:cNvSpPr>
          <p:nvPr>
            <p:ph type="dt" sz="half" idx="10"/>
          </p:nvPr>
        </p:nvSpPr>
        <p:spPr/>
        <p:txBody>
          <a:bodyPr/>
          <a:lstStyle>
            <a:lvl1pPr>
              <a:defRPr/>
            </a:lvl1pPr>
          </a:lstStyle>
          <a:p>
            <a:pPr>
              <a:defRPr/>
            </a:pPr>
            <a:fld id="{CC6E7DDC-F8E8-474D-86A3-69979441432B}" type="datetimeFigureOut">
              <a:rPr lang="en-US"/>
              <a:pPr>
                <a:defRPr/>
              </a:pPr>
              <a:t>12/9/2013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B86847E-2B63-4E4E-A4B6-E2C1E5AA878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aveikslėlis ir antraštė">
    <p:spTree>
      <p:nvGrpSpPr>
        <p:cNvPr id="1" name=""/>
        <p:cNvGrpSpPr/>
        <p:nvPr/>
      </p:nvGrpSpPr>
      <p:grpSpPr>
        <a:xfrm>
          <a:off x="0" y="0"/>
          <a:ext cx="0" cy="0"/>
          <a:chOff x="0" y="0"/>
          <a:chExt cx="0" cy="0"/>
        </a:xfrm>
      </p:grpSpPr>
      <p:sp>
        <p:nvSpPr>
          <p:cNvPr id="5"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9"/>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lt-LT" noProof="0" smtClean="0"/>
              <a:t>Spustelėkite piktogr. norėdami įtraukti pav.</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Spustelėję redag. ruoš. teksto stilių</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lt-LT" smtClean="0"/>
              <a:t>Spustelėję redag. ruoš. pavad. stilių</a:t>
            </a:r>
            <a:endParaRPr lang="en-US" dirty="0"/>
          </a:p>
        </p:txBody>
      </p:sp>
      <p:sp>
        <p:nvSpPr>
          <p:cNvPr id="9" name="Date Placeholder 4"/>
          <p:cNvSpPr>
            <a:spLocks noGrp="1"/>
          </p:cNvSpPr>
          <p:nvPr>
            <p:ph type="dt" sz="half" idx="10"/>
          </p:nvPr>
        </p:nvSpPr>
        <p:spPr/>
        <p:txBody>
          <a:bodyPr/>
          <a:lstStyle>
            <a:lvl1pPr>
              <a:defRPr/>
            </a:lvl1pPr>
          </a:lstStyle>
          <a:p>
            <a:pPr>
              <a:defRPr/>
            </a:pPr>
            <a:fld id="{4AB6565A-CF9B-4CBB-98AD-941C7AB189F6}" type="datetimeFigureOut">
              <a:rPr lang="en-US"/>
              <a:pPr>
                <a:defRPr/>
              </a:pPr>
              <a:t>12/9/2013</a:t>
            </a:fld>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p:txBody>
          <a:bodyPr/>
          <a:lstStyle>
            <a:lvl1pPr>
              <a:defRPr/>
            </a:lvl1pPr>
          </a:lstStyle>
          <a:p>
            <a:pPr>
              <a:defRPr/>
            </a:pPr>
            <a:fld id="{0953A768-EA33-46DB-BD0F-532BFB8D81D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ectangle 8"/>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lt-LT" smtClean="0"/>
              <a:t>Spustelėję redag. ruoš. pavad. stilių</a:t>
            </a:r>
            <a:endParaRPr lang="en-US" dirty="0"/>
          </a:p>
        </p:txBody>
      </p:sp>
      <p:sp>
        <p:nvSpPr>
          <p:cNvPr id="1037" name="Text Placeholder 2"/>
          <p:cNvSpPr>
            <a:spLocks noGrp="1"/>
          </p:cNvSpPr>
          <p:nvPr>
            <p:ph type="body" idx="1"/>
          </p:nvPr>
        </p:nvSpPr>
        <p:spPr bwMode="auto">
          <a:xfrm>
            <a:off x="1143000" y="731838"/>
            <a:ext cx="6400800" cy="34750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smtClean="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fontAlgn="auto">
              <a:spcBef>
                <a:spcPts val="0"/>
              </a:spcBef>
              <a:spcAft>
                <a:spcPts val="0"/>
              </a:spcAft>
              <a:defRPr sz="1100" b="1" smtClean="0">
                <a:solidFill>
                  <a:schemeClr val="tx1">
                    <a:lumMod val="50000"/>
                    <a:lumOff val="50000"/>
                  </a:schemeClr>
                </a:solidFill>
                <a:latin typeface="+mn-lt"/>
              </a:defRPr>
            </a:lvl1pPr>
          </a:lstStyle>
          <a:p>
            <a:pPr>
              <a:defRPr/>
            </a:pPr>
            <a:fld id="{016CB81F-E931-4E7A-8ED6-86BF036A6F49}" type="datetimeFigureOut">
              <a:rPr lang="en-US"/>
              <a:pPr>
                <a:defRPr/>
              </a:pPr>
              <a:t>12/9/2013</a:t>
            </a:fld>
            <a:endParaRPr lang="en-US"/>
          </a:p>
        </p:txBody>
      </p:sp>
      <p:sp>
        <p:nvSpPr>
          <p:cNvPr id="5" name="Footer Placeholder 4"/>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fontAlgn="auto">
              <a:spcBef>
                <a:spcPts val="0"/>
              </a:spcBef>
              <a:spcAft>
                <a:spcPts val="0"/>
              </a:spcAft>
              <a:defRPr sz="1100" b="1">
                <a:solidFill>
                  <a:schemeClr val="tx1">
                    <a:lumMod val="50000"/>
                    <a:lumOff val="50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fontAlgn="auto">
              <a:spcBef>
                <a:spcPts val="0"/>
              </a:spcBef>
              <a:spcAft>
                <a:spcPts val="0"/>
              </a:spcAft>
              <a:defRPr sz="1200" b="1" smtClean="0">
                <a:solidFill>
                  <a:schemeClr val="tx1">
                    <a:lumMod val="50000"/>
                    <a:lumOff val="50000"/>
                  </a:schemeClr>
                </a:solidFill>
                <a:latin typeface="+mn-lt"/>
              </a:defRPr>
            </a:lvl1pPr>
          </a:lstStyle>
          <a:p>
            <a:pPr>
              <a:defRPr/>
            </a:pPr>
            <a:fld id="{DD60ABDC-BAF1-4DAF-96AA-DE9D1BEDDE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0" r:id="rId1"/>
    <p:sldLayoutId id="2147483719" r:id="rId2"/>
    <p:sldLayoutId id="2147483721" r:id="rId3"/>
    <p:sldLayoutId id="2147483718" r:id="rId4"/>
    <p:sldLayoutId id="2147483717" r:id="rId5"/>
    <p:sldLayoutId id="2147483716" r:id="rId6"/>
    <p:sldLayoutId id="2147483715" r:id="rId7"/>
    <p:sldLayoutId id="2147483714" r:id="rId8"/>
    <p:sldLayoutId id="2147483722" r:id="rId9"/>
    <p:sldLayoutId id="2147483713" r:id="rId10"/>
    <p:sldLayoutId id="2147483712" r:id="rId11"/>
  </p:sldLayoutIdLst>
  <p:timing>
    <p:tnLst>
      <p:par>
        <p:cTn id="1" dur="indefinite" restart="never" nodeType="tmRoot"/>
      </p:par>
    </p:tnLst>
  </p:timing>
  <p:txStyles>
    <p:titleStyle>
      <a:lvl1pPr marL="319088" indent="-319088" algn="r" rtl="0" fontAlgn="base">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fontAlgn="base">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fontAlgn="base">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fontAlgn="base">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fontAlgn="base">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pradine.jonava.lm.lt/"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Antrinis pavadinimas 2"/>
          <p:cNvSpPr>
            <a:spLocks noGrp="1"/>
          </p:cNvSpPr>
          <p:nvPr>
            <p:ph type="subTitle" idx="1"/>
          </p:nvPr>
        </p:nvSpPr>
        <p:spPr>
          <a:xfrm>
            <a:off x="685800" y="3886200"/>
            <a:ext cx="7924800" cy="1752600"/>
          </a:xfrm>
        </p:spPr>
        <p:txBody>
          <a:bodyPr/>
          <a:lstStyle/>
          <a:p>
            <a:pPr algn="just"/>
            <a:r>
              <a:rPr lang="lt-LT" sz="2800" smtClean="0">
                <a:solidFill>
                  <a:schemeClr val="tx1"/>
                </a:solidFill>
              </a:rPr>
              <a:t>Pranešimą parengė Jonavos pradinės mokyklos mokytojos : Inga Osauskienė, Daiva Puišienė</a:t>
            </a:r>
          </a:p>
          <a:p>
            <a:pPr algn="just"/>
            <a:r>
              <a:rPr lang="lt-LT" sz="2800" smtClean="0">
                <a:solidFill>
                  <a:schemeClr val="tx1"/>
                </a:solidFill>
              </a:rPr>
              <a:t>						2013-12-10</a:t>
            </a:r>
            <a:endParaRPr lang="en-US" sz="2800" smtClean="0">
              <a:solidFill>
                <a:schemeClr val="tx1"/>
              </a:solidFill>
            </a:endParaRPr>
          </a:p>
        </p:txBody>
      </p:sp>
      <p:sp>
        <p:nvSpPr>
          <p:cNvPr id="2" name="Antraštė 1"/>
          <p:cNvSpPr>
            <a:spLocks noGrp="1"/>
          </p:cNvSpPr>
          <p:nvPr>
            <p:ph type="ctrTitle"/>
          </p:nvPr>
        </p:nvSpPr>
        <p:spPr>
          <a:xfrm>
            <a:off x="609600" y="762000"/>
            <a:ext cx="7772400" cy="2914650"/>
          </a:xfrm>
        </p:spPr>
        <p:txBody>
          <a:bodyPr>
            <a:normAutofit fontScale="90000"/>
          </a:bodyPr>
          <a:lstStyle/>
          <a:p>
            <a:pPr marL="0" indent="0" fontAlgn="auto">
              <a:spcBef>
                <a:spcPts val="0"/>
              </a:spcBef>
              <a:spcAft>
                <a:spcPts val="0"/>
              </a:spcAft>
              <a:buClr>
                <a:schemeClr val="accent6">
                  <a:lumMod val="75000"/>
                </a:schemeClr>
              </a:buClr>
              <a:buFont typeface="Georgia" pitchFamily="18" charset="0"/>
              <a:buNone/>
              <a:defRPr/>
            </a:pPr>
            <a:r>
              <a:rPr lang="lt-LT" dirty="0">
                <a:solidFill>
                  <a:srgbClr val="000000"/>
                </a:solidFill>
                <a:latin typeface="Times New Roman"/>
                <a:ea typeface="Times New Roman"/>
              </a:rPr>
              <a:t>"</a:t>
            </a:r>
            <a:r>
              <a:rPr lang="lt-LT" dirty="0">
                <a:latin typeface="Times New Roman"/>
                <a:ea typeface="Times New Roman"/>
              </a:rPr>
              <a:t>Jonavos pradinės mokyklos sveikatą stiprinančių veiklų dienoraštis 2012-2013m."</a:t>
            </a:r>
            <a:r>
              <a:rPr lang="en-US" dirty="0">
                <a:latin typeface="Times New Roman"/>
                <a:ea typeface="Times New Roman"/>
              </a:rPr>
              <a:t/>
            </a:r>
            <a:br>
              <a:rPr lang="en-US" dirty="0">
                <a:latin typeface="Times New Roman"/>
                <a:ea typeface="Times New Roman"/>
              </a:rPr>
            </a:b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1143000" y="228600"/>
            <a:ext cx="6512511" cy="1143000"/>
          </a:xfrm>
        </p:spPr>
        <p:txBody>
          <a:bodyPr/>
          <a:lstStyle/>
          <a:p>
            <a:pPr marL="0" indent="0" fontAlgn="auto">
              <a:spcAft>
                <a:spcPts val="0"/>
              </a:spcAft>
              <a:buClr>
                <a:schemeClr val="accent6">
                  <a:lumMod val="75000"/>
                </a:schemeClr>
              </a:buClr>
              <a:buFont typeface="Georgia" pitchFamily="18" charset="0"/>
              <a:buNone/>
              <a:defRPr/>
            </a:pPr>
            <a:r>
              <a:rPr lang="lt-LT" sz="4100" dirty="0">
                <a:gradFill>
                  <a:gsLst>
                    <a:gs pos="0">
                      <a:prstClr val="black"/>
                    </a:gs>
                    <a:gs pos="40000">
                      <a:prstClr val="black">
                        <a:lumMod val="75000"/>
                        <a:lumOff val="25000"/>
                      </a:prstClr>
                    </a:gs>
                    <a:gs pos="100000">
                      <a:srgbClr val="212745">
                        <a:alpha val="65000"/>
                      </a:srgbClr>
                    </a:gs>
                  </a:gsLst>
                  <a:lin ang="5400000" scaled="0"/>
                </a:gradFill>
              </a:rPr>
              <a:t>Pasaulinė Širdies diena – rugsėjo 29d.</a:t>
            </a:r>
            <a:r>
              <a:rPr lang="en-US" sz="4100" dirty="0">
                <a:gradFill>
                  <a:gsLst>
                    <a:gs pos="0">
                      <a:prstClr val="black"/>
                    </a:gs>
                    <a:gs pos="40000">
                      <a:prstClr val="black">
                        <a:lumMod val="75000"/>
                        <a:lumOff val="25000"/>
                      </a:prstClr>
                    </a:gs>
                    <a:gs pos="100000">
                      <a:srgbClr val="212745">
                        <a:alpha val="65000"/>
                      </a:srgbClr>
                    </a:gs>
                  </a:gsLst>
                  <a:lin ang="5400000" scaled="0"/>
                </a:gradFill>
              </a:rPr>
              <a:t/>
            </a:r>
            <a:br>
              <a:rPr lang="en-US" sz="4100" dirty="0">
                <a:gradFill>
                  <a:gsLst>
                    <a:gs pos="0">
                      <a:prstClr val="black"/>
                    </a:gs>
                    <a:gs pos="40000">
                      <a:prstClr val="black">
                        <a:lumMod val="75000"/>
                        <a:lumOff val="25000"/>
                      </a:prstClr>
                    </a:gs>
                    <a:gs pos="100000">
                      <a:srgbClr val="212745">
                        <a:alpha val="65000"/>
                      </a:srgbClr>
                    </a:gs>
                  </a:gsLst>
                  <a:lin ang="5400000" scaled="0"/>
                </a:gradFill>
              </a:rPr>
            </a:br>
            <a:endParaRPr lang="en-US" dirty="0"/>
          </a:p>
        </p:txBody>
      </p:sp>
      <p:sp>
        <p:nvSpPr>
          <p:cNvPr id="3" name="Turinio vietos rezervavimo ženklas 2"/>
          <p:cNvSpPr>
            <a:spLocks noGrp="1"/>
          </p:cNvSpPr>
          <p:nvPr>
            <p:ph sz="quarter" idx="13"/>
          </p:nvPr>
        </p:nvSpPr>
        <p:spPr>
          <a:xfrm>
            <a:off x="228600" y="1905000"/>
            <a:ext cx="8610600" cy="4191000"/>
          </a:xfrm>
        </p:spPr>
        <p:txBody>
          <a:bodyPr rtlCol="0">
            <a:normAutofit/>
          </a:bodyPr>
          <a:lstStyle/>
          <a:p>
            <a:pPr marL="0" indent="0" algn="just" fontAlgn="auto">
              <a:lnSpc>
                <a:spcPct val="115000"/>
              </a:lnSpc>
              <a:spcBef>
                <a:spcPts val="0"/>
              </a:spcBef>
              <a:spcAft>
                <a:spcPts val="0"/>
              </a:spcAft>
              <a:buClr>
                <a:schemeClr val="accent6">
                  <a:lumMod val="75000"/>
                </a:schemeClr>
              </a:buClr>
              <a:buFont typeface="Georgia" pitchFamily="18" charset="0"/>
              <a:buNone/>
              <a:defRPr/>
            </a:pPr>
            <a:r>
              <a:rPr lang="lt-LT" sz="2400" dirty="0" smtClean="0">
                <a:solidFill>
                  <a:schemeClr val="tx1">
                    <a:lumMod val="75000"/>
                    <a:lumOff val="25000"/>
                  </a:schemeClr>
                </a:solidFill>
                <a:latin typeface="Times New Roman"/>
                <a:ea typeface="Calibri"/>
                <a:cs typeface="Times New Roman"/>
              </a:rPr>
              <a:t>	Rugsėjo </a:t>
            </a:r>
            <a:r>
              <a:rPr lang="lt-LT" sz="2400" dirty="0">
                <a:solidFill>
                  <a:schemeClr val="tx1">
                    <a:lumMod val="75000"/>
                    <a:lumOff val="25000"/>
                  </a:schemeClr>
                </a:solidFill>
                <a:latin typeface="Times New Roman"/>
                <a:ea typeface="Calibri"/>
                <a:cs typeface="Times New Roman"/>
              </a:rPr>
              <a:t>29 d.  mokykloje minima Pasaulinė širdies diena. Jos iniciatorė pavaduotoja ugdymui Jolita </a:t>
            </a:r>
            <a:r>
              <a:rPr lang="lt-LT" sz="2400" dirty="0" err="1">
                <a:solidFill>
                  <a:schemeClr val="tx1">
                    <a:lumMod val="75000"/>
                    <a:lumOff val="25000"/>
                  </a:schemeClr>
                </a:solidFill>
                <a:latin typeface="Times New Roman"/>
                <a:ea typeface="Calibri"/>
                <a:cs typeface="Times New Roman"/>
              </a:rPr>
              <a:t>Skeirienė</a:t>
            </a:r>
            <a:r>
              <a:rPr lang="lt-LT" sz="2400" dirty="0">
                <a:solidFill>
                  <a:schemeClr val="tx1">
                    <a:lumMod val="75000"/>
                    <a:lumOff val="25000"/>
                  </a:schemeClr>
                </a:solidFill>
                <a:latin typeface="Times New Roman"/>
                <a:ea typeface="Calibri"/>
                <a:cs typeface="Times New Roman"/>
              </a:rPr>
              <a:t> Vaiko širdies asociacijos narė. Mokiniai buvo skatinami aktyviai ir sveikai gyventi bei rūpintis savo širdies sveikata. Jau visą savaitę mokykloje buvo gaminamos boružėlės, siekiant išsaugoti gyvybes tų, kuriuos taip mylime. Pagamintos boružėlės iškeliavo į Vaiko širdies asociaciją Kretingoje. Jos bus dalinamos aukotojams prie bažnyčių, o surinktos lėšos bus skirtos Vaiko širdies asociacijai.</a:t>
            </a:r>
            <a:endParaRPr lang="en-US" sz="2000" dirty="0">
              <a:solidFill>
                <a:schemeClr val="tx1">
                  <a:lumMod val="75000"/>
                  <a:lumOff val="25000"/>
                </a:schemeClr>
              </a:solidFill>
              <a:latin typeface="Calibri"/>
              <a:ea typeface="Calibri"/>
              <a:cs typeface="Times New Roman"/>
            </a:endParaRPr>
          </a:p>
          <a:p>
            <a:pPr indent="-182880" fontAlgn="auto">
              <a:buClr>
                <a:schemeClr val="accent6">
                  <a:lumMod val="75000"/>
                </a:schemeClr>
              </a:buClr>
              <a:defRPr/>
            </a:pPr>
            <a:endParaRPr lang="en-US" dirty="0">
              <a:solidFill>
                <a:schemeClr val="tx1">
                  <a:lumMod val="75000"/>
                  <a:lumOff val="25000"/>
                </a:schemeClr>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aveikslėlis 4" descr="http://www2078.vu.lt/images/2012-09-29%2006.jpg"/>
          <p:cNvPicPr>
            <a:picLocks noChangeAspect="1" noChangeArrowheads="1"/>
          </p:cNvPicPr>
          <p:nvPr/>
        </p:nvPicPr>
        <p:blipFill>
          <a:blip r:embed="rId2"/>
          <a:srcRect/>
          <a:stretch>
            <a:fillRect/>
          </a:stretch>
        </p:blipFill>
        <p:spPr bwMode="auto">
          <a:xfrm>
            <a:off x="1246188" y="4343400"/>
            <a:ext cx="5654675" cy="2362200"/>
          </a:xfrm>
          <a:prstGeom prst="rect">
            <a:avLst/>
          </a:prstGeom>
          <a:noFill/>
          <a:ln w="9525">
            <a:noFill/>
            <a:miter lim="800000"/>
            <a:headEnd/>
            <a:tailEnd/>
          </a:ln>
        </p:spPr>
      </p:pic>
      <p:pic>
        <p:nvPicPr>
          <p:cNvPr id="23554" name="Paveikslėlis 5" descr="http://www2078.vu.lt/images/2012-09-28%20(1).jpg"/>
          <p:cNvPicPr>
            <a:picLocks noChangeAspect="1" noChangeArrowheads="1"/>
          </p:cNvPicPr>
          <p:nvPr/>
        </p:nvPicPr>
        <p:blipFill>
          <a:blip r:embed="rId3"/>
          <a:srcRect/>
          <a:stretch>
            <a:fillRect/>
          </a:stretch>
        </p:blipFill>
        <p:spPr bwMode="auto">
          <a:xfrm>
            <a:off x="-33338" y="1295400"/>
            <a:ext cx="4757738" cy="3048000"/>
          </a:xfrm>
          <a:prstGeom prst="rect">
            <a:avLst/>
          </a:prstGeom>
          <a:noFill/>
          <a:ln w="9525">
            <a:noFill/>
            <a:miter lim="800000"/>
            <a:headEnd/>
            <a:tailEnd/>
          </a:ln>
        </p:spPr>
      </p:pic>
      <p:pic>
        <p:nvPicPr>
          <p:cNvPr id="23555" name="Paveikslėlis 6" descr="http://www2078.vu.lt/images/2012-09-28%20(4).jpg"/>
          <p:cNvPicPr>
            <a:picLocks noChangeAspect="1" noChangeArrowheads="1"/>
          </p:cNvPicPr>
          <p:nvPr/>
        </p:nvPicPr>
        <p:blipFill>
          <a:blip r:embed="rId4"/>
          <a:srcRect/>
          <a:stretch>
            <a:fillRect/>
          </a:stretch>
        </p:blipFill>
        <p:spPr bwMode="auto">
          <a:xfrm>
            <a:off x="4724400" y="1295400"/>
            <a:ext cx="4419600" cy="31242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pPr marL="320040" indent="-320040" fontAlgn="auto">
              <a:spcAft>
                <a:spcPts val="0"/>
              </a:spcAft>
              <a:buClr>
                <a:schemeClr val="accent6">
                  <a:lumMod val="75000"/>
                </a:schemeClr>
              </a:buClr>
              <a:defRPr/>
            </a:pPr>
            <a:endParaRPr lang="en-US"/>
          </a:p>
        </p:txBody>
      </p:sp>
      <p:pic>
        <p:nvPicPr>
          <p:cNvPr id="24578" name="Picture 2"/>
          <p:cNvPicPr>
            <a:picLocks noChangeAspect="1" noChangeArrowheads="1"/>
          </p:cNvPicPr>
          <p:nvPr/>
        </p:nvPicPr>
        <p:blipFill>
          <a:blip r:embed="rId2"/>
          <a:srcRect/>
          <a:stretch>
            <a:fillRect/>
          </a:stretch>
        </p:blipFill>
        <p:spPr bwMode="auto">
          <a:xfrm>
            <a:off x="0" y="304800"/>
            <a:ext cx="9144000" cy="6097588"/>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Turinio vietos rezervavimo ženklas 4" descr="C:\Documents and Settings\pc1\Desktop\3b sirdeles\SIRDELES 001.jpg"/>
          <p:cNvPicPr>
            <a:picLocks noGrp="1"/>
          </p:cNvPicPr>
          <p:nvPr>
            <p:ph sz="quarter" idx="13"/>
          </p:nvPr>
        </p:nvPicPr>
        <p:blipFill>
          <a:blip r:embed="rId2"/>
          <a:srcRect/>
          <a:stretch>
            <a:fillRect/>
          </a:stretch>
        </p:blipFill>
        <p:spPr>
          <a:xfrm>
            <a:off x="76200" y="0"/>
            <a:ext cx="5257800" cy="3581400"/>
          </a:xfrm>
        </p:spPr>
      </p:pic>
      <p:pic>
        <p:nvPicPr>
          <p:cNvPr id="25602" name="Paveikslėlis 3" descr="http://www2078.vu.lt/images/2012-09-28%20(10).jpg"/>
          <p:cNvPicPr>
            <a:picLocks noChangeAspect="1" noChangeArrowheads="1"/>
          </p:cNvPicPr>
          <p:nvPr/>
        </p:nvPicPr>
        <p:blipFill>
          <a:blip r:embed="rId3"/>
          <a:srcRect/>
          <a:stretch>
            <a:fillRect/>
          </a:stretch>
        </p:blipFill>
        <p:spPr bwMode="auto">
          <a:xfrm>
            <a:off x="4343400" y="3581400"/>
            <a:ext cx="4792663" cy="3268663"/>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304800" y="152400"/>
            <a:ext cx="8534400" cy="1143000"/>
          </a:xfrm>
        </p:spPr>
        <p:txBody>
          <a:bodyPr/>
          <a:lstStyle/>
          <a:p>
            <a:pPr marL="0" indent="0" algn="ctr" fontAlgn="auto">
              <a:spcAft>
                <a:spcPts val="0"/>
              </a:spcAft>
              <a:buClr>
                <a:schemeClr val="accent6">
                  <a:lumMod val="75000"/>
                </a:schemeClr>
              </a:buClr>
              <a:buFont typeface="Georgia" pitchFamily="18" charset="0"/>
              <a:buNone/>
              <a:defRPr/>
            </a:pPr>
            <a:r>
              <a:rPr lang="lt-LT" sz="3600" dirty="0"/>
              <a:t>Olimpinio judėjimo savaitės 500 m bėgimas – spalio 11d.</a:t>
            </a:r>
            <a:endParaRPr lang="en-US" sz="3600" dirty="0"/>
          </a:p>
        </p:txBody>
      </p:sp>
      <p:pic>
        <p:nvPicPr>
          <p:cNvPr id="26626" name="Turinio vietos rezervavimo ženklas 3" descr="C:\Documents and Settings\pc1\Desktop\3b ir kitu begimas\2013.10.11 053.jpg"/>
          <p:cNvPicPr>
            <a:picLocks noGrp="1"/>
          </p:cNvPicPr>
          <p:nvPr>
            <p:ph sz="quarter" idx="13"/>
          </p:nvPr>
        </p:nvPicPr>
        <p:blipFill>
          <a:blip r:embed="rId2"/>
          <a:srcRect/>
          <a:stretch>
            <a:fillRect/>
          </a:stretch>
        </p:blipFill>
        <p:spPr>
          <a:xfrm>
            <a:off x="0" y="1524000"/>
            <a:ext cx="4800600" cy="2590800"/>
          </a:xfrm>
        </p:spPr>
      </p:pic>
      <p:pic>
        <p:nvPicPr>
          <p:cNvPr id="26627" name="Paveikslėlis 4" descr="C:\Documents and Settings\pc1\Desktop\3b ir kitu begimas\2013.10.11 060.jpg"/>
          <p:cNvPicPr>
            <a:picLocks noChangeAspect="1" noChangeArrowheads="1"/>
          </p:cNvPicPr>
          <p:nvPr/>
        </p:nvPicPr>
        <p:blipFill>
          <a:blip r:embed="rId3"/>
          <a:srcRect/>
          <a:stretch>
            <a:fillRect/>
          </a:stretch>
        </p:blipFill>
        <p:spPr bwMode="auto">
          <a:xfrm>
            <a:off x="4716463" y="1447800"/>
            <a:ext cx="4114800" cy="2667000"/>
          </a:xfrm>
          <a:prstGeom prst="rect">
            <a:avLst/>
          </a:prstGeom>
          <a:noFill/>
          <a:ln w="9525">
            <a:noFill/>
            <a:miter lim="800000"/>
            <a:headEnd/>
            <a:tailEnd/>
          </a:ln>
        </p:spPr>
      </p:pic>
      <p:pic>
        <p:nvPicPr>
          <p:cNvPr id="26628" name="Paveikslėlis 5" descr="C:\Documents and Settings\pc1\Desktop\3b ir kitu begimas\2013.10.11 055.jpg"/>
          <p:cNvPicPr>
            <a:picLocks noChangeAspect="1" noChangeArrowheads="1"/>
          </p:cNvPicPr>
          <p:nvPr/>
        </p:nvPicPr>
        <p:blipFill>
          <a:blip r:embed="rId4"/>
          <a:srcRect/>
          <a:stretch>
            <a:fillRect/>
          </a:stretch>
        </p:blipFill>
        <p:spPr bwMode="auto">
          <a:xfrm>
            <a:off x="-17463" y="4114800"/>
            <a:ext cx="4733926" cy="2667000"/>
          </a:xfrm>
          <a:prstGeom prst="rect">
            <a:avLst/>
          </a:prstGeom>
          <a:noFill/>
          <a:ln w="9525">
            <a:noFill/>
            <a:miter lim="800000"/>
            <a:headEnd/>
            <a:tailEnd/>
          </a:ln>
        </p:spPr>
      </p:pic>
      <p:pic>
        <p:nvPicPr>
          <p:cNvPr id="26629" name="Paveikslėlis 6" descr="C:\Documents and Settings\pc1\Desktop\3b ir kitu begimas\2013.10.11 068.jpg"/>
          <p:cNvPicPr>
            <a:picLocks noChangeAspect="1" noChangeArrowheads="1"/>
          </p:cNvPicPr>
          <p:nvPr/>
        </p:nvPicPr>
        <p:blipFill>
          <a:blip r:embed="rId5"/>
          <a:srcRect/>
          <a:stretch>
            <a:fillRect/>
          </a:stretch>
        </p:blipFill>
        <p:spPr bwMode="auto">
          <a:xfrm>
            <a:off x="4716463" y="4114800"/>
            <a:ext cx="4114800" cy="26670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533400" y="304800"/>
            <a:ext cx="7274511" cy="1143000"/>
          </a:xfrm>
        </p:spPr>
        <p:txBody>
          <a:bodyPr/>
          <a:lstStyle/>
          <a:p>
            <a:pPr marL="0" indent="0" fontAlgn="auto">
              <a:spcAft>
                <a:spcPts val="0"/>
              </a:spcAft>
              <a:buClr>
                <a:schemeClr val="accent6">
                  <a:lumMod val="75000"/>
                </a:schemeClr>
              </a:buClr>
              <a:buFont typeface="Georgia" pitchFamily="18" charset="0"/>
              <a:buNone/>
              <a:defRPr/>
            </a:pPr>
            <a:r>
              <a:rPr lang="lt-LT" sz="3600" dirty="0" smtClean="0">
                <a:gradFill>
                  <a:gsLst>
                    <a:gs pos="0">
                      <a:prstClr val="black"/>
                    </a:gs>
                    <a:gs pos="40000">
                      <a:prstClr val="black">
                        <a:lumMod val="75000"/>
                        <a:lumOff val="25000"/>
                      </a:prstClr>
                    </a:gs>
                    <a:gs pos="100000">
                      <a:srgbClr val="212745">
                        <a:alpha val="65000"/>
                      </a:srgbClr>
                    </a:gs>
                  </a:gsLst>
                  <a:lin ang="5400000" scaled="0"/>
                </a:gradFill>
              </a:rPr>
              <a:t>Vitaminų diena - gruodžio14 d.</a:t>
            </a:r>
            <a:endParaRPr lang="en-US" dirty="0"/>
          </a:p>
        </p:txBody>
      </p:sp>
      <p:sp>
        <p:nvSpPr>
          <p:cNvPr id="3" name="Turinio vietos rezervavimo ženklas 2"/>
          <p:cNvSpPr>
            <a:spLocks noGrp="1"/>
          </p:cNvSpPr>
          <p:nvPr>
            <p:ph sz="quarter" idx="13"/>
          </p:nvPr>
        </p:nvSpPr>
        <p:spPr>
          <a:xfrm>
            <a:off x="228600" y="1524000"/>
            <a:ext cx="8534400" cy="4724400"/>
          </a:xfrm>
        </p:spPr>
        <p:txBody>
          <a:bodyPr rtlCol="0">
            <a:normAutofit fontScale="85000" lnSpcReduction="20000"/>
          </a:bodyPr>
          <a:lstStyle/>
          <a:p>
            <a:pPr marL="0" indent="0" algn="just" fontAlgn="auto">
              <a:lnSpc>
                <a:spcPct val="115000"/>
              </a:lnSpc>
              <a:spcBef>
                <a:spcPts val="0"/>
              </a:spcBef>
              <a:spcAft>
                <a:spcPts val="0"/>
              </a:spcAft>
              <a:buClr>
                <a:schemeClr val="accent6">
                  <a:lumMod val="75000"/>
                </a:schemeClr>
              </a:buClr>
              <a:buFont typeface="Georgia" pitchFamily="18" charset="0"/>
              <a:buNone/>
              <a:defRPr/>
            </a:pPr>
            <a:r>
              <a:rPr lang="lt-LT" sz="2400" dirty="0" smtClean="0">
                <a:solidFill>
                  <a:schemeClr val="tx1">
                    <a:lumMod val="75000"/>
                    <a:lumOff val="25000"/>
                  </a:schemeClr>
                </a:solidFill>
                <a:latin typeface="Times New Roman"/>
                <a:ea typeface="Calibri"/>
                <a:cs typeface="Times New Roman"/>
              </a:rPr>
              <a:t>	</a:t>
            </a:r>
            <a:r>
              <a:rPr lang="en-US" sz="2400" dirty="0" err="1" smtClean="0">
                <a:solidFill>
                  <a:schemeClr val="tx1">
                    <a:lumMod val="75000"/>
                    <a:lumOff val="25000"/>
                  </a:schemeClr>
                </a:solidFill>
                <a:latin typeface="Times New Roman"/>
                <a:ea typeface="Calibri"/>
                <a:cs typeface="Times New Roman"/>
              </a:rPr>
              <a:t>Kadangi</a:t>
            </a:r>
            <a:r>
              <a:rPr lang="en-US" sz="2400" dirty="0" smtClean="0">
                <a:solidFill>
                  <a:schemeClr val="tx1">
                    <a:lumMod val="75000"/>
                    <a:lumOff val="25000"/>
                  </a:schemeClr>
                </a:solidFill>
                <a:latin typeface="Times New Roman"/>
                <a:ea typeface="Calibri"/>
                <a:cs typeface="Times New Roman"/>
              </a:rPr>
              <a:t> </a:t>
            </a:r>
            <a:r>
              <a:rPr lang="en-US" sz="2400" dirty="0" err="1" smtClean="0">
                <a:solidFill>
                  <a:schemeClr val="tx1">
                    <a:lumMod val="75000"/>
                    <a:lumOff val="25000"/>
                  </a:schemeClr>
                </a:solidFill>
                <a:latin typeface="Times New Roman"/>
                <a:ea typeface="Calibri"/>
                <a:cs typeface="Times New Roman"/>
              </a:rPr>
              <a:t>žiem</a:t>
            </a:r>
            <a:r>
              <a:rPr lang="lt-LT" sz="2400" dirty="0" smtClean="0">
                <a:solidFill>
                  <a:schemeClr val="tx1">
                    <a:lumMod val="75000"/>
                    <a:lumOff val="25000"/>
                  </a:schemeClr>
                </a:solidFill>
                <a:latin typeface="Times New Roman"/>
                <a:ea typeface="Calibri"/>
                <a:cs typeface="Times New Roman"/>
              </a:rPr>
              <a:t>ą</a:t>
            </a:r>
            <a:r>
              <a:rPr lang="en-US" sz="2400" dirty="0" smtClean="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žmonėms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trūksta</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vitaminų</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nusprendėme</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vaikus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supažindinti</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kur</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jų</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galima</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rasti</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Mokykloje</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vyko</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integruota</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projektinė</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diena</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apie</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vitaminus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Pirmiausia</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visi</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išsiaiškino</a:t>
            </a:r>
            <a:r>
              <a:rPr lang="en-US" sz="2400" dirty="0">
                <a:solidFill>
                  <a:schemeClr val="tx1">
                    <a:lumMod val="75000"/>
                    <a:lumOff val="25000"/>
                  </a:schemeClr>
                </a:solidFill>
                <a:latin typeface="Times New Roman"/>
                <a:ea typeface="Calibri"/>
                <a:cs typeface="Times New Roman"/>
              </a:rPr>
              <a:t> „VITAMINŲ“ </a:t>
            </a:r>
            <a:r>
              <a:rPr lang="en-US" sz="2400" dirty="0" err="1">
                <a:solidFill>
                  <a:schemeClr val="tx1">
                    <a:lumMod val="75000"/>
                    <a:lumOff val="25000"/>
                  </a:schemeClr>
                </a:solidFill>
                <a:latin typeface="Times New Roman"/>
                <a:ea typeface="Calibri"/>
                <a:cs typeface="Times New Roman"/>
              </a:rPr>
              <a:t>sąvoką</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dalijosi</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gyvenimiška</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patirtimi</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apie</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sveiką</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gyvenseną</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imunitetą</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dienos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režimą</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ir</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vitaminų</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teikiamą</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naudą</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organizmui</a:t>
            </a:r>
            <a:r>
              <a:rPr lang="en-US" sz="2400" dirty="0">
                <a:solidFill>
                  <a:schemeClr val="tx1">
                    <a:lumMod val="75000"/>
                    <a:lumOff val="25000"/>
                  </a:schemeClr>
                </a:solidFill>
                <a:latin typeface="Times New Roman"/>
                <a:ea typeface="Calibri"/>
                <a:cs typeface="Times New Roman"/>
              </a:rPr>
              <a:t>. </a:t>
            </a:r>
            <a:endParaRPr lang="en-US" sz="2000" dirty="0">
              <a:solidFill>
                <a:schemeClr val="tx1">
                  <a:lumMod val="75000"/>
                  <a:lumOff val="25000"/>
                </a:schemeClr>
              </a:solidFill>
              <a:latin typeface="Calibri"/>
              <a:ea typeface="Calibri"/>
              <a:cs typeface="Times New Roman"/>
            </a:endParaRPr>
          </a:p>
          <a:p>
            <a:pPr marL="0" indent="0" algn="just" fontAlgn="auto">
              <a:lnSpc>
                <a:spcPct val="115000"/>
              </a:lnSpc>
              <a:spcBef>
                <a:spcPts val="0"/>
              </a:spcBef>
              <a:spcAft>
                <a:spcPts val="0"/>
              </a:spcAft>
              <a:buClr>
                <a:schemeClr val="accent6">
                  <a:lumMod val="75000"/>
                </a:schemeClr>
              </a:buClr>
              <a:buFont typeface="Georgia" pitchFamily="18" charset="0"/>
              <a:buNone/>
              <a:defRPr/>
            </a:pPr>
            <a:r>
              <a:rPr lang="lt-LT" sz="2400" dirty="0" smtClean="0">
                <a:solidFill>
                  <a:schemeClr val="tx1">
                    <a:lumMod val="75000"/>
                    <a:lumOff val="25000"/>
                  </a:schemeClr>
                </a:solidFill>
                <a:latin typeface="Times New Roman"/>
                <a:ea typeface="Calibri"/>
                <a:cs typeface="Times New Roman"/>
              </a:rPr>
              <a:t>	</a:t>
            </a:r>
            <a:r>
              <a:rPr lang="en-US" sz="2400" dirty="0" err="1" smtClean="0">
                <a:solidFill>
                  <a:schemeClr val="tx1">
                    <a:lumMod val="75000"/>
                    <a:lumOff val="25000"/>
                  </a:schemeClr>
                </a:solidFill>
                <a:latin typeface="Times New Roman"/>
                <a:ea typeface="Calibri"/>
                <a:cs typeface="Times New Roman"/>
              </a:rPr>
              <a:t>Stebėjo</a:t>
            </a:r>
            <a:r>
              <a:rPr lang="en-US" sz="2400" dirty="0" smtClean="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mūsų</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mokyklos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visuomenės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sveikatos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specialistės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bei</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mokytojų</a:t>
            </a:r>
            <a:r>
              <a:rPr lang="en-US" sz="2400" dirty="0">
                <a:solidFill>
                  <a:schemeClr val="tx1">
                    <a:lumMod val="75000"/>
                    <a:lumOff val="25000"/>
                  </a:schemeClr>
                </a:solidFill>
                <a:latin typeface="Times New Roman"/>
                <a:ea typeface="Calibri"/>
                <a:cs typeface="Times New Roman"/>
              </a:rPr>
              <a:t> I. </a:t>
            </a:r>
            <a:r>
              <a:rPr lang="en-US" sz="2400" dirty="0" err="1">
                <a:solidFill>
                  <a:schemeClr val="tx1">
                    <a:lumMod val="75000"/>
                    <a:lumOff val="25000"/>
                  </a:schemeClr>
                </a:solidFill>
                <a:latin typeface="Times New Roman"/>
                <a:ea typeface="Calibri"/>
                <a:cs typeface="Times New Roman"/>
              </a:rPr>
              <a:t>Osauskienės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ir</a:t>
            </a:r>
            <a:r>
              <a:rPr lang="en-US" sz="2400" dirty="0">
                <a:solidFill>
                  <a:schemeClr val="tx1">
                    <a:lumMod val="75000"/>
                    <a:lumOff val="25000"/>
                  </a:schemeClr>
                </a:solidFill>
                <a:latin typeface="Times New Roman"/>
                <a:ea typeface="Calibri"/>
                <a:cs typeface="Times New Roman"/>
              </a:rPr>
              <a:t> D. </a:t>
            </a:r>
            <a:r>
              <a:rPr lang="en-US" sz="2400" dirty="0" err="1">
                <a:solidFill>
                  <a:schemeClr val="tx1">
                    <a:lumMod val="75000"/>
                    <a:lumOff val="25000"/>
                  </a:schemeClr>
                </a:solidFill>
                <a:latin typeface="Times New Roman"/>
                <a:ea typeface="Calibri"/>
                <a:cs typeface="Times New Roman"/>
              </a:rPr>
              <a:t>Puišienės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parengtą</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pateiktį</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Vitaminai</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ir</a:t>
            </a:r>
            <a:r>
              <a:rPr lang="en-US" sz="2400" dirty="0">
                <a:solidFill>
                  <a:schemeClr val="tx1">
                    <a:lumMod val="75000"/>
                    <a:lumOff val="25000"/>
                  </a:schemeClr>
                </a:solidFill>
                <a:latin typeface="Times New Roman"/>
                <a:ea typeface="Calibri"/>
                <a:cs typeface="Times New Roman"/>
              </a:rPr>
              <a:t> 1-ų </a:t>
            </a:r>
            <a:r>
              <a:rPr lang="en-US" sz="2400" dirty="0" err="1">
                <a:solidFill>
                  <a:schemeClr val="tx1">
                    <a:lumMod val="75000"/>
                    <a:lumOff val="25000"/>
                  </a:schemeClr>
                </a:solidFill>
                <a:latin typeface="Times New Roman"/>
                <a:ea typeface="Calibri"/>
                <a:cs typeface="Times New Roman"/>
              </a:rPr>
              <a:t>klasių</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mokinių</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vaidinimą</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Vitaminų</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maištas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Mokiniai</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stengėsi</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įsiminti</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kuo</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daugiau</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informacijos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apie</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naudingąsias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vitaminų</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savybes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reikšmę</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ir</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svarbą</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mūsų</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organizmui</a:t>
            </a:r>
            <a:r>
              <a:rPr lang="en-US" sz="2400" dirty="0">
                <a:solidFill>
                  <a:schemeClr val="tx1">
                    <a:lumMod val="75000"/>
                    <a:lumOff val="25000"/>
                  </a:schemeClr>
                </a:solidFill>
                <a:latin typeface="Times New Roman"/>
                <a:ea typeface="Calibri"/>
                <a:cs typeface="Times New Roman"/>
              </a:rPr>
              <a:t>. </a:t>
            </a:r>
            <a:endParaRPr lang="en-US" sz="2000" dirty="0">
              <a:solidFill>
                <a:schemeClr val="tx1">
                  <a:lumMod val="75000"/>
                  <a:lumOff val="25000"/>
                </a:schemeClr>
              </a:solidFill>
              <a:latin typeface="Calibri"/>
              <a:ea typeface="Calibri"/>
              <a:cs typeface="Times New Roman"/>
            </a:endParaRPr>
          </a:p>
          <a:p>
            <a:pPr marL="0" indent="0" algn="just" fontAlgn="auto">
              <a:lnSpc>
                <a:spcPct val="115000"/>
              </a:lnSpc>
              <a:spcBef>
                <a:spcPts val="0"/>
              </a:spcBef>
              <a:spcAft>
                <a:spcPts val="0"/>
              </a:spcAft>
              <a:buClr>
                <a:schemeClr val="accent6">
                  <a:lumMod val="75000"/>
                </a:schemeClr>
              </a:buClr>
              <a:buFont typeface="Georgia" pitchFamily="18" charset="0"/>
              <a:buNone/>
              <a:defRPr/>
            </a:pPr>
            <a:r>
              <a:rPr lang="lt-LT" sz="2400" dirty="0" smtClean="0">
                <a:solidFill>
                  <a:schemeClr val="tx1">
                    <a:lumMod val="75000"/>
                    <a:lumOff val="25000"/>
                  </a:schemeClr>
                </a:solidFill>
                <a:latin typeface="Times New Roman"/>
                <a:ea typeface="Calibri"/>
                <a:cs typeface="Times New Roman"/>
              </a:rPr>
              <a:t>	</a:t>
            </a:r>
            <a:r>
              <a:rPr lang="en-US" sz="2400" dirty="0" err="1" smtClean="0">
                <a:solidFill>
                  <a:schemeClr val="tx1">
                    <a:lumMod val="75000"/>
                    <a:lumOff val="25000"/>
                  </a:schemeClr>
                </a:solidFill>
                <a:latin typeface="Times New Roman"/>
                <a:ea typeface="Calibri"/>
                <a:cs typeface="Times New Roman"/>
              </a:rPr>
              <a:t>Perskaitę</a:t>
            </a:r>
            <a:r>
              <a:rPr lang="en-US" sz="2400" dirty="0" smtClean="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Hertos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Matulionytės</a:t>
            </a:r>
            <a:r>
              <a:rPr lang="en-US" sz="2400" dirty="0">
                <a:solidFill>
                  <a:schemeClr val="tx1">
                    <a:lumMod val="75000"/>
                    <a:lumOff val="25000"/>
                  </a:schemeClr>
                </a:solidFill>
                <a:latin typeface="Times New Roman"/>
                <a:ea typeface="Calibri"/>
                <a:cs typeface="Times New Roman"/>
              </a:rPr>
              <a:t> – </a:t>
            </a:r>
            <a:r>
              <a:rPr lang="en-US" sz="2400" dirty="0" err="1">
                <a:solidFill>
                  <a:schemeClr val="tx1">
                    <a:lumMod val="75000"/>
                    <a:lumOff val="25000"/>
                  </a:schemeClr>
                </a:solidFill>
                <a:latin typeface="Times New Roman"/>
                <a:ea typeface="Calibri"/>
                <a:cs typeface="Times New Roman"/>
              </a:rPr>
              <a:t>Burbienės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knygelę</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Vitaminai</a:t>
            </a:r>
            <a:r>
              <a:rPr lang="en-US" sz="2400" dirty="0">
                <a:solidFill>
                  <a:schemeClr val="tx1">
                    <a:lumMod val="75000"/>
                    <a:lumOff val="25000"/>
                  </a:schemeClr>
                </a:solidFill>
                <a:latin typeface="Times New Roman"/>
                <a:ea typeface="Calibri"/>
                <a:cs typeface="Times New Roman"/>
              </a:rPr>
              <a:t> – </a:t>
            </a:r>
            <a:r>
              <a:rPr lang="en-US" sz="2400" dirty="0" err="1">
                <a:solidFill>
                  <a:schemeClr val="tx1">
                    <a:lumMod val="75000"/>
                    <a:lumOff val="25000"/>
                  </a:schemeClr>
                </a:solidFill>
                <a:latin typeface="Times New Roman"/>
                <a:ea typeface="Calibri"/>
                <a:cs typeface="Times New Roman"/>
              </a:rPr>
              <a:t>vaikų</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draugai</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atliko</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teksto</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suvokimo</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užduotį</a:t>
            </a:r>
            <a:r>
              <a:rPr lang="en-US" sz="2400" dirty="0">
                <a:solidFill>
                  <a:schemeClr val="tx1">
                    <a:lumMod val="75000"/>
                    <a:lumOff val="25000"/>
                  </a:schemeClr>
                </a:solidFill>
                <a:latin typeface="Times New Roman"/>
                <a:ea typeface="Calibri"/>
                <a:cs typeface="Times New Roman"/>
              </a:rPr>
              <a:t>,.</a:t>
            </a:r>
            <a:endParaRPr lang="en-US" sz="2000" dirty="0">
              <a:solidFill>
                <a:schemeClr val="tx1">
                  <a:lumMod val="75000"/>
                  <a:lumOff val="25000"/>
                </a:schemeClr>
              </a:solidFill>
              <a:latin typeface="Calibri"/>
              <a:ea typeface="Calibri"/>
              <a:cs typeface="Times New Roman"/>
            </a:endParaRPr>
          </a:p>
          <a:p>
            <a:pPr marL="0" indent="0" algn="just" fontAlgn="auto">
              <a:lnSpc>
                <a:spcPct val="115000"/>
              </a:lnSpc>
              <a:spcBef>
                <a:spcPts val="0"/>
              </a:spcBef>
              <a:spcAft>
                <a:spcPts val="0"/>
              </a:spcAft>
              <a:buClr>
                <a:schemeClr val="accent6">
                  <a:lumMod val="75000"/>
                </a:schemeClr>
              </a:buClr>
              <a:buFont typeface="Georgia" pitchFamily="18" charset="0"/>
              <a:buNone/>
              <a:defRPr/>
            </a:pPr>
            <a:r>
              <a:rPr lang="lt-LT" sz="2400" dirty="0" smtClean="0">
                <a:solidFill>
                  <a:schemeClr val="tx1">
                    <a:lumMod val="75000"/>
                    <a:lumOff val="25000"/>
                  </a:schemeClr>
                </a:solidFill>
                <a:latin typeface="Times New Roman"/>
                <a:ea typeface="Calibri"/>
                <a:cs typeface="Times New Roman"/>
              </a:rPr>
              <a:t>	</a:t>
            </a:r>
            <a:r>
              <a:rPr lang="en-US" sz="2400" dirty="0" smtClean="0">
                <a:solidFill>
                  <a:schemeClr val="tx1">
                    <a:lumMod val="75000"/>
                    <a:lumOff val="25000"/>
                  </a:schemeClr>
                </a:solidFill>
                <a:latin typeface="Times New Roman"/>
                <a:ea typeface="Calibri"/>
                <a:cs typeface="Times New Roman"/>
              </a:rPr>
              <a:t>Po </a:t>
            </a:r>
            <a:r>
              <a:rPr lang="en-US" sz="2400" dirty="0" err="1">
                <a:solidFill>
                  <a:schemeClr val="tx1">
                    <a:lumMod val="75000"/>
                    <a:lumOff val="25000"/>
                  </a:schemeClr>
                </a:solidFill>
                <a:latin typeface="Times New Roman"/>
                <a:ea typeface="Calibri"/>
                <a:cs typeface="Times New Roman"/>
              </a:rPr>
              <a:t>tokios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įtemptos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protinės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veiklos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klausydamiesi</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nuotaikingos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Saulės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vaikų</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dainelės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apie</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vitaminus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linksmai</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pasimankštinom</a:t>
            </a:r>
            <a:r>
              <a:rPr lang="en-US" sz="2400" dirty="0">
                <a:solidFill>
                  <a:schemeClr val="tx1">
                    <a:lumMod val="75000"/>
                    <a:lumOff val="25000"/>
                  </a:schemeClr>
                </a:solidFill>
                <a:latin typeface="Times New Roman"/>
                <a:ea typeface="Calibri"/>
                <a:cs typeface="Times New Roman"/>
              </a:rPr>
              <a:t>“...</a:t>
            </a:r>
            <a:endParaRPr lang="en-US" sz="2000" dirty="0">
              <a:solidFill>
                <a:schemeClr val="tx1">
                  <a:lumMod val="75000"/>
                  <a:lumOff val="25000"/>
                </a:schemeClr>
              </a:solidFill>
              <a:latin typeface="Calibri"/>
              <a:ea typeface="Calibri"/>
              <a:cs typeface="Times New Roman"/>
            </a:endParaRPr>
          </a:p>
          <a:p>
            <a:pPr marL="0" indent="0" fontAlgn="auto">
              <a:lnSpc>
                <a:spcPct val="115000"/>
              </a:lnSpc>
              <a:spcBef>
                <a:spcPts val="0"/>
              </a:spcBef>
              <a:spcAft>
                <a:spcPts val="0"/>
              </a:spcAft>
              <a:buClr>
                <a:schemeClr val="accent6">
                  <a:lumMod val="75000"/>
                </a:schemeClr>
              </a:buClr>
              <a:buFont typeface="Georgia" pitchFamily="18" charset="0"/>
              <a:buNone/>
              <a:defRPr/>
            </a:pPr>
            <a:r>
              <a:rPr lang="lt-LT" sz="2400" dirty="0" smtClean="0">
                <a:solidFill>
                  <a:schemeClr val="tx1">
                    <a:lumMod val="75000"/>
                    <a:lumOff val="25000"/>
                  </a:schemeClr>
                </a:solidFill>
                <a:latin typeface="Times New Roman"/>
                <a:ea typeface="Calibri"/>
                <a:cs typeface="Times New Roman"/>
              </a:rPr>
              <a:t>	</a:t>
            </a:r>
            <a:r>
              <a:rPr lang="en-US" sz="2400" dirty="0" err="1" smtClean="0">
                <a:solidFill>
                  <a:schemeClr val="tx1">
                    <a:lumMod val="75000"/>
                    <a:lumOff val="25000"/>
                  </a:schemeClr>
                </a:solidFill>
                <a:latin typeface="Times New Roman"/>
                <a:ea typeface="Calibri"/>
                <a:cs typeface="Times New Roman"/>
              </a:rPr>
              <a:t>Gaminome</a:t>
            </a:r>
            <a:r>
              <a:rPr lang="en-US" sz="2400" dirty="0" smtClean="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sveikatos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mišraines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ir</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salotas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Mokėmės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serviruoti</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stalą</a:t>
            </a:r>
            <a:r>
              <a:rPr lang="en-US" sz="2400" dirty="0">
                <a:solidFill>
                  <a:schemeClr val="tx1">
                    <a:lumMod val="75000"/>
                    <a:lumOff val="25000"/>
                  </a:schemeClr>
                </a:solidFill>
                <a:latin typeface="Times New Roman"/>
                <a:ea typeface="Calibri"/>
                <a:cs typeface="Times New Roman"/>
              </a:rPr>
              <a:t>.</a:t>
            </a:r>
            <a:endParaRPr lang="en-US" sz="2000" dirty="0">
              <a:solidFill>
                <a:schemeClr val="tx1">
                  <a:lumMod val="75000"/>
                  <a:lumOff val="25000"/>
                </a:schemeClr>
              </a:solidFill>
              <a:latin typeface="Calibri"/>
              <a:ea typeface="Calibri"/>
              <a:cs typeface="Times New Roman"/>
            </a:endParaRPr>
          </a:p>
          <a:p>
            <a:pPr indent="-182880" fontAlgn="auto">
              <a:buClr>
                <a:schemeClr val="accent6">
                  <a:lumMod val="75000"/>
                </a:schemeClr>
              </a:buClr>
              <a:defRPr/>
            </a:pPr>
            <a:endParaRPr lang="en-US" dirty="0">
              <a:solidFill>
                <a:schemeClr val="tx1">
                  <a:lumMod val="75000"/>
                  <a:lumOff val="25000"/>
                </a:schemeClr>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1143000" y="0"/>
            <a:ext cx="7848600" cy="1143000"/>
          </a:xfrm>
        </p:spPr>
        <p:txBody>
          <a:bodyPr/>
          <a:lstStyle/>
          <a:p>
            <a:pPr marL="0" indent="0" algn="just" fontAlgn="auto">
              <a:spcAft>
                <a:spcPts val="0"/>
              </a:spcAft>
              <a:buClr>
                <a:schemeClr val="accent6">
                  <a:lumMod val="75000"/>
                </a:schemeClr>
              </a:buClr>
              <a:buFont typeface="Georgia" pitchFamily="18" charset="0"/>
              <a:buNone/>
              <a:defRPr/>
            </a:pPr>
            <a:r>
              <a:rPr lang="en-US" sz="3600" dirty="0"/>
              <a:t/>
            </a:r>
            <a:br>
              <a:rPr lang="en-US" sz="3600" dirty="0"/>
            </a:br>
            <a:endParaRPr lang="en-US" sz="3600" dirty="0"/>
          </a:p>
        </p:txBody>
      </p:sp>
      <p:pic>
        <p:nvPicPr>
          <p:cNvPr id="28674" name="Turinio vietos rezervavimo ženklas 3" descr="http://www2078.vu.lt/images/2012-12-14%203a%2010.jpg"/>
          <p:cNvPicPr>
            <a:picLocks noGrp="1"/>
          </p:cNvPicPr>
          <p:nvPr>
            <p:ph sz="quarter" idx="13"/>
          </p:nvPr>
        </p:nvPicPr>
        <p:blipFill>
          <a:blip r:embed="rId2"/>
          <a:srcRect/>
          <a:stretch>
            <a:fillRect/>
          </a:stretch>
        </p:blipFill>
        <p:spPr>
          <a:xfrm>
            <a:off x="49213" y="990600"/>
            <a:ext cx="4522787" cy="3200400"/>
          </a:xfrm>
        </p:spPr>
      </p:pic>
      <p:pic>
        <p:nvPicPr>
          <p:cNvPr id="28675" name="Paveikslėlis 4" descr="http://www2078.vu.lt/images/2012-12-14%203a%2020.jpg"/>
          <p:cNvPicPr>
            <a:picLocks noChangeAspect="1" noChangeArrowheads="1"/>
          </p:cNvPicPr>
          <p:nvPr/>
        </p:nvPicPr>
        <p:blipFill>
          <a:blip r:embed="rId3"/>
          <a:srcRect/>
          <a:stretch>
            <a:fillRect/>
          </a:stretch>
        </p:blipFill>
        <p:spPr bwMode="auto">
          <a:xfrm>
            <a:off x="4495800" y="990600"/>
            <a:ext cx="4495800" cy="3276600"/>
          </a:xfrm>
          <a:prstGeom prst="rect">
            <a:avLst/>
          </a:prstGeom>
          <a:noFill/>
          <a:ln w="9525">
            <a:noFill/>
            <a:miter lim="800000"/>
            <a:headEnd/>
            <a:tailEnd/>
          </a:ln>
        </p:spPr>
      </p:pic>
      <p:pic>
        <p:nvPicPr>
          <p:cNvPr id="28676" name="Paveikslėlis 5" descr="http://www2078.vu.lt/images/2012-12-13%2006.jpg"/>
          <p:cNvPicPr>
            <a:picLocks noChangeAspect="1" noChangeArrowheads="1"/>
          </p:cNvPicPr>
          <p:nvPr/>
        </p:nvPicPr>
        <p:blipFill>
          <a:blip r:embed="rId4"/>
          <a:srcRect/>
          <a:stretch>
            <a:fillRect/>
          </a:stretch>
        </p:blipFill>
        <p:spPr bwMode="auto">
          <a:xfrm>
            <a:off x="1333500" y="4267200"/>
            <a:ext cx="6324600" cy="25908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Turinio vietos rezervavimo ženklas 4" descr="http://www2078.vu.lt/images/2012-12-13%2008.jpg"/>
          <p:cNvPicPr>
            <a:picLocks noGrp="1"/>
          </p:cNvPicPr>
          <p:nvPr>
            <p:ph sz="quarter" idx="13"/>
          </p:nvPr>
        </p:nvPicPr>
        <p:blipFill>
          <a:blip r:embed="rId2"/>
          <a:srcRect/>
          <a:stretch>
            <a:fillRect/>
          </a:stretch>
        </p:blipFill>
        <p:spPr>
          <a:xfrm>
            <a:off x="533400" y="-77788"/>
            <a:ext cx="4229100" cy="3529013"/>
          </a:xfrm>
        </p:spPr>
      </p:pic>
      <p:pic>
        <p:nvPicPr>
          <p:cNvPr id="29698" name="Paveikslėlis 3"/>
          <p:cNvPicPr>
            <a:picLocks noChangeAspect="1" noChangeArrowheads="1"/>
          </p:cNvPicPr>
          <p:nvPr/>
        </p:nvPicPr>
        <p:blipFill>
          <a:blip r:embed="rId3"/>
          <a:srcRect/>
          <a:stretch>
            <a:fillRect/>
          </a:stretch>
        </p:blipFill>
        <p:spPr bwMode="auto">
          <a:xfrm>
            <a:off x="5257800" y="0"/>
            <a:ext cx="3186113" cy="3552825"/>
          </a:xfrm>
          <a:prstGeom prst="rect">
            <a:avLst/>
          </a:prstGeom>
          <a:noFill/>
          <a:ln w="9525">
            <a:noFill/>
            <a:miter lim="800000"/>
            <a:headEnd/>
            <a:tailEnd/>
          </a:ln>
        </p:spPr>
      </p:pic>
      <p:pic>
        <p:nvPicPr>
          <p:cNvPr id="29699" name="Paveikslėlis 5" descr="http://www2078.vu.lt/images/2012-12-13%2010.jpg"/>
          <p:cNvPicPr>
            <a:picLocks noChangeAspect="1" noChangeArrowheads="1"/>
          </p:cNvPicPr>
          <p:nvPr/>
        </p:nvPicPr>
        <p:blipFill>
          <a:blip r:embed="rId4"/>
          <a:srcRect/>
          <a:stretch>
            <a:fillRect/>
          </a:stretch>
        </p:blipFill>
        <p:spPr bwMode="auto">
          <a:xfrm>
            <a:off x="1752600" y="3429000"/>
            <a:ext cx="6019800" cy="3411538"/>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381000" y="250111"/>
            <a:ext cx="8534400" cy="1143000"/>
          </a:xfrm>
        </p:spPr>
        <p:txBody>
          <a:bodyPr/>
          <a:lstStyle/>
          <a:p>
            <a:pPr marL="0" indent="0" fontAlgn="auto">
              <a:spcAft>
                <a:spcPts val="0"/>
              </a:spcAft>
              <a:buClr>
                <a:schemeClr val="accent6">
                  <a:lumMod val="75000"/>
                </a:schemeClr>
              </a:buClr>
              <a:buFont typeface="Georgia" pitchFamily="18" charset="0"/>
              <a:buNone/>
              <a:defRPr/>
            </a:pPr>
            <a:r>
              <a:rPr lang="lt-LT" sz="4100" dirty="0">
                <a:gradFill>
                  <a:gsLst>
                    <a:gs pos="0">
                      <a:prstClr val="black"/>
                    </a:gs>
                    <a:gs pos="40000">
                      <a:prstClr val="black">
                        <a:lumMod val="75000"/>
                        <a:lumOff val="25000"/>
                      </a:prstClr>
                    </a:gs>
                    <a:gs pos="100000">
                      <a:srgbClr val="212745">
                        <a:alpha val="65000"/>
                      </a:srgbClr>
                    </a:gs>
                  </a:gsLst>
                  <a:lin ang="5400000" scaled="0"/>
                </a:gradFill>
              </a:rPr>
              <a:t>Kovo 11d.  tradicinis bėgimas</a:t>
            </a:r>
            <a:endParaRPr lang="en-US" dirty="0"/>
          </a:p>
        </p:txBody>
      </p:sp>
      <p:sp>
        <p:nvSpPr>
          <p:cNvPr id="3" name="Turinio vietos rezervavimo ženklas 2"/>
          <p:cNvSpPr>
            <a:spLocks noGrp="1"/>
          </p:cNvSpPr>
          <p:nvPr>
            <p:ph sz="quarter" idx="13"/>
          </p:nvPr>
        </p:nvSpPr>
        <p:spPr>
          <a:xfrm>
            <a:off x="762000" y="1295400"/>
            <a:ext cx="7543800" cy="4953000"/>
          </a:xfrm>
        </p:spPr>
        <p:txBody>
          <a:bodyPr rtlCol="0">
            <a:normAutofit/>
          </a:bodyPr>
          <a:lstStyle/>
          <a:p>
            <a:pPr marL="0" indent="0" algn="just" fontAlgn="auto">
              <a:lnSpc>
                <a:spcPct val="115000"/>
              </a:lnSpc>
              <a:spcBef>
                <a:spcPts val="0"/>
              </a:spcBef>
              <a:spcAft>
                <a:spcPts val="0"/>
              </a:spcAft>
              <a:buClr>
                <a:schemeClr val="accent6">
                  <a:lumMod val="75000"/>
                </a:schemeClr>
              </a:buClr>
              <a:buFont typeface="Georgia" pitchFamily="18" charset="0"/>
              <a:buNone/>
              <a:defRPr/>
            </a:pPr>
            <a:r>
              <a:rPr lang="lt-LT" sz="2400" dirty="0" smtClean="0">
                <a:solidFill>
                  <a:schemeClr val="tx1">
                    <a:lumMod val="75000"/>
                    <a:lumOff val="25000"/>
                  </a:schemeClr>
                </a:solidFill>
                <a:latin typeface="Times New Roman"/>
                <a:ea typeface="Calibri"/>
                <a:cs typeface="Times New Roman"/>
              </a:rPr>
              <a:t>	</a:t>
            </a:r>
            <a:r>
              <a:rPr lang="en-US" sz="2400" dirty="0" err="1" smtClean="0">
                <a:solidFill>
                  <a:schemeClr val="tx1">
                    <a:lumMod val="75000"/>
                    <a:lumOff val="25000"/>
                  </a:schemeClr>
                </a:solidFill>
                <a:latin typeface="Times New Roman"/>
                <a:ea typeface="Calibri"/>
                <a:cs typeface="Times New Roman"/>
              </a:rPr>
              <a:t>Kiekvienais</a:t>
            </a:r>
            <a:r>
              <a:rPr lang="en-US" sz="2400" dirty="0" smtClean="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metais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kovo</a:t>
            </a:r>
            <a:r>
              <a:rPr lang="en-US" sz="2400" dirty="0">
                <a:solidFill>
                  <a:schemeClr val="tx1">
                    <a:lumMod val="75000"/>
                    <a:lumOff val="25000"/>
                  </a:schemeClr>
                </a:solidFill>
                <a:latin typeface="Times New Roman"/>
                <a:ea typeface="Calibri"/>
                <a:cs typeface="Times New Roman"/>
              </a:rPr>
              <a:t> 11-osios </a:t>
            </a:r>
            <a:r>
              <a:rPr lang="en-US" sz="2400" dirty="0" err="1">
                <a:solidFill>
                  <a:schemeClr val="tx1">
                    <a:lumMod val="75000"/>
                    <a:lumOff val="25000"/>
                  </a:schemeClr>
                </a:solidFill>
                <a:latin typeface="Times New Roman"/>
                <a:ea typeface="Calibri"/>
                <a:cs typeface="Times New Roman"/>
              </a:rPr>
              <a:t>dieną</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Jonavoje</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sujudimas</a:t>
            </a:r>
            <a:r>
              <a:rPr lang="en-US" sz="2400" dirty="0">
                <a:solidFill>
                  <a:schemeClr val="tx1">
                    <a:lumMod val="75000"/>
                    <a:lumOff val="25000"/>
                  </a:schemeClr>
                </a:solidFill>
                <a:latin typeface="Times New Roman"/>
                <a:ea typeface="Calibri"/>
                <a:cs typeface="Times New Roman"/>
              </a:rPr>
              <a:t>. Į  </a:t>
            </a:r>
            <a:r>
              <a:rPr lang="en-US" sz="2400" dirty="0" err="1">
                <a:solidFill>
                  <a:schemeClr val="tx1">
                    <a:lumMod val="75000"/>
                    <a:lumOff val="25000"/>
                  </a:schemeClr>
                </a:solidFill>
                <a:latin typeface="Times New Roman"/>
                <a:ea typeface="Calibri"/>
                <a:cs typeface="Times New Roman"/>
              </a:rPr>
              <a:t>mūsų</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miesto</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centrą</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renkasi</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bėgimo</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mėgėjai</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iš</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rajono</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mokyklų</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ir</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visos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Lietuvos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Čia</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vyksta</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bėgimas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A.Kulviečio</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paminklas</a:t>
            </a:r>
            <a:r>
              <a:rPr lang="en-US" sz="2400" dirty="0">
                <a:solidFill>
                  <a:schemeClr val="tx1">
                    <a:lumMod val="75000"/>
                    <a:lumOff val="25000"/>
                  </a:schemeClr>
                </a:solidFill>
                <a:latin typeface="Times New Roman"/>
                <a:ea typeface="Calibri"/>
                <a:cs typeface="Times New Roman"/>
              </a:rPr>
              <a:t> – </a:t>
            </a:r>
            <a:r>
              <a:rPr lang="en-US" sz="2400" dirty="0" err="1">
                <a:solidFill>
                  <a:schemeClr val="tx1">
                    <a:lumMod val="75000"/>
                    <a:lumOff val="25000"/>
                  </a:schemeClr>
                </a:solidFill>
                <a:latin typeface="Times New Roman"/>
                <a:ea typeface="Calibri"/>
                <a:cs typeface="Times New Roman"/>
              </a:rPr>
              <a:t>Jonava</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skirtas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Lietuvos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Nepriklausomybės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atkūrimo</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dienai</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paminėti</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Pirmiausia</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prie</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savivaldybės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susirinkę</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žiūrovai</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galėjo</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išvysti</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startą</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ir</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finišą</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tų</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bėgikų</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kurie</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pasirinko</a:t>
            </a:r>
            <a:r>
              <a:rPr lang="en-US" sz="2400" dirty="0">
                <a:solidFill>
                  <a:schemeClr val="tx1">
                    <a:lumMod val="75000"/>
                    <a:lumOff val="25000"/>
                  </a:schemeClr>
                </a:solidFill>
                <a:latin typeface="Times New Roman"/>
                <a:ea typeface="Calibri"/>
                <a:cs typeface="Times New Roman"/>
              </a:rPr>
              <a:t> 2 km </a:t>
            </a:r>
            <a:r>
              <a:rPr lang="en-US" sz="2400" dirty="0" err="1">
                <a:solidFill>
                  <a:schemeClr val="tx1">
                    <a:lumMod val="75000"/>
                    <a:lumOff val="25000"/>
                  </a:schemeClr>
                </a:solidFill>
                <a:latin typeface="Times New Roman"/>
                <a:ea typeface="Calibri"/>
                <a:cs typeface="Times New Roman"/>
              </a:rPr>
              <a:t>ilgio</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nuotolį</a:t>
            </a:r>
            <a:r>
              <a:rPr lang="en-US" sz="2400" dirty="0">
                <a:solidFill>
                  <a:schemeClr val="tx1">
                    <a:lumMod val="75000"/>
                    <a:lumOff val="25000"/>
                  </a:schemeClr>
                </a:solidFill>
                <a:latin typeface="Times New Roman"/>
                <a:ea typeface="Calibri"/>
                <a:cs typeface="Times New Roman"/>
              </a:rPr>
              <a:t>.</a:t>
            </a:r>
            <a:r>
              <a:rPr lang="en-US" sz="2400" dirty="0">
                <a:solidFill>
                  <a:srgbClr val="000000"/>
                </a:solidFill>
                <a:latin typeface="Calibri"/>
                <a:ea typeface="Calibri"/>
                <a:cs typeface="Times New Roman"/>
              </a:rPr>
              <a:t> </a:t>
            </a:r>
            <a:endParaRPr lang="en-US" sz="2000" dirty="0">
              <a:solidFill>
                <a:schemeClr val="tx1">
                  <a:lumMod val="75000"/>
                  <a:lumOff val="25000"/>
                </a:schemeClr>
              </a:solidFill>
              <a:latin typeface="Calibri"/>
              <a:ea typeface="Calibri"/>
              <a:cs typeface="Times New Roman"/>
            </a:endParaRPr>
          </a:p>
          <a:p>
            <a:pPr marL="0" indent="0" algn="just" fontAlgn="auto">
              <a:lnSpc>
                <a:spcPct val="115000"/>
              </a:lnSpc>
              <a:spcBef>
                <a:spcPts val="0"/>
              </a:spcBef>
              <a:spcAft>
                <a:spcPts val="0"/>
              </a:spcAft>
              <a:buClr>
                <a:schemeClr val="accent6">
                  <a:lumMod val="75000"/>
                </a:schemeClr>
              </a:buClr>
              <a:buFont typeface="Georgia" pitchFamily="18" charset="0"/>
              <a:buNone/>
              <a:defRPr/>
            </a:pPr>
            <a:r>
              <a:rPr lang="lt-LT" sz="2400" dirty="0" smtClean="0">
                <a:solidFill>
                  <a:schemeClr val="tx1">
                    <a:lumMod val="75000"/>
                    <a:lumOff val="25000"/>
                  </a:schemeClr>
                </a:solidFill>
                <a:latin typeface="Times New Roman"/>
                <a:ea typeface="Calibri"/>
                <a:cs typeface="Times New Roman"/>
              </a:rPr>
              <a:t>	</a:t>
            </a:r>
            <a:r>
              <a:rPr lang="en-US" sz="2400" dirty="0" err="1" smtClean="0">
                <a:solidFill>
                  <a:schemeClr val="tx1">
                    <a:lumMod val="75000"/>
                    <a:lumOff val="25000"/>
                  </a:schemeClr>
                </a:solidFill>
                <a:latin typeface="Times New Roman"/>
                <a:ea typeface="Calibri"/>
                <a:cs typeface="Times New Roman"/>
              </a:rPr>
              <a:t>Mūsų</a:t>
            </a:r>
            <a:r>
              <a:rPr lang="en-US" sz="2400" dirty="0">
                <a:solidFill>
                  <a:schemeClr val="tx1">
                    <a:lumMod val="75000"/>
                    <a:lumOff val="25000"/>
                  </a:schemeClr>
                </a:solidFill>
                <a:latin typeface="Times New Roman"/>
                <a:ea typeface="Calibri"/>
                <a:cs typeface="Times New Roman"/>
              </a:rPr>
              <a:t> </a:t>
            </a:r>
            <a:r>
              <a:rPr lang="en-US" sz="2400" b="1"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mokykla</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dalyvavo</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gausiausio</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ir</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darniausio</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kolektyvo</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konkurse</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Jonavos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pradinės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mokyklos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dalyvių</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sąraše</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buvo</a:t>
            </a:r>
            <a:r>
              <a:rPr lang="en-US" sz="2400" dirty="0">
                <a:solidFill>
                  <a:schemeClr val="tx1">
                    <a:lumMod val="75000"/>
                    <a:lumOff val="25000"/>
                  </a:schemeClr>
                </a:solidFill>
                <a:latin typeface="Times New Roman"/>
                <a:ea typeface="Calibri"/>
                <a:cs typeface="Times New Roman"/>
              </a:rPr>
              <a:t> 76 </a:t>
            </a:r>
            <a:r>
              <a:rPr lang="en-US" sz="2400" dirty="0" err="1">
                <a:solidFill>
                  <a:schemeClr val="tx1">
                    <a:lumMod val="75000"/>
                    <a:lumOff val="25000"/>
                  </a:schemeClr>
                </a:solidFill>
                <a:latin typeface="Times New Roman"/>
                <a:ea typeface="Calibri"/>
                <a:cs typeface="Times New Roman"/>
              </a:rPr>
              <a:t>bėgikai</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Bėgime</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dalyvavusių</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pagrindinių</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mokyklų</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ir</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klubų</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tarpe</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mes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ketvirti</a:t>
            </a:r>
            <a:r>
              <a:rPr lang="en-US" sz="2400" dirty="0">
                <a:solidFill>
                  <a:schemeClr val="tx1">
                    <a:lumMod val="75000"/>
                    <a:lumOff val="25000"/>
                  </a:schemeClr>
                </a:solidFill>
                <a:latin typeface="Times New Roman"/>
                <a:ea typeface="Calibri"/>
                <a:cs typeface="Times New Roman"/>
              </a:rPr>
              <a:t>.</a:t>
            </a:r>
            <a:endParaRPr lang="en-US" sz="2000" dirty="0">
              <a:solidFill>
                <a:schemeClr val="tx1">
                  <a:lumMod val="75000"/>
                  <a:lumOff val="25000"/>
                </a:schemeClr>
              </a:solidFill>
              <a:latin typeface="Calibri"/>
              <a:ea typeface="Calibri"/>
              <a:cs typeface="Times New Roman"/>
            </a:endParaRPr>
          </a:p>
          <a:p>
            <a:pPr indent="-182880" fontAlgn="auto">
              <a:buClr>
                <a:schemeClr val="accent6">
                  <a:lumMod val="75000"/>
                </a:schemeClr>
              </a:buClr>
              <a:defRPr/>
            </a:pPr>
            <a:endParaRPr lang="en-US" dirty="0">
              <a:solidFill>
                <a:schemeClr val="tx1">
                  <a:lumMod val="75000"/>
                  <a:lumOff val="25000"/>
                </a:schemeClr>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Turinio vietos rezervavimo ženklas 3" descr="http://www2078.vu.lt/images/2013-03-11%2002.jpg"/>
          <p:cNvPicPr>
            <a:picLocks noGrp="1"/>
          </p:cNvPicPr>
          <p:nvPr>
            <p:ph sz="quarter" idx="13"/>
          </p:nvPr>
        </p:nvPicPr>
        <p:blipFill>
          <a:blip r:embed="rId2"/>
          <a:srcRect/>
          <a:stretch>
            <a:fillRect/>
          </a:stretch>
        </p:blipFill>
        <p:spPr>
          <a:xfrm>
            <a:off x="7938" y="11113"/>
            <a:ext cx="4876800" cy="4114800"/>
          </a:xfrm>
        </p:spPr>
      </p:pic>
      <p:pic>
        <p:nvPicPr>
          <p:cNvPr id="31746" name="Paveikslėlis 4" descr="http://www2078.vu.lt/images/2013-03-11%2005.JPG"/>
          <p:cNvPicPr>
            <a:picLocks noChangeAspect="1" noChangeArrowheads="1"/>
          </p:cNvPicPr>
          <p:nvPr/>
        </p:nvPicPr>
        <p:blipFill>
          <a:blip r:embed="rId3"/>
          <a:srcRect/>
          <a:stretch>
            <a:fillRect/>
          </a:stretch>
        </p:blipFill>
        <p:spPr bwMode="auto">
          <a:xfrm>
            <a:off x="4038600" y="2819400"/>
            <a:ext cx="5105400" cy="40386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sz="quarter" idx="13"/>
          </p:nvPr>
        </p:nvSpPr>
        <p:spPr>
          <a:xfrm>
            <a:off x="457200" y="5410200"/>
            <a:ext cx="8229600" cy="1295400"/>
          </a:xfrm>
        </p:spPr>
        <p:txBody>
          <a:bodyPr rtlCol="0">
            <a:normAutofit/>
          </a:bodyPr>
          <a:lstStyle/>
          <a:p>
            <a:pPr marL="0" indent="0" algn="ctr" fontAlgn="auto">
              <a:buClr>
                <a:schemeClr val="accent6">
                  <a:lumMod val="75000"/>
                </a:schemeClr>
              </a:buClr>
              <a:buFont typeface="Georgia" pitchFamily="18" charset="0"/>
              <a:buNone/>
              <a:defRPr/>
            </a:pPr>
            <a:r>
              <a:rPr lang="en-US" sz="2000" b="1" dirty="0">
                <a:solidFill>
                  <a:prstClr val="black"/>
                </a:solidFill>
              </a:rPr>
              <a:t>www. </a:t>
            </a:r>
            <a:r>
              <a:rPr lang="en-US" sz="2000" b="1" dirty="0">
                <a:solidFill>
                  <a:prstClr val="black"/>
                </a:solidFill>
                <a:hlinkClick r:id="rId2"/>
              </a:rPr>
              <a:t>www.pradine.jonava.lm.lt</a:t>
            </a:r>
            <a:endParaRPr lang="en-US" sz="2000" b="1" dirty="0">
              <a:solidFill>
                <a:prstClr val="black"/>
              </a:solidFill>
            </a:endParaRPr>
          </a:p>
          <a:p>
            <a:pPr marL="0" indent="0" algn="ctr" fontAlgn="auto">
              <a:buClr>
                <a:schemeClr val="accent6">
                  <a:lumMod val="75000"/>
                </a:schemeClr>
              </a:buClr>
              <a:buFont typeface="Georgia" pitchFamily="18" charset="0"/>
              <a:buNone/>
              <a:defRPr/>
            </a:pPr>
            <a:r>
              <a:rPr lang="en-US" sz="2000" b="1" dirty="0">
                <a:solidFill>
                  <a:prstClr val="black"/>
                </a:solidFill>
              </a:rPr>
              <a:t>S</a:t>
            </a:r>
            <a:r>
              <a:rPr lang="lt-LT" sz="2000" b="1" dirty="0">
                <a:solidFill>
                  <a:prstClr val="black"/>
                </a:solidFill>
              </a:rPr>
              <a:t>mėlio g. 11, Jonava</a:t>
            </a:r>
          </a:p>
          <a:p>
            <a:pPr marL="0" indent="0" algn="ctr" fontAlgn="auto">
              <a:buClr>
                <a:schemeClr val="accent6">
                  <a:lumMod val="75000"/>
                </a:schemeClr>
              </a:buClr>
              <a:buFont typeface="Georgia" pitchFamily="18" charset="0"/>
              <a:buNone/>
              <a:defRPr/>
            </a:pPr>
            <a:r>
              <a:rPr lang="lt-LT" sz="2000" b="1" dirty="0">
                <a:solidFill>
                  <a:prstClr val="black"/>
                </a:solidFill>
              </a:rPr>
              <a:t>Tel. 8 349 66039</a:t>
            </a:r>
          </a:p>
          <a:p>
            <a:pPr indent="-182880" fontAlgn="auto">
              <a:buClr>
                <a:schemeClr val="accent6">
                  <a:lumMod val="75000"/>
                </a:schemeClr>
              </a:buClr>
              <a:defRPr/>
            </a:pPr>
            <a:endParaRPr lang="en-US" dirty="0">
              <a:solidFill>
                <a:schemeClr val="tx1">
                  <a:lumMod val="75000"/>
                  <a:lumOff val="25000"/>
                </a:schemeClr>
              </a:solidFill>
            </a:endParaRPr>
          </a:p>
        </p:txBody>
      </p:sp>
      <p:pic>
        <p:nvPicPr>
          <p:cNvPr id="14338" name="Paveikslėlis 3" descr="Picture 005.JPG"/>
          <p:cNvPicPr>
            <a:picLocks noChangeAspect="1"/>
          </p:cNvPicPr>
          <p:nvPr/>
        </p:nvPicPr>
        <p:blipFill>
          <a:blip r:embed="rId3"/>
          <a:srcRect/>
          <a:stretch>
            <a:fillRect/>
          </a:stretch>
        </p:blipFill>
        <p:spPr bwMode="auto">
          <a:xfrm>
            <a:off x="533400" y="0"/>
            <a:ext cx="7942263" cy="51816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1524000" y="0"/>
            <a:ext cx="6512511" cy="1143000"/>
          </a:xfrm>
        </p:spPr>
        <p:txBody>
          <a:bodyPr/>
          <a:lstStyle/>
          <a:p>
            <a:pPr marL="0" indent="0" fontAlgn="auto">
              <a:spcAft>
                <a:spcPts val="0"/>
              </a:spcAft>
              <a:buClr>
                <a:schemeClr val="accent6">
                  <a:lumMod val="75000"/>
                </a:schemeClr>
              </a:buClr>
              <a:buFont typeface="Georgia" pitchFamily="18" charset="0"/>
              <a:buNone/>
              <a:defRPr/>
            </a:pPr>
            <a:r>
              <a:rPr lang="lt-LT" sz="3600" dirty="0">
                <a:gradFill>
                  <a:gsLst>
                    <a:gs pos="0">
                      <a:prstClr val="black"/>
                    </a:gs>
                    <a:gs pos="40000">
                      <a:prstClr val="black">
                        <a:lumMod val="75000"/>
                        <a:lumOff val="25000"/>
                      </a:prstClr>
                    </a:gs>
                    <a:gs pos="100000">
                      <a:srgbClr val="212745">
                        <a:alpha val="65000"/>
                      </a:srgbClr>
                    </a:gs>
                  </a:gsLst>
                  <a:lin ang="5400000" scaled="0"/>
                </a:gradFill>
              </a:rPr>
              <a:t>Vandens diena - </a:t>
            </a:r>
            <a:r>
              <a:rPr lang="pt-BR" sz="3600" dirty="0">
                <a:gradFill>
                  <a:gsLst>
                    <a:gs pos="0">
                      <a:prstClr val="black"/>
                    </a:gs>
                    <a:gs pos="40000">
                      <a:prstClr val="black">
                        <a:lumMod val="75000"/>
                        <a:lumOff val="25000"/>
                      </a:prstClr>
                    </a:gs>
                    <a:gs pos="100000">
                      <a:srgbClr val="212745">
                        <a:alpha val="65000"/>
                      </a:srgbClr>
                    </a:gs>
                  </a:gsLst>
                  <a:lin ang="5400000" scaled="0"/>
                </a:gradFill>
              </a:rPr>
              <a:t>kovo 22 d.</a:t>
            </a:r>
            <a:r>
              <a:rPr lang="en-US" sz="3600" dirty="0">
                <a:gradFill>
                  <a:gsLst>
                    <a:gs pos="0">
                      <a:prstClr val="black"/>
                    </a:gs>
                    <a:gs pos="40000">
                      <a:prstClr val="black">
                        <a:lumMod val="75000"/>
                        <a:lumOff val="25000"/>
                      </a:prstClr>
                    </a:gs>
                    <a:gs pos="100000">
                      <a:srgbClr val="212745">
                        <a:alpha val="65000"/>
                      </a:srgbClr>
                    </a:gs>
                  </a:gsLst>
                  <a:lin ang="5400000" scaled="0"/>
                </a:gradFill>
              </a:rPr>
              <a:t/>
            </a:r>
            <a:br>
              <a:rPr lang="en-US" sz="3600" dirty="0">
                <a:gradFill>
                  <a:gsLst>
                    <a:gs pos="0">
                      <a:prstClr val="black"/>
                    </a:gs>
                    <a:gs pos="40000">
                      <a:prstClr val="black">
                        <a:lumMod val="75000"/>
                        <a:lumOff val="25000"/>
                      </a:prstClr>
                    </a:gs>
                    <a:gs pos="100000">
                      <a:srgbClr val="212745">
                        <a:alpha val="65000"/>
                      </a:srgbClr>
                    </a:gs>
                  </a:gsLst>
                  <a:lin ang="5400000" scaled="0"/>
                </a:gradFill>
              </a:rPr>
            </a:br>
            <a:endParaRPr lang="en-US" dirty="0"/>
          </a:p>
        </p:txBody>
      </p:sp>
      <p:sp>
        <p:nvSpPr>
          <p:cNvPr id="3" name="Turinio vietos rezervavimo ženklas 2"/>
          <p:cNvSpPr>
            <a:spLocks noGrp="1"/>
          </p:cNvSpPr>
          <p:nvPr>
            <p:ph sz="quarter" idx="13"/>
          </p:nvPr>
        </p:nvSpPr>
        <p:spPr>
          <a:xfrm>
            <a:off x="304800" y="685800"/>
            <a:ext cx="8610600" cy="5867400"/>
          </a:xfrm>
        </p:spPr>
        <p:txBody>
          <a:bodyPr rtlCol="0">
            <a:normAutofit fontScale="92500" lnSpcReduction="10000"/>
          </a:bodyPr>
          <a:lstStyle/>
          <a:p>
            <a:pPr marL="0" indent="0" algn="just" fontAlgn="auto">
              <a:lnSpc>
                <a:spcPct val="115000"/>
              </a:lnSpc>
              <a:spcBef>
                <a:spcPts val="0"/>
              </a:spcBef>
              <a:spcAft>
                <a:spcPts val="0"/>
              </a:spcAft>
              <a:buClr>
                <a:schemeClr val="accent6">
                  <a:lumMod val="75000"/>
                </a:schemeClr>
              </a:buClr>
              <a:buFont typeface="Georgia" pitchFamily="18" charset="0"/>
              <a:buNone/>
              <a:defRPr/>
            </a:pPr>
            <a:r>
              <a:rPr lang="lt-LT" sz="2400" dirty="0" smtClean="0">
                <a:solidFill>
                  <a:schemeClr val="tx1">
                    <a:lumMod val="75000"/>
                    <a:lumOff val="25000"/>
                  </a:schemeClr>
                </a:solidFill>
                <a:latin typeface="Times New Roman"/>
                <a:ea typeface="Calibri"/>
                <a:cs typeface="Times New Roman"/>
              </a:rPr>
              <a:t>	</a:t>
            </a:r>
            <a:r>
              <a:rPr lang="pt-BR" sz="2400" dirty="0" smtClean="0">
                <a:solidFill>
                  <a:schemeClr val="tx1">
                    <a:lumMod val="75000"/>
                    <a:lumOff val="25000"/>
                  </a:schemeClr>
                </a:solidFill>
                <a:latin typeface="Times New Roman"/>
                <a:ea typeface="Calibri"/>
                <a:cs typeface="Times New Roman"/>
              </a:rPr>
              <a:t> </a:t>
            </a:r>
            <a:r>
              <a:rPr lang="pt-BR" sz="2400" dirty="0">
                <a:solidFill>
                  <a:schemeClr val="tx1">
                    <a:lumMod val="75000"/>
                    <a:lumOff val="25000"/>
                  </a:schemeClr>
                </a:solidFill>
                <a:latin typeface="Times New Roman"/>
                <a:ea typeface="Calibri"/>
                <a:cs typeface="Times New Roman"/>
              </a:rPr>
              <a:t>Ši diena  buvo skirta Pasaulinei vandens dienai paminėti.</a:t>
            </a:r>
            <a:endParaRPr lang="en-US" sz="2000" dirty="0">
              <a:solidFill>
                <a:schemeClr val="tx1">
                  <a:lumMod val="75000"/>
                  <a:lumOff val="25000"/>
                </a:schemeClr>
              </a:solidFill>
              <a:latin typeface="Calibri"/>
              <a:ea typeface="Calibri"/>
              <a:cs typeface="Times New Roman"/>
            </a:endParaRPr>
          </a:p>
          <a:p>
            <a:pPr marL="0" indent="0" algn="just" fontAlgn="auto">
              <a:lnSpc>
                <a:spcPct val="115000"/>
              </a:lnSpc>
              <a:spcBef>
                <a:spcPts val="0"/>
              </a:spcBef>
              <a:spcAft>
                <a:spcPts val="0"/>
              </a:spcAft>
              <a:buClr>
                <a:schemeClr val="accent6">
                  <a:lumMod val="75000"/>
                </a:schemeClr>
              </a:buClr>
              <a:buFont typeface="Georgia" pitchFamily="18" charset="0"/>
              <a:buNone/>
              <a:defRPr/>
            </a:pPr>
            <a:r>
              <a:rPr lang="lt-LT" sz="2400" dirty="0" smtClean="0">
                <a:solidFill>
                  <a:schemeClr val="tx1">
                    <a:lumMod val="75000"/>
                    <a:lumOff val="25000"/>
                  </a:schemeClr>
                </a:solidFill>
                <a:latin typeface="Times New Roman"/>
                <a:ea typeface="Calibri"/>
                <a:cs typeface="Times New Roman"/>
              </a:rPr>
              <a:t>	</a:t>
            </a:r>
            <a:r>
              <a:rPr lang="en-US" sz="2400" dirty="0">
                <a:solidFill>
                  <a:schemeClr val="tx1">
                    <a:lumMod val="75000"/>
                    <a:lumOff val="25000"/>
                  </a:schemeClr>
                </a:solidFill>
                <a:latin typeface="Times New Roman"/>
                <a:ea typeface="Calibri"/>
                <a:cs typeface="Times New Roman"/>
              </a:rPr>
              <a:t>     </a:t>
            </a:r>
            <a:r>
              <a:rPr lang="pt-BR" sz="2400" dirty="0">
                <a:solidFill>
                  <a:schemeClr val="tx1">
                    <a:lumMod val="75000"/>
                    <a:lumOff val="25000"/>
                  </a:schemeClr>
                </a:solidFill>
                <a:latin typeface="Times New Roman"/>
                <a:ea typeface="Calibri"/>
                <a:cs typeface="Times New Roman"/>
              </a:rPr>
              <a:t>Mokiniai šiai netradicinei dienai ruošėsi iš anksto.  Namuose vaikai rinko informaciją apie vandens naudą ir reikšmę viskam, kas gyva. Klasėse aptarė, darė išvadas, apibendrinimus. Mokyklos valgykloje visus pasitiko “vandens lašeliai” – persirengę mokiniai, kurie siūlė paragauti vandens bei dalijo skirtukus su informacija apie vandenį. Daugelis šią dieną į mokyklą atėjo nešini mineralinio ar geriamojo vandens buteliukais. Klasėse tyrinėjo ir aptarė vandens sudėtį, degustavo, ragavo įvairių pavadinimų vandenį. Mokytojos organizavo įdomias veiklas – mokiniai kūrė “Vandenėlio patarimus”, kūrė ketureilius apie vandenį, stebėjo ir aptarė animacinius filmus “Šaltinėlis” bei “Tekėk, upeliuk”, stebėjo ir aptarė pateiktis apie vandenį, vandens apytakos ratą ir kt.</a:t>
            </a:r>
            <a:endParaRPr lang="en-US" sz="2000" dirty="0">
              <a:solidFill>
                <a:schemeClr val="tx1">
                  <a:lumMod val="75000"/>
                  <a:lumOff val="25000"/>
                </a:schemeClr>
              </a:solidFill>
              <a:latin typeface="Calibri"/>
              <a:ea typeface="Calibri"/>
              <a:cs typeface="Times New Roman"/>
            </a:endParaRPr>
          </a:p>
          <a:p>
            <a:pPr marL="0" indent="0" algn="just" fontAlgn="auto">
              <a:lnSpc>
                <a:spcPct val="115000"/>
              </a:lnSpc>
              <a:spcBef>
                <a:spcPts val="0"/>
              </a:spcBef>
              <a:spcAft>
                <a:spcPts val="0"/>
              </a:spcAft>
              <a:buClr>
                <a:schemeClr val="accent6">
                  <a:lumMod val="75000"/>
                </a:schemeClr>
              </a:buClr>
              <a:buFont typeface="Georgia" pitchFamily="18" charset="0"/>
              <a:buNone/>
              <a:defRPr/>
            </a:pPr>
            <a:r>
              <a:rPr lang="lt-LT" sz="2400" dirty="0" smtClean="0">
                <a:solidFill>
                  <a:schemeClr val="tx1">
                    <a:lumMod val="75000"/>
                    <a:lumOff val="25000"/>
                  </a:schemeClr>
                </a:solidFill>
                <a:latin typeface="Times New Roman"/>
                <a:ea typeface="Calibri"/>
                <a:cs typeface="Times New Roman"/>
              </a:rPr>
              <a:t>	</a:t>
            </a:r>
            <a:r>
              <a:rPr lang="en-US" sz="2400" dirty="0">
                <a:solidFill>
                  <a:schemeClr val="tx1">
                    <a:lumMod val="75000"/>
                    <a:lumOff val="25000"/>
                  </a:schemeClr>
                </a:solidFill>
                <a:latin typeface="Times New Roman"/>
                <a:ea typeface="Calibri"/>
                <a:cs typeface="Times New Roman"/>
              </a:rPr>
              <a:t>    </a:t>
            </a:r>
            <a:r>
              <a:rPr lang="pt-BR" sz="2400" dirty="0">
                <a:solidFill>
                  <a:schemeClr val="tx1">
                    <a:lumMod val="75000"/>
                    <a:lumOff val="25000"/>
                  </a:schemeClr>
                </a:solidFill>
                <a:latin typeface="Times New Roman"/>
                <a:ea typeface="Calibri"/>
                <a:cs typeface="Times New Roman"/>
              </a:rPr>
              <a:t>Kiekviena klasė apibendrino šios dienos veiklą – mokinių mintys apie vandenį sutilpo žydruose vandens lašeliuose. Visiems buvo įdomu ir naudinga pasidalinti savo mintimis ir patirtimi su draugais.</a:t>
            </a:r>
            <a:endParaRPr lang="en-US" dirty="0">
              <a:solidFill>
                <a:schemeClr val="tx1">
                  <a:lumMod val="75000"/>
                  <a:lumOff val="25000"/>
                </a:schemeClr>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Turinio vietos rezervavimo ženklas 3" descr="http://www2078.vu.lt/images/2013-03-22%2001.jpg"/>
          <p:cNvPicPr>
            <a:picLocks noGrp="1"/>
          </p:cNvPicPr>
          <p:nvPr>
            <p:ph sz="quarter" idx="13"/>
          </p:nvPr>
        </p:nvPicPr>
        <p:blipFill>
          <a:blip r:embed="rId2"/>
          <a:srcRect/>
          <a:stretch>
            <a:fillRect/>
          </a:stretch>
        </p:blipFill>
        <p:spPr>
          <a:xfrm>
            <a:off x="0" y="693738"/>
            <a:ext cx="4343400" cy="3108325"/>
          </a:xfrm>
        </p:spPr>
      </p:pic>
      <p:pic>
        <p:nvPicPr>
          <p:cNvPr id="33794" name="Paveikslėlis 4" descr="http://www2078.vu.lt/images/2013-03-22%2004.jpg"/>
          <p:cNvPicPr>
            <a:picLocks noChangeAspect="1" noChangeArrowheads="1"/>
          </p:cNvPicPr>
          <p:nvPr/>
        </p:nvPicPr>
        <p:blipFill>
          <a:blip r:embed="rId3"/>
          <a:srcRect/>
          <a:stretch>
            <a:fillRect/>
          </a:stretch>
        </p:blipFill>
        <p:spPr bwMode="auto">
          <a:xfrm>
            <a:off x="4314825" y="685800"/>
            <a:ext cx="4676775" cy="3124200"/>
          </a:xfrm>
          <a:prstGeom prst="rect">
            <a:avLst/>
          </a:prstGeom>
          <a:noFill/>
          <a:ln w="9525">
            <a:noFill/>
            <a:miter lim="800000"/>
            <a:headEnd/>
            <a:tailEnd/>
          </a:ln>
        </p:spPr>
      </p:pic>
      <p:pic>
        <p:nvPicPr>
          <p:cNvPr id="33795" name="Paveikslėlis 5" descr="http://www2078.vu.lt/images/2013-03-22%2008.jpg"/>
          <p:cNvPicPr>
            <a:picLocks noChangeAspect="1" noChangeArrowheads="1"/>
          </p:cNvPicPr>
          <p:nvPr/>
        </p:nvPicPr>
        <p:blipFill>
          <a:blip r:embed="rId4"/>
          <a:srcRect/>
          <a:stretch>
            <a:fillRect/>
          </a:stretch>
        </p:blipFill>
        <p:spPr bwMode="auto">
          <a:xfrm>
            <a:off x="0" y="3810000"/>
            <a:ext cx="4314825" cy="3048000"/>
          </a:xfrm>
          <a:prstGeom prst="rect">
            <a:avLst/>
          </a:prstGeom>
          <a:noFill/>
          <a:ln w="9525">
            <a:noFill/>
            <a:miter lim="800000"/>
            <a:headEnd/>
            <a:tailEnd/>
          </a:ln>
        </p:spPr>
      </p:pic>
      <p:pic>
        <p:nvPicPr>
          <p:cNvPr id="33796" name="Paveikslėlis 6" descr="http://www2078.vu.lt/images/2013-03-22%2011.jpg"/>
          <p:cNvPicPr>
            <a:picLocks noChangeAspect="1" noChangeArrowheads="1"/>
          </p:cNvPicPr>
          <p:nvPr/>
        </p:nvPicPr>
        <p:blipFill>
          <a:blip r:embed="rId5"/>
          <a:srcRect/>
          <a:stretch>
            <a:fillRect/>
          </a:stretch>
        </p:blipFill>
        <p:spPr bwMode="auto">
          <a:xfrm>
            <a:off x="4300538" y="3787775"/>
            <a:ext cx="4691062" cy="3070225"/>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304800" y="0"/>
            <a:ext cx="8839200" cy="1143000"/>
          </a:xfrm>
        </p:spPr>
        <p:txBody>
          <a:bodyPr/>
          <a:lstStyle/>
          <a:p>
            <a:pPr marL="0" indent="0" algn="ctr" fontAlgn="auto">
              <a:spcAft>
                <a:spcPts val="0"/>
              </a:spcAft>
              <a:buClr>
                <a:schemeClr val="accent6">
                  <a:lumMod val="75000"/>
                </a:schemeClr>
              </a:buClr>
              <a:buFont typeface="Georgia" pitchFamily="18" charset="0"/>
              <a:buNone/>
              <a:defRPr/>
            </a:pPr>
            <a:r>
              <a:rPr lang="lt-LT" sz="3600" dirty="0">
                <a:gradFill>
                  <a:gsLst>
                    <a:gs pos="0">
                      <a:prstClr val="black"/>
                    </a:gs>
                    <a:gs pos="40000">
                      <a:prstClr val="black">
                        <a:lumMod val="75000"/>
                        <a:lumOff val="25000"/>
                      </a:prstClr>
                    </a:gs>
                    <a:gs pos="100000">
                      <a:srgbClr val="212745">
                        <a:alpha val="65000"/>
                      </a:srgbClr>
                    </a:gs>
                  </a:gsLst>
                  <a:lin ang="5400000" scaled="0"/>
                </a:gradFill>
              </a:rPr>
              <a:t>Projektinė prevencinė diena „Aš –saugus ir užimtas“ gegužės 17 d.</a:t>
            </a:r>
            <a:r>
              <a:rPr lang="en-US" sz="3600" dirty="0">
                <a:gradFill>
                  <a:gsLst>
                    <a:gs pos="0">
                      <a:prstClr val="black"/>
                    </a:gs>
                    <a:gs pos="40000">
                      <a:prstClr val="black">
                        <a:lumMod val="75000"/>
                        <a:lumOff val="25000"/>
                      </a:prstClr>
                    </a:gs>
                    <a:gs pos="100000">
                      <a:srgbClr val="212745">
                        <a:alpha val="65000"/>
                      </a:srgbClr>
                    </a:gs>
                  </a:gsLst>
                  <a:lin ang="5400000" scaled="0"/>
                </a:gradFill>
              </a:rPr>
              <a:t/>
            </a:r>
            <a:br>
              <a:rPr lang="en-US" sz="3600" dirty="0">
                <a:gradFill>
                  <a:gsLst>
                    <a:gs pos="0">
                      <a:prstClr val="black"/>
                    </a:gs>
                    <a:gs pos="40000">
                      <a:prstClr val="black">
                        <a:lumMod val="75000"/>
                        <a:lumOff val="25000"/>
                      </a:prstClr>
                    </a:gs>
                    <a:gs pos="100000">
                      <a:srgbClr val="212745">
                        <a:alpha val="65000"/>
                      </a:srgbClr>
                    </a:gs>
                  </a:gsLst>
                  <a:lin ang="5400000" scaled="0"/>
                </a:gradFill>
              </a:rPr>
            </a:br>
            <a:endParaRPr lang="en-US" dirty="0"/>
          </a:p>
        </p:txBody>
      </p:sp>
      <p:sp>
        <p:nvSpPr>
          <p:cNvPr id="3" name="Turinio vietos rezervavimo ženklas 2"/>
          <p:cNvSpPr>
            <a:spLocks noGrp="1"/>
          </p:cNvSpPr>
          <p:nvPr>
            <p:ph sz="quarter" idx="13"/>
          </p:nvPr>
        </p:nvSpPr>
        <p:spPr>
          <a:xfrm>
            <a:off x="457200" y="1143000"/>
            <a:ext cx="8305800" cy="5334000"/>
          </a:xfrm>
        </p:spPr>
        <p:txBody>
          <a:bodyPr rtlCol="0">
            <a:normAutofit fontScale="85000" lnSpcReduction="20000"/>
          </a:bodyPr>
          <a:lstStyle/>
          <a:p>
            <a:pPr marL="0" indent="0" algn="just" fontAlgn="auto">
              <a:lnSpc>
                <a:spcPct val="115000"/>
              </a:lnSpc>
              <a:spcBef>
                <a:spcPts val="0"/>
              </a:spcBef>
              <a:spcAft>
                <a:spcPts val="0"/>
              </a:spcAft>
              <a:buClr>
                <a:schemeClr val="accent6">
                  <a:lumMod val="75000"/>
                </a:schemeClr>
              </a:buClr>
              <a:buFont typeface="Georgia" pitchFamily="18" charset="0"/>
              <a:buNone/>
              <a:defRPr/>
            </a:pPr>
            <a:r>
              <a:rPr lang="lt-LT" sz="2400" dirty="0">
                <a:solidFill>
                  <a:schemeClr val="tx1">
                    <a:lumMod val="75000"/>
                    <a:lumOff val="25000"/>
                  </a:schemeClr>
                </a:solidFill>
                <a:latin typeface="Times New Roman"/>
                <a:ea typeface="Calibri"/>
                <a:cs typeface="Times New Roman"/>
              </a:rPr>
              <a:t> </a:t>
            </a:r>
            <a:r>
              <a:rPr lang="lt-LT" sz="2400" dirty="0" smtClean="0">
                <a:solidFill>
                  <a:schemeClr val="tx1">
                    <a:lumMod val="75000"/>
                    <a:lumOff val="25000"/>
                  </a:schemeClr>
                </a:solidFill>
                <a:latin typeface="Times New Roman"/>
                <a:ea typeface="Calibri"/>
                <a:cs typeface="Times New Roman"/>
              </a:rPr>
              <a:t>        </a:t>
            </a:r>
            <a:r>
              <a:rPr lang="en-US" sz="2400" dirty="0" err="1" smtClean="0">
                <a:solidFill>
                  <a:schemeClr val="tx1">
                    <a:lumMod val="75000"/>
                    <a:lumOff val="25000"/>
                  </a:schemeClr>
                </a:solidFill>
                <a:latin typeface="Times New Roman"/>
                <a:ea typeface="Calibri"/>
                <a:cs typeface="Times New Roman"/>
              </a:rPr>
              <a:t>Gegužė</a:t>
            </a:r>
            <a:r>
              <a:rPr lang="en-US" sz="2400" dirty="0" smtClean="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mėnuo</a:t>
            </a:r>
            <a:r>
              <a:rPr lang="en-US" sz="2400" dirty="0">
                <a:solidFill>
                  <a:schemeClr val="tx1">
                    <a:lumMod val="75000"/>
                    <a:lumOff val="25000"/>
                  </a:schemeClr>
                </a:solidFill>
                <a:latin typeface="Times New Roman"/>
                <a:ea typeface="Calibri"/>
                <a:cs typeface="Times New Roman"/>
              </a:rPr>
              <a:t> be </a:t>
            </a:r>
            <a:r>
              <a:rPr lang="en-US" sz="2400" dirty="0" err="1">
                <a:solidFill>
                  <a:schemeClr val="tx1">
                    <a:lumMod val="75000"/>
                    <a:lumOff val="25000"/>
                  </a:schemeClr>
                </a:solidFill>
                <a:latin typeface="Times New Roman"/>
                <a:ea typeface="Calibri"/>
                <a:cs typeface="Times New Roman"/>
              </a:rPr>
              <a:t>smurto</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prieš</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vaikus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ir</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šeimos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mėnuo</a:t>
            </a:r>
            <a:r>
              <a:rPr lang="en-US" sz="2400" dirty="0">
                <a:solidFill>
                  <a:schemeClr val="tx1">
                    <a:lumMod val="75000"/>
                    <a:lumOff val="25000"/>
                  </a:schemeClr>
                </a:solidFill>
                <a:latin typeface="Times New Roman"/>
                <a:ea typeface="Calibri"/>
                <a:cs typeface="Times New Roman"/>
              </a:rPr>
              <a:t>.</a:t>
            </a:r>
            <a:endParaRPr lang="en-US" sz="2000" dirty="0">
              <a:solidFill>
                <a:schemeClr val="tx1">
                  <a:lumMod val="75000"/>
                  <a:lumOff val="25000"/>
                </a:schemeClr>
              </a:solidFill>
              <a:latin typeface="Calibri"/>
              <a:ea typeface="Calibri"/>
              <a:cs typeface="Times New Roman"/>
            </a:endParaRPr>
          </a:p>
          <a:p>
            <a:pPr marL="0" indent="0" algn="just" fontAlgn="auto">
              <a:lnSpc>
                <a:spcPct val="115000"/>
              </a:lnSpc>
              <a:spcBef>
                <a:spcPts val="0"/>
              </a:spcBef>
              <a:spcAft>
                <a:spcPts val="0"/>
              </a:spcAft>
              <a:buClr>
                <a:schemeClr val="accent6">
                  <a:lumMod val="75000"/>
                </a:schemeClr>
              </a:buClr>
              <a:buFont typeface="Georgia" pitchFamily="18" charset="0"/>
              <a:buNone/>
              <a:defRPr/>
            </a:pPr>
            <a:r>
              <a:rPr lang="en-US" sz="2400" dirty="0">
                <a:solidFill>
                  <a:schemeClr val="tx1">
                    <a:lumMod val="75000"/>
                    <a:lumOff val="25000"/>
                  </a:schemeClr>
                </a:solidFill>
                <a:latin typeface="Times New Roman"/>
                <a:ea typeface="Calibri"/>
                <a:cs typeface="Times New Roman"/>
              </a:rPr>
              <a:t>   </a:t>
            </a:r>
            <a:r>
              <a:rPr lang="en-US" sz="2400" dirty="0" err="1" smtClean="0">
                <a:solidFill>
                  <a:schemeClr val="tx1">
                    <a:lumMod val="75000"/>
                    <a:lumOff val="25000"/>
                  </a:schemeClr>
                </a:solidFill>
                <a:latin typeface="Times New Roman"/>
                <a:ea typeface="Calibri"/>
                <a:cs typeface="Times New Roman"/>
              </a:rPr>
              <a:t>Mūsų</a:t>
            </a:r>
            <a:r>
              <a:rPr lang="en-US" sz="2400" dirty="0" smtClean="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mokykloje</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kiekvieną</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pavasarį</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gegužės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mėnesį</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organizuojama</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prevencinė-projektinė</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diena</a:t>
            </a:r>
            <a:r>
              <a:rPr lang="en-US" sz="2400" dirty="0">
                <a:solidFill>
                  <a:schemeClr val="tx1">
                    <a:lumMod val="75000"/>
                    <a:lumOff val="25000"/>
                  </a:schemeClr>
                </a:solidFill>
                <a:latin typeface="Times New Roman"/>
                <a:ea typeface="Calibri"/>
                <a:cs typeface="Times New Roman"/>
              </a:rPr>
              <a:t> </a:t>
            </a:r>
            <a:r>
              <a:rPr lang="en-US" sz="2400" i="1" dirty="0">
                <a:solidFill>
                  <a:schemeClr val="tx1">
                    <a:lumMod val="75000"/>
                    <a:lumOff val="25000"/>
                  </a:schemeClr>
                </a:solidFill>
                <a:latin typeface="Times New Roman"/>
                <a:ea typeface="Calibri"/>
                <a:cs typeface="Times New Roman"/>
              </a:rPr>
              <a:t>„AŠ SAUGUS IR UŽIMTAS“.</a:t>
            </a:r>
            <a:endParaRPr lang="en-US" sz="2000" dirty="0">
              <a:solidFill>
                <a:schemeClr val="tx1">
                  <a:lumMod val="75000"/>
                  <a:lumOff val="25000"/>
                </a:schemeClr>
              </a:solidFill>
              <a:latin typeface="Calibri"/>
              <a:ea typeface="Calibri"/>
              <a:cs typeface="Times New Roman"/>
            </a:endParaRPr>
          </a:p>
          <a:p>
            <a:pPr marL="0" indent="0" algn="just" fontAlgn="auto">
              <a:lnSpc>
                <a:spcPct val="115000"/>
              </a:lnSpc>
              <a:spcBef>
                <a:spcPts val="0"/>
              </a:spcBef>
              <a:spcAft>
                <a:spcPts val="0"/>
              </a:spcAft>
              <a:buClr>
                <a:schemeClr val="accent6">
                  <a:lumMod val="75000"/>
                </a:schemeClr>
              </a:buClr>
              <a:buFont typeface="Georgia" pitchFamily="18" charset="0"/>
              <a:buNone/>
              <a:defRPr/>
            </a:pP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Šiuo</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renginiu</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siekiama</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ugdyti</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visuomenės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atsakomybę</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už</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kiekvieną</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vaiką</a:t>
            </a:r>
            <a:r>
              <a:rPr lang="en-US" sz="2400" dirty="0">
                <a:solidFill>
                  <a:schemeClr val="tx1">
                    <a:lumMod val="75000"/>
                    <a:lumOff val="25000"/>
                  </a:schemeClr>
                </a:solidFill>
                <a:latin typeface="Times New Roman"/>
                <a:ea typeface="Calibri"/>
                <a:cs typeface="Times New Roman"/>
              </a:rPr>
              <a:t>. Tai </a:t>
            </a:r>
            <a:r>
              <a:rPr lang="en-US" sz="2400" dirty="0" err="1">
                <a:solidFill>
                  <a:schemeClr val="tx1">
                    <a:lumMod val="75000"/>
                    <a:lumOff val="25000"/>
                  </a:schemeClr>
                </a:solidFill>
                <a:latin typeface="Times New Roman"/>
                <a:ea typeface="Calibri"/>
                <a:cs typeface="Times New Roman"/>
              </a:rPr>
              <a:t>dar</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viena</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proga</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atkreipti</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šeimos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ir</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visuomenės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dėmesį</a:t>
            </a:r>
            <a:r>
              <a:rPr lang="en-US" sz="2400" dirty="0">
                <a:solidFill>
                  <a:schemeClr val="tx1">
                    <a:lumMod val="75000"/>
                    <a:lumOff val="25000"/>
                  </a:schemeClr>
                </a:solidFill>
                <a:latin typeface="Times New Roman"/>
                <a:ea typeface="Calibri"/>
                <a:cs typeface="Times New Roman"/>
              </a:rPr>
              <a:t> į </a:t>
            </a:r>
            <a:r>
              <a:rPr lang="en-US" sz="2400" dirty="0" err="1">
                <a:solidFill>
                  <a:schemeClr val="tx1">
                    <a:lumMod val="75000"/>
                    <a:lumOff val="25000"/>
                  </a:schemeClr>
                </a:solidFill>
                <a:latin typeface="Times New Roman"/>
                <a:ea typeface="Calibri"/>
                <a:cs typeface="Times New Roman"/>
              </a:rPr>
              <a:t>smurtą</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patyčias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priekabiavimą</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vaikų</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užimtumo</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problemas</a:t>
            </a:r>
            <a:r>
              <a:rPr lang="en-US" sz="2400" dirty="0">
                <a:solidFill>
                  <a:schemeClr val="tx1">
                    <a:lumMod val="75000"/>
                    <a:lumOff val="25000"/>
                  </a:schemeClr>
                </a:solidFill>
                <a:latin typeface="Times New Roman"/>
                <a:ea typeface="Calibri"/>
                <a:cs typeface="Times New Roman"/>
              </a:rPr>
              <a:t>.</a:t>
            </a:r>
            <a:endParaRPr lang="en-US" sz="2000" dirty="0">
              <a:solidFill>
                <a:schemeClr val="tx1">
                  <a:lumMod val="75000"/>
                  <a:lumOff val="25000"/>
                </a:schemeClr>
              </a:solidFill>
              <a:latin typeface="Calibri"/>
              <a:ea typeface="Calibri"/>
              <a:cs typeface="Times New Roman"/>
            </a:endParaRPr>
          </a:p>
          <a:p>
            <a:pPr marL="0" indent="0" algn="just" fontAlgn="auto">
              <a:lnSpc>
                <a:spcPct val="115000"/>
              </a:lnSpc>
              <a:spcBef>
                <a:spcPts val="0"/>
              </a:spcBef>
              <a:spcAft>
                <a:spcPts val="0"/>
              </a:spcAft>
              <a:buClr>
                <a:schemeClr val="accent6">
                  <a:lumMod val="75000"/>
                </a:schemeClr>
              </a:buClr>
              <a:buFont typeface="Georgia" pitchFamily="18" charset="0"/>
              <a:buNone/>
              <a:defRPr/>
            </a:pPr>
            <a:r>
              <a:rPr lang="lt-LT" sz="2400" dirty="0" smtClean="0">
                <a:solidFill>
                  <a:schemeClr val="tx1">
                    <a:lumMod val="75000"/>
                    <a:lumOff val="25000"/>
                  </a:schemeClr>
                </a:solidFill>
                <a:latin typeface="Times New Roman"/>
                <a:ea typeface="Calibri"/>
                <a:cs typeface="Times New Roman"/>
              </a:rPr>
              <a:t>	</a:t>
            </a:r>
            <a:r>
              <a:rPr lang="en-US" sz="2400" dirty="0" err="1" smtClean="0">
                <a:solidFill>
                  <a:schemeClr val="tx1">
                    <a:lumMod val="75000"/>
                    <a:lumOff val="25000"/>
                  </a:schemeClr>
                </a:solidFill>
                <a:latin typeface="Times New Roman"/>
                <a:ea typeface="Calibri"/>
                <a:cs typeface="Times New Roman"/>
              </a:rPr>
              <a:t>Džiugu</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kad</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šią</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dieną</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mūsų</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mokykla</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liko</a:t>
            </a:r>
            <a:r>
              <a:rPr lang="en-US" sz="2400" dirty="0">
                <a:solidFill>
                  <a:schemeClr val="tx1">
                    <a:lumMod val="75000"/>
                    <a:lumOff val="25000"/>
                  </a:schemeClr>
                </a:solidFill>
                <a:latin typeface="Times New Roman"/>
                <a:ea typeface="Calibri"/>
                <a:cs typeface="Times New Roman"/>
              </a:rPr>
              <a:t> ne </a:t>
            </a:r>
            <a:r>
              <a:rPr lang="en-US" sz="2400" dirty="0" err="1">
                <a:solidFill>
                  <a:schemeClr val="tx1">
                    <a:lumMod val="75000"/>
                    <a:lumOff val="25000"/>
                  </a:schemeClr>
                </a:solidFill>
                <a:latin typeface="Times New Roman"/>
                <a:ea typeface="Calibri"/>
                <a:cs typeface="Times New Roman"/>
              </a:rPr>
              <a:t>viena</a:t>
            </a:r>
            <a:r>
              <a:rPr lang="en-US" sz="2400" dirty="0">
                <a:solidFill>
                  <a:schemeClr val="tx1">
                    <a:lumMod val="75000"/>
                    <a:lumOff val="25000"/>
                  </a:schemeClr>
                </a:solidFill>
                <a:latin typeface="Times New Roman"/>
                <a:ea typeface="Calibri"/>
                <a:cs typeface="Times New Roman"/>
              </a:rPr>
              <a:t> – mums </a:t>
            </a:r>
            <a:r>
              <a:rPr lang="en-US" sz="2400" dirty="0" err="1">
                <a:solidFill>
                  <a:schemeClr val="tx1">
                    <a:lumMod val="75000"/>
                    <a:lumOff val="25000"/>
                  </a:schemeClr>
                </a:solidFill>
                <a:latin typeface="Times New Roman"/>
                <a:ea typeface="Calibri"/>
                <a:cs typeface="Times New Roman"/>
              </a:rPr>
              <a:t>talkino</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mūsų</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draugai-mūsų</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socialiniai</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partneriai</a:t>
            </a:r>
            <a:r>
              <a:rPr lang="en-US" sz="2400" dirty="0">
                <a:solidFill>
                  <a:schemeClr val="tx1">
                    <a:lumMod val="75000"/>
                    <a:lumOff val="25000"/>
                  </a:schemeClr>
                </a:solidFill>
                <a:latin typeface="Times New Roman"/>
                <a:ea typeface="Calibri"/>
                <a:cs typeface="Times New Roman"/>
              </a:rPr>
              <a:t>:</a:t>
            </a:r>
            <a:endParaRPr lang="en-US" sz="2000" dirty="0">
              <a:solidFill>
                <a:schemeClr val="tx1">
                  <a:lumMod val="75000"/>
                  <a:lumOff val="25000"/>
                </a:schemeClr>
              </a:solidFill>
              <a:latin typeface="Calibri"/>
              <a:ea typeface="Calibri"/>
              <a:cs typeface="Times New Roman"/>
            </a:endParaRPr>
          </a:p>
          <a:p>
            <a:pPr marL="342900" indent="-342900" algn="just" fontAlgn="auto">
              <a:lnSpc>
                <a:spcPct val="115000"/>
              </a:lnSpc>
              <a:spcBef>
                <a:spcPts val="0"/>
              </a:spcBef>
              <a:spcAft>
                <a:spcPts val="0"/>
              </a:spcAft>
              <a:buClr>
                <a:schemeClr val="accent6">
                  <a:lumMod val="75000"/>
                </a:schemeClr>
              </a:buClr>
              <a:buSzPts val="1000"/>
              <a:buFont typeface="Symbol"/>
              <a:buChar char=""/>
              <a:tabLst>
                <a:tab pos="457200" algn="l"/>
              </a:tabLst>
              <a:defRPr/>
            </a:pPr>
            <a:r>
              <a:rPr lang="en-US" sz="2400" dirty="0" err="1">
                <a:solidFill>
                  <a:schemeClr val="tx1">
                    <a:lumMod val="75000"/>
                    <a:lumOff val="25000"/>
                  </a:schemeClr>
                </a:solidFill>
                <a:latin typeface="Times New Roman"/>
                <a:ea typeface="Calibri"/>
                <a:cs typeface="Times New Roman"/>
              </a:rPr>
              <a:t>Jonavos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policijos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komisariato</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prevencinis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skyrius</a:t>
            </a:r>
            <a:r>
              <a:rPr lang="en-US" sz="2400" dirty="0">
                <a:solidFill>
                  <a:schemeClr val="tx1">
                    <a:lumMod val="75000"/>
                    <a:lumOff val="25000"/>
                  </a:schemeClr>
                </a:solidFill>
                <a:latin typeface="Times New Roman"/>
                <a:ea typeface="Calibri"/>
                <a:cs typeface="Times New Roman"/>
              </a:rPr>
              <a:t>.</a:t>
            </a:r>
            <a:endParaRPr lang="en-US" sz="2000" dirty="0">
              <a:solidFill>
                <a:schemeClr val="tx1">
                  <a:lumMod val="75000"/>
                  <a:lumOff val="25000"/>
                </a:schemeClr>
              </a:solidFill>
              <a:latin typeface="Calibri"/>
              <a:ea typeface="Calibri"/>
              <a:cs typeface="Times New Roman"/>
            </a:endParaRPr>
          </a:p>
          <a:p>
            <a:pPr marL="342900" indent="-342900" algn="just" fontAlgn="auto">
              <a:lnSpc>
                <a:spcPct val="115000"/>
              </a:lnSpc>
              <a:spcBef>
                <a:spcPts val="0"/>
              </a:spcBef>
              <a:spcAft>
                <a:spcPts val="0"/>
              </a:spcAft>
              <a:buClr>
                <a:schemeClr val="accent6">
                  <a:lumMod val="75000"/>
                </a:schemeClr>
              </a:buClr>
              <a:buSzPts val="1000"/>
              <a:buFont typeface="Symbol"/>
              <a:buChar char=""/>
              <a:tabLst>
                <a:tab pos="457200" algn="l"/>
              </a:tabLst>
              <a:defRPr/>
            </a:pPr>
            <a:r>
              <a:rPr lang="en-US" sz="2400" dirty="0" err="1">
                <a:solidFill>
                  <a:schemeClr val="tx1">
                    <a:lumMod val="75000"/>
                    <a:lumOff val="25000"/>
                  </a:schemeClr>
                </a:solidFill>
                <a:latin typeface="Times New Roman"/>
                <a:ea typeface="Calibri"/>
                <a:cs typeface="Times New Roman"/>
              </a:rPr>
              <a:t>Priešgaisrinė</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gelbėjimo</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tarnyba</a:t>
            </a:r>
            <a:r>
              <a:rPr lang="en-US" sz="2400" dirty="0">
                <a:solidFill>
                  <a:schemeClr val="tx1">
                    <a:lumMod val="75000"/>
                    <a:lumOff val="25000"/>
                  </a:schemeClr>
                </a:solidFill>
                <a:latin typeface="Times New Roman"/>
                <a:ea typeface="Calibri"/>
                <a:cs typeface="Times New Roman"/>
              </a:rPr>
              <a:t>.</a:t>
            </a:r>
            <a:endParaRPr lang="en-US" sz="2000" dirty="0">
              <a:solidFill>
                <a:schemeClr val="tx1">
                  <a:lumMod val="75000"/>
                  <a:lumOff val="25000"/>
                </a:schemeClr>
              </a:solidFill>
              <a:latin typeface="Calibri"/>
              <a:ea typeface="Calibri"/>
              <a:cs typeface="Times New Roman"/>
            </a:endParaRPr>
          </a:p>
          <a:p>
            <a:pPr marL="342900" indent="-342900" algn="just" fontAlgn="auto">
              <a:lnSpc>
                <a:spcPct val="115000"/>
              </a:lnSpc>
              <a:spcBef>
                <a:spcPts val="0"/>
              </a:spcBef>
              <a:spcAft>
                <a:spcPts val="0"/>
              </a:spcAft>
              <a:buClr>
                <a:schemeClr val="accent6">
                  <a:lumMod val="75000"/>
                </a:schemeClr>
              </a:buClr>
              <a:buSzPts val="1000"/>
              <a:buFont typeface="Symbol"/>
              <a:buChar char=""/>
              <a:tabLst>
                <a:tab pos="457200" algn="l"/>
              </a:tabLst>
              <a:defRPr/>
            </a:pPr>
            <a:r>
              <a:rPr lang="en-US" sz="2400" dirty="0" err="1">
                <a:solidFill>
                  <a:schemeClr val="tx1">
                    <a:lumMod val="75000"/>
                    <a:lumOff val="25000"/>
                  </a:schemeClr>
                </a:solidFill>
                <a:latin typeface="Times New Roman"/>
                <a:ea typeface="Calibri"/>
                <a:cs typeface="Times New Roman"/>
              </a:rPr>
              <a:t>Greitoji</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medicininė</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pagalba</a:t>
            </a:r>
            <a:r>
              <a:rPr lang="en-US" sz="2400" dirty="0">
                <a:solidFill>
                  <a:schemeClr val="tx1">
                    <a:lumMod val="75000"/>
                    <a:lumOff val="25000"/>
                  </a:schemeClr>
                </a:solidFill>
                <a:latin typeface="Times New Roman"/>
                <a:ea typeface="Calibri"/>
                <a:cs typeface="Times New Roman"/>
              </a:rPr>
              <a:t>.</a:t>
            </a:r>
            <a:endParaRPr lang="en-US" sz="2000" dirty="0">
              <a:solidFill>
                <a:schemeClr val="tx1">
                  <a:lumMod val="75000"/>
                  <a:lumOff val="25000"/>
                </a:schemeClr>
              </a:solidFill>
              <a:latin typeface="Calibri"/>
              <a:ea typeface="Calibri"/>
              <a:cs typeface="Times New Roman"/>
            </a:endParaRPr>
          </a:p>
          <a:p>
            <a:pPr marL="342900" indent="-342900" algn="just" fontAlgn="auto">
              <a:lnSpc>
                <a:spcPct val="115000"/>
              </a:lnSpc>
              <a:spcBef>
                <a:spcPts val="0"/>
              </a:spcBef>
              <a:spcAft>
                <a:spcPts val="0"/>
              </a:spcAft>
              <a:buClr>
                <a:schemeClr val="accent6">
                  <a:lumMod val="75000"/>
                </a:schemeClr>
              </a:buClr>
              <a:buSzPts val="1000"/>
              <a:buFont typeface="Symbol"/>
              <a:buChar char=""/>
              <a:tabLst>
                <a:tab pos="457200" algn="l"/>
              </a:tabLst>
              <a:defRPr/>
            </a:pPr>
            <a:r>
              <a:rPr lang="en-US" sz="2400" dirty="0" err="1">
                <a:solidFill>
                  <a:schemeClr val="tx1">
                    <a:lumMod val="75000"/>
                    <a:lumOff val="25000"/>
                  </a:schemeClr>
                </a:solidFill>
                <a:latin typeface="Times New Roman"/>
                <a:ea typeface="Calibri"/>
                <a:cs typeface="Times New Roman"/>
              </a:rPr>
              <a:t>Lietuvos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Didžiojo</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etmono</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Radvilos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mokomasis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pulkas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pademonstravo</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karinių</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ginklų</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parodą</a:t>
            </a:r>
            <a:r>
              <a:rPr lang="en-US" sz="2400" dirty="0">
                <a:solidFill>
                  <a:schemeClr val="tx1">
                    <a:lumMod val="75000"/>
                    <a:lumOff val="25000"/>
                  </a:schemeClr>
                </a:solidFill>
                <a:latin typeface="Times New Roman"/>
                <a:ea typeface="Calibri"/>
                <a:cs typeface="Times New Roman"/>
              </a:rPr>
              <a:t>.</a:t>
            </a:r>
            <a:endParaRPr lang="en-US" sz="2000" dirty="0">
              <a:solidFill>
                <a:schemeClr val="tx1">
                  <a:lumMod val="75000"/>
                  <a:lumOff val="25000"/>
                </a:schemeClr>
              </a:solidFill>
              <a:latin typeface="Calibri"/>
              <a:ea typeface="Calibri"/>
              <a:cs typeface="Times New Roman"/>
            </a:endParaRPr>
          </a:p>
          <a:p>
            <a:pPr marL="342900" indent="-342900" algn="just" fontAlgn="auto">
              <a:lnSpc>
                <a:spcPct val="115000"/>
              </a:lnSpc>
              <a:spcBef>
                <a:spcPts val="0"/>
              </a:spcBef>
              <a:spcAft>
                <a:spcPts val="0"/>
              </a:spcAft>
              <a:buClr>
                <a:schemeClr val="accent6">
                  <a:lumMod val="75000"/>
                </a:schemeClr>
              </a:buClr>
              <a:buSzPts val="1000"/>
              <a:buFont typeface="Symbol"/>
              <a:buChar char=""/>
              <a:tabLst>
                <a:tab pos="457200" algn="l"/>
              </a:tabLst>
              <a:defRPr/>
            </a:pPr>
            <a:r>
              <a:rPr lang="en-US" sz="2400" dirty="0">
                <a:solidFill>
                  <a:schemeClr val="tx1">
                    <a:lumMod val="75000"/>
                    <a:lumOff val="25000"/>
                  </a:schemeClr>
                </a:solidFill>
                <a:latin typeface="Times New Roman"/>
                <a:ea typeface="Calibri"/>
                <a:cs typeface="Times New Roman"/>
              </a:rPr>
              <a:t>KASP </a:t>
            </a:r>
            <a:r>
              <a:rPr lang="en-US" sz="2400" dirty="0" err="1">
                <a:solidFill>
                  <a:schemeClr val="tx1">
                    <a:lumMod val="75000"/>
                    <a:lumOff val="25000"/>
                  </a:schemeClr>
                </a:solidFill>
                <a:latin typeface="Times New Roman"/>
                <a:ea typeface="Calibri"/>
                <a:cs typeface="Times New Roman"/>
              </a:rPr>
              <a:t>Dariaus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ir</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Girėno</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apygardos</a:t>
            </a:r>
            <a:r>
              <a:rPr lang="en-US" sz="2400" dirty="0">
                <a:solidFill>
                  <a:schemeClr val="tx1">
                    <a:lumMod val="75000"/>
                    <a:lumOff val="25000"/>
                  </a:schemeClr>
                </a:solidFill>
                <a:latin typeface="Times New Roman"/>
                <a:ea typeface="Calibri"/>
                <a:cs typeface="Times New Roman"/>
              </a:rPr>
              <a:t> 2-oji </a:t>
            </a:r>
            <a:r>
              <a:rPr lang="en-US" sz="2400" dirty="0" err="1">
                <a:solidFill>
                  <a:schemeClr val="tx1">
                    <a:lumMod val="75000"/>
                    <a:lumOff val="25000"/>
                  </a:schemeClr>
                </a:solidFill>
                <a:latin typeface="Times New Roman"/>
                <a:ea typeface="Calibri"/>
                <a:cs typeface="Times New Roman"/>
              </a:rPr>
              <a:t>rinktinė</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mokė</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vaikus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karinių</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rikiuočių</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ir</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organizavo</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karines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estafetes</a:t>
            </a:r>
            <a:r>
              <a:rPr lang="en-US" sz="2400" dirty="0">
                <a:solidFill>
                  <a:schemeClr val="tx1">
                    <a:lumMod val="75000"/>
                    <a:lumOff val="25000"/>
                  </a:schemeClr>
                </a:solidFill>
                <a:latin typeface="Times New Roman"/>
                <a:ea typeface="Calibri"/>
                <a:cs typeface="Times New Roman"/>
              </a:rPr>
              <a:t>.</a:t>
            </a:r>
            <a:endParaRPr lang="en-US" sz="2000" dirty="0">
              <a:solidFill>
                <a:schemeClr val="tx1">
                  <a:lumMod val="75000"/>
                  <a:lumOff val="25000"/>
                </a:schemeClr>
              </a:solidFill>
              <a:latin typeface="Calibri"/>
              <a:ea typeface="Calibri"/>
              <a:cs typeface="Times New Roman"/>
            </a:endParaRPr>
          </a:p>
          <a:p>
            <a:pPr marL="342900" indent="-342900" algn="just" fontAlgn="auto">
              <a:lnSpc>
                <a:spcPct val="115000"/>
              </a:lnSpc>
              <a:spcBef>
                <a:spcPts val="0"/>
              </a:spcBef>
              <a:spcAft>
                <a:spcPts val="0"/>
              </a:spcAft>
              <a:buClr>
                <a:schemeClr val="accent6">
                  <a:lumMod val="75000"/>
                </a:schemeClr>
              </a:buClr>
              <a:buSzPts val="1000"/>
              <a:buFont typeface="Symbol"/>
              <a:buChar char=""/>
              <a:tabLst>
                <a:tab pos="457200" algn="l"/>
              </a:tabLst>
              <a:defRPr/>
            </a:pPr>
            <a:r>
              <a:rPr lang="en-US" sz="2400" dirty="0">
                <a:solidFill>
                  <a:schemeClr val="tx1">
                    <a:lumMod val="75000"/>
                    <a:lumOff val="25000"/>
                  </a:schemeClr>
                </a:solidFill>
                <a:latin typeface="Times New Roman"/>
                <a:ea typeface="Calibri"/>
                <a:cs typeface="Times New Roman"/>
              </a:rPr>
              <a:t>UAB „ RAMIDONAS“ </a:t>
            </a:r>
            <a:r>
              <a:rPr lang="en-US" sz="2400" dirty="0" err="1">
                <a:solidFill>
                  <a:schemeClr val="tx1">
                    <a:lumMod val="75000"/>
                    <a:lumOff val="25000"/>
                  </a:schemeClr>
                </a:solidFill>
                <a:latin typeface="Times New Roman"/>
                <a:ea typeface="Calibri"/>
                <a:cs typeface="Times New Roman"/>
              </a:rPr>
              <a:t>atgabeno</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automobilį</a:t>
            </a:r>
            <a:r>
              <a:rPr lang="en-US" sz="2400" dirty="0">
                <a:solidFill>
                  <a:schemeClr val="tx1">
                    <a:lumMod val="75000"/>
                    <a:lumOff val="25000"/>
                  </a:schemeClr>
                </a:solidFill>
                <a:latin typeface="Times New Roman"/>
                <a:ea typeface="Calibri"/>
                <a:cs typeface="Times New Roman"/>
              </a:rPr>
              <a:t>, kuris </a:t>
            </a:r>
            <a:r>
              <a:rPr lang="en-US" sz="2400" dirty="0" err="1">
                <a:solidFill>
                  <a:schemeClr val="tx1">
                    <a:lumMod val="75000"/>
                    <a:lumOff val="25000"/>
                  </a:schemeClr>
                </a:solidFill>
                <a:latin typeface="Times New Roman"/>
                <a:ea typeface="Calibri"/>
                <a:cs typeface="Times New Roman"/>
              </a:rPr>
              <a:t>buvo</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panaudotas</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autoįvykio</a:t>
            </a:r>
            <a:r>
              <a:rPr lang="en-US" sz="2400" dirty="0">
                <a:solidFill>
                  <a:schemeClr val="tx1">
                    <a:lumMod val="75000"/>
                    <a:lumOff val="25000"/>
                  </a:schemeClr>
                </a:solidFill>
                <a:latin typeface="Times New Roman"/>
                <a:ea typeface="Calibri"/>
                <a:cs typeface="Times New Roman"/>
              </a:rPr>
              <a:t> </a:t>
            </a:r>
            <a:r>
              <a:rPr lang="en-US" sz="2400" dirty="0" err="1">
                <a:solidFill>
                  <a:schemeClr val="tx1">
                    <a:lumMod val="75000"/>
                    <a:lumOff val="25000"/>
                  </a:schemeClr>
                </a:solidFill>
                <a:latin typeface="Times New Roman"/>
                <a:ea typeface="Calibri"/>
                <a:cs typeface="Times New Roman"/>
              </a:rPr>
              <a:t>inscenizavimui</a:t>
            </a:r>
            <a:r>
              <a:rPr lang="en-US" sz="2400" dirty="0">
                <a:solidFill>
                  <a:schemeClr val="tx1">
                    <a:lumMod val="75000"/>
                    <a:lumOff val="25000"/>
                  </a:schemeClr>
                </a:solidFill>
                <a:latin typeface="Times New Roman"/>
                <a:ea typeface="Calibri"/>
                <a:cs typeface="Times New Roman"/>
              </a:rPr>
              <a:t>.</a:t>
            </a:r>
            <a:endParaRPr lang="en-US" sz="2000" dirty="0">
              <a:solidFill>
                <a:schemeClr val="tx1">
                  <a:lumMod val="75000"/>
                  <a:lumOff val="25000"/>
                </a:schemeClr>
              </a:solidFill>
              <a:latin typeface="Calibri"/>
              <a:ea typeface="Calibri"/>
              <a:cs typeface="Times New Roman"/>
            </a:endParaRPr>
          </a:p>
          <a:p>
            <a:pPr indent="-182880" fontAlgn="auto">
              <a:buClr>
                <a:schemeClr val="accent6">
                  <a:lumMod val="75000"/>
                </a:schemeClr>
              </a:buClr>
              <a:defRPr/>
            </a:pPr>
            <a:endParaRPr lang="en-US" dirty="0">
              <a:solidFill>
                <a:schemeClr val="tx1">
                  <a:lumMod val="75000"/>
                  <a:lumOff val="25000"/>
                </a:schemeClr>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Turinio vietos rezervavimo ženklas 3" descr="http://www2078.vu.lt/images/2013-05-17%2004.jpg"/>
          <p:cNvPicPr>
            <a:picLocks noGrp="1"/>
          </p:cNvPicPr>
          <p:nvPr>
            <p:ph sz="quarter" idx="13"/>
          </p:nvPr>
        </p:nvPicPr>
        <p:blipFill>
          <a:blip r:embed="rId2"/>
          <a:srcRect/>
          <a:stretch>
            <a:fillRect/>
          </a:stretch>
        </p:blipFill>
        <p:spPr>
          <a:xfrm>
            <a:off x="3175" y="0"/>
            <a:ext cx="5254625" cy="4800600"/>
          </a:xfrm>
        </p:spPr>
      </p:pic>
      <p:pic>
        <p:nvPicPr>
          <p:cNvPr id="35842" name="Paveikslėlis 5" descr="http://www2078.vu.lt/images/2013-05-17%2013.jpg"/>
          <p:cNvPicPr>
            <a:picLocks noChangeAspect="1" noChangeArrowheads="1"/>
          </p:cNvPicPr>
          <p:nvPr/>
        </p:nvPicPr>
        <p:blipFill>
          <a:blip r:embed="rId3"/>
          <a:srcRect/>
          <a:stretch>
            <a:fillRect/>
          </a:stretch>
        </p:blipFill>
        <p:spPr bwMode="auto">
          <a:xfrm>
            <a:off x="4724400" y="2971800"/>
            <a:ext cx="4419600" cy="3908425"/>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pPr marL="320040" indent="-320040" fontAlgn="auto">
              <a:spcAft>
                <a:spcPts val="0"/>
              </a:spcAft>
              <a:buClr>
                <a:schemeClr val="accent6">
                  <a:lumMod val="75000"/>
                </a:schemeClr>
              </a:buClr>
              <a:defRPr/>
            </a:pPr>
            <a:endParaRPr lang="en-US"/>
          </a:p>
        </p:txBody>
      </p:sp>
      <p:sp>
        <p:nvSpPr>
          <p:cNvPr id="36866" name="Turinio vietos rezervavimo ženklas 2"/>
          <p:cNvSpPr>
            <a:spLocks noGrp="1"/>
          </p:cNvSpPr>
          <p:nvPr>
            <p:ph sz="quarter" idx="13"/>
          </p:nvPr>
        </p:nvSpPr>
        <p:spPr>
          <a:xfrm>
            <a:off x="1143000" y="731838"/>
            <a:ext cx="6400800" cy="3475037"/>
          </a:xfrm>
        </p:spPr>
        <p:txBody>
          <a:bodyPr/>
          <a:lstStyle/>
          <a:p>
            <a:endParaRPr lang="lt-LT" smtClean="0"/>
          </a:p>
        </p:txBody>
      </p:sp>
      <p:pic>
        <p:nvPicPr>
          <p:cNvPr id="36867" name="Picture 2"/>
          <p:cNvPicPr>
            <a:picLocks noChangeAspect="1" noChangeArrowheads="1"/>
          </p:cNvPicPr>
          <p:nvPr/>
        </p:nvPicPr>
        <p:blipFill>
          <a:blip r:embed="rId2"/>
          <a:srcRect/>
          <a:stretch>
            <a:fillRect/>
          </a:stretch>
        </p:blipFill>
        <p:spPr bwMode="auto">
          <a:xfrm>
            <a:off x="0" y="6350"/>
            <a:ext cx="9110663" cy="639445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pPr marL="320040" indent="-320040" fontAlgn="auto">
              <a:spcAft>
                <a:spcPts val="0"/>
              </a:spcAft>
              <a:buClr>
                <a:schemeClr val="accent6">
                  <a:lumMod val="75000"/>
                </a:schemeClr>
              </a:buClr>
              <a:defRPr/>
            </a:pPr>
            <a:endParaRPr lang="en-US"/>
          </a:p>
        </p:txBody>
      </p:sp>
      <p:pic>
        <p:nvPicPr>
          <p:cNvPr id="37890" name="Picture 2"/>
          <p:cNvPicPr>
            <a:picLocks noChangeAspect="1" noChangeArrowheads="1"/>
          </p:cNvPicPr>
          <p:nvPr/>
        </p:nvPicPr>
        <p:blipFill>
          <a:blip r:embed="rId2"/>
          <a:srcRect/>
          <a:stretch>
            <a:fillRect/>
          </a:stretch>
        </p:blipFill>
        <p:spPr bwMode="auto">
          <a:xfrm>
            <a:off x="0" y="0"/>
            <a:ext cx="9121775" cy="68580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pPr marL="320040" indent="-320040" fontAlgn="auto">
              <a:spcAft>
                <a:spcPts val="0"/>
              </a:spcAft>
              <a:buClr>
                <a:schemeClr val="accent6">
                  <a:lumMod val="75000"/>
                </a:schemeClr>
              </a:buClr>
              <a:defRPr/>
            </a:pPr>
            <a:endParaRPr lang="en-US"/>
          </a:p>
        </p:txBody>
      </p:sp>
      <p:pic>
        <p:nvPicPr>
          <p:cNvPr id="38914" name="Turinio vietos rezervavimo ženklas 4" descr="http://www2078.vu.lt/images/2013-05-17%2026.jpg"/>
          <p:cNvPicPr>
            <a:picLocks noGrp="1"/>
          </p:cNvPicPr>
          <p:nvPr>
            <p:ph sz="quarter" idx="13"/>
          </p:nvPr>
        </p:nvPicPr>
        <p:blipFill>
          <a:blip r:embed="rId2"/>
          <a:srcRect/>
          <a:stretch>
            <a:fillRect/>
          </a:stretch>
        </p:blipFill>
        <p:spPr>
          <a:xfrm>
            <a:off x="4513263" y="28575"/>
            <a:ext cx="4630737" cy="3476625"/>
          </a:xfrm>
        </p:spPr>
      </p:pic>
      <p:pic>
        <p:nvPicPr>
          <p:cNvPr id="38915" name="Paveikslėlis 3" descr="http://www2078.vu.lt/images/2013-05-17%2020.jpg"/>
          <p:cNvPicPr>
            <a:picLocks noChangeAspect="1" noChangeArrowheads="1"/>
          </p:cNvPicPr>
          <p:nvPr/>
        </p:nvPicPr>
        <p:blipFill>
          <a:blip r:embed="rId3"/>
          <a:srcRect/>
          <a:stretch>
            <a:fillRect/>
          </a:stretch>
        </p:blipFill>
        <p:spPr bwMode="auto">
          <a:xfrm>
            <a:off x="-25400" y="0"/>
            <a:ext cx="4521200" cy="3505200"/>
          </a:xfrm>
          <a:prstGeom prst="rect">
            <a:avLst/>
          </a:prstGeom>
          <a:noFill/>
          <a:ln w="9525">
            <a:noFill/>
            <a:miter lim="800000"/>
            <a:headEnd/>
            <a:tailEnd/>
          </a:ln>
        </p:spPr>
      </p:pic>
      <p:pic>
        <p:nvPicPr>
          <p:cNvPr id="38916" name="Paveikslėlis 5" descr="http://www2078.vu.lt/images/2013-05-17%2029.jpg"/>
          <p:cNvPicPr>
            <a:picLocks noChangeAspect="1" noChangeArrowheads="1"/>
          </p:cNvPicPr>
          <p:nvPr/>
        </p:nvPicPr>
        <p:blipFill>
          <a:blip r:embed="rId4"/>
          <a:srcRect/>
          <a:stretch>
            <a:fillRect/>
          </a:stretch>
        </p:blipFill>
        <p:spPr bwMode="auto">
          <a:xfrm>
            <a:off x="-25400" y="3505200"/>
            <a:ext cx="4521200" cy="3338513"/>
          </a:xfrm>
          <a:prstGeom prst="rect">
            <a:avLst/>
          </a:prstGeom>
          <a:noFill/>
          <a:ln w="9525">
            <a:noFill/>
            <a:miter lim="800000"/>
            <a:headEnd/>
            <a:tailEnd/>
          </a:ln>
        </p:spPr>
      </p:pic>
      <p:pic>
        <p:nvPicPr>
          <p:cNvPr id="38917" name="Paveikslėlis 6" descr="http://www2078.vu.lt/images/2013-05-17%2032.jpg"/>
          <p:cNvPicPr>
            <a:picLocks noChangeAspect="1" noChangeArrowheads="1"/>
          </p:cNvPicPr>
          <p:nvPr/>
        </p:nvPicPr>
        <p:blipFill>
          <a:blip r:embed="rId5"/>
          <a:srcRect/>
          <a:stretch>
            <a:fillRect/>
          </a:stretch>
        </p:blipFill>
        <p:spPr bwMode="auto">
          <a:xfrm>
            <a:off x="4495800" y="3505200"/>
            <a:ext cx="4648200" cy="3338513"/>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228600" y="152400"/>
            <a:ext cx="8686800" cy="1143000"/>
          </a:xfrm>
        </p:spPr>
        <p:txBody>
          <a:bodyPr/>
          <a:lstStyle/>
          <a:p>
            <a:pPr marL="0" indent="0" algn="ctr" fontAlgn="auto">
              <a:spcAft>
                <a:spcPts val="0"/>
              </a:spcAft>
              <a:buClr>
                <a:schemeClr val="accent6">
                  <a:lumMod val="75000"/>
                </a:schemeClr>
              </a:buClr>
              <a:buFont typeface="Georgia" pitchFamily="18" charset="0"/>
              <a:buNone/>
              <a:defRPr/>
            </a:pPr>
            <a:r>
              <a:rPr lang="lt-LT" sz="3600" dirty="0">
                <a:gradFill>
                  <a:gsLst>
                    <a:gs pos="0">
                      <a:prstClr val="black"/>
                    </a:gs>
                    <a:gs pos="40000">
                      <a:prstClr val="black">
                        <a:lumMod val="75000"/>
                        <a:lumOff val="25000"/>
                      </a:prstClr>
                    </a:gs>
                    <a:gs pos="100000">
                      <a:srgbClr val="212745">
                        <a:alpha val="65000"/>
                      </a:srgbClr>
                    </a:gs>
                  </a:gsLst>
                  <a:lin ang="5400000" scaled="0"/>
                </a:gradFill>
              </a:rPr>
              <a:t>Gardus ir sveikas gimtadienis </a:t>
            </a:r>
            <a:br>
              <a:rPr lang="lt-LT" sz="3600" dirty="0">
                <a:gradFill>
                  <a:gsLst>
                    <a:gs pos="0">
                      <a:prstClr val="black"/>
                    </a:gs>
                    <a:gs pos="40000">
                      <a:prstClr val="black">
                        <a:lumMod val="75000"/>
                        <a:lumOff val="25000"/>
                      </a:prstClr>
                    </a:gs>
                    <a:gs pos="100000">
                      <a:srgbClr val="212745">
                        <a:alpha val="65000"/>
                      </a:srgbClr>
                    </a:gs>
                  </a:gsLst>
                  <a:lin ang="5400000" scaled="0"/>
                </a:gradFill>
              </a:rPr>
            </a:br>
            <a:r>
              <a:rPr lang="lt-LT" sz="3600" dirty="0">
                <a:gradFill>
                  <a:gsLst>
                    <a:gs pos="0">
                      <a:prstClr val="black"/>
                    </a:gs>
                    <a:gs pos="40000">
                      <a:prstClr val="black">
                        <a:lumMod val="75000"/>
                        <a:lumOff val="25000"/>
                      </a:prstClr>
                    </a:gs>
                    <a:gs pos="100000">
                      <a:srgbClr val="212745">
                        <a:alpha val="65000"/>
                      </a:srgbClr>
                    </a:gs>
                  </a:gsLst>
                  <a:lin ang="5400000" scaled="0"/>
                </a:gradFill>
              </a:rPr>
              <a:t>lapkričio 15d.</a:t>
            </a:r>
            <a:endParaRPr lang="en-US" dirty="0"/>
          </a:p>
        </p:txBody>
      </p:sp>
      <p:sp>
        <p:nvSpPr>
          <p:cNvPr id="3" name="Turinio vietos rezervavimo ženklas 2"/>
          <p:cNvSpPr>
            <a:spLocks noGrp="1"/>
          </p:cNvSpPr>
          <p:nvPr>
            <p:ph sz="quarter" idx="13"/>
          </p:nvPr>
        </p:nvSpPr>
        <p:spPr>
          <a:xfrm>
            <a:off x="1371600" y="1676400"/>
            <a:ext cx="6400800" cy="4465638"/>
          </a:xfrm>
        </p:spPr>
        <p:txBody>
          <a:bodyPr>
            <a:normAutofit/>
          </a:bodyPr>
          <a:lstStyle/>
          <a:p>
            <a:pPr marL="0" indent="0">
              <a:lnSpc>
                <a:spcPct val="90000"/>
              </a:lnSpc>
              <a:spcBef>
                <a:spcPct val="0"/>
              </a:spcBef>
              <a:spcAft>
                <a:spcPct val="0"/>
              </a:spcAft>
              <a:buFont typeface="Georgia" pitchFamily="18" charset="0"/>
              <a:buNone/>
            </a:pPr>
            <a:r>
              <a:rPr lang="lt-LT" b="1" smtClean="0">
                <a:latin typeface="Calibri" pitchFamily="34" charset="0"/>
                <a:ea typeface="Calibri" pitchFamily="34" charset="0"/>
                <a:cs typeface="Times New Roman" pitchFamily="18" charset="0"/>
              </a:rPr>
              <a:t>	</a:t>
            </a:r>
            <a:r>
              <a:rPr lang="lt-LT" smtClean="0">
                <a:latin typeface="Calibri" pitchFamily="34" charset="0"/>
                <a:ea typeface="Calibri" pitchFamily="34" charset="0"/>
                <a:cs typeface="Times New Roman" pitchFamily="18" charset="0"/>
              </a:rPr>
              <a:t>Tą dieną mokykloje vyko integruota projektinė veikla apie sveiką gimtadienio maistą. Kiekvienos klasės mokiniai prisiminė praeitų metų veiklą apie vitaminus,  kalbėjo ir dalijosi patirtimi apie sveiką gyvenseną, imunitetą, dienos režimą, vitaminų bei vaisių teikiamą naudą augančiam organizmui.</a:t>
            </a:r>
          </a:p>
          <a:p>
            <a:pPr marL="0" indent="0">
              <a:lnSpc>
                <a:spcPct val="90000"/>
              </a:lnSpc>
              <a:spcBef>
                <a:spcPct val="0"/>
              </a:spcBef>
              <a:spcAft>
                <a:spcPct val="0"/>
              </a:spcAft>
              <a:buFont typeface="Georgia" pitchFamily="18" charset="0"/>
              <a:buNone/>
            </a:pPr>
            <a:r>
              <a:rPr lang="lt-LT" smtClean="0">
                <a:latin typeface="Calibri" pitchFamily="34" charset="0"/>
                <a:ea typeface="Calibri" pitchFamily="34" charset="0"/>
                <a:cs typeface="Times New Roman" pitchFamily="18" charset="0"/>
              </a:rPr>
              <a:t>	Mokiniai atliko</a:t>
            </a:r>
            <a:r>
              <a:rPr lang="en-US" smtClean="0">
                <a:latin typeface="Times New Roman" pitchFamily="18" charset="0"/>
                <a:ea typeface="Calibri" pitchFamily="34" charset="0"/>
                <a:cs typeface="Times New Roman" pitchFamily="18" charset="0"/>
              </a:rPr>
              <a:t> tyrimą</a:t>
            </a:r>
            <a:r>
              <a:rPr lang="lt-LT" smtClean="0">
                <a:latin typeface="Times New Roman" pitchFamily="18" charset="0"/>
                <a:ea typeface="Calibri" pitchFamily="34" charset="0"/>
                <a:cs typeface="Times New Roman" pitchFamily="18" charset="0"/>
              </a:rPr>
              <a:t> „K</a:t>
            </a:r>
            <a:r>
              <a:rPr lang="en-US" smtClean="0">
                <a:latin typeface="Times New Roman" pitchFamily="18" charset="0"/>
                <a:ea typeface="Calibri" pitchFamily="34" charset="0"/>
                <a:cs typeface="Times New Roman" pitchFamily="18" charset="0"/>
              </a:rPr>
              <a:t>okie gimtadienio patiekalai yra patys mėgstamiausi</a:t>
            </a:r>
            <a:r>
              <a:rPr lang="lt-LT" smtClean="0">
                <a:latin typeface="Times New Roman" pitchFamily="18" charset="0"/>
                <a:ea typeface="Calibri" pitchFamily="34" charset="0"/>
                <a:cs typeface="Times New Roman" pitchFamily="18" charset="0"/>
              </a:rPr>
              <a:t>“. Išvados mūsų nenudžiugino:</a:t>
            </a:r>
            <a:endParaRPr lang="en-US" smtClean="0">
              <a:latin typeface="Times New Roman" pitchFamily="18" charset="0"/>
              <a:ea typeface="Calibri" pitchFamily="34" charset="0"/>
              <a:cs typeface="Times New Roman" pitchFamily="18" charset="0"/>
            </a:endParaRPr>
          </a:p>
          <a:p>
            <a:pPr marL="0" indent="0">
              <a:lnSpc>
                <a:spcPct val="90000"/>
              </a:lnSpc>
              <a:spcBef>
                <a:spcPct val="0"/>
              </a:spcBef>
              <a:spcAft>
                <a:spcPct val="0"/>
              </a:spcAft>
              <a:buFont typeface="Georgia" pitchFamily="18" charset="0"/>
              <a:buNone/>
            </a:pPr>
            <a:r>
              <a:rPr lang="lt-LT" smtClean="0">
                <a:latin typeface="Times New Roman" pitchFamily="18" charset="0"/>
                <a:ea typeface="Calibri" pitchFamily="34" charset="0"/>
                <a:cs typeface="Times New Roman" pitchFamily="18" charset="0"/>
              </a:rPr>
              <a:t>- pats mėgstamiausias patieklas – pica;</a:t>
            </a:r>
          </a:p>
          <a:p>
            <a:pPr marL="0" indent="0">
              <a:lnSpc>
                <a:spcPct val="90000"/>
              </a:lnSpc>
              <a:spcBef>
                <a:spcPct val="0"/>
              </a:spcBef>
              <a:spcAft>
                <a:spcPct val="0"/>
              </a:spcAft>
              <a:buFontTx/>
              <a:buChar char="-"/>
            </a:pPr>
            <a:r>
              <a:rPr lang="lt-LT" smtClean="0">
                <a:latin typeface="Times New Roman" pitchFamily="18" charset="0"/>
                <a:ea typeface="Calibri" pitchFamily="34" charset="0"/>
                <a:cs typeface="Times New Roman" pitchFamily="18" charset="0"/>
              </a:rPr>
              <a:t>antroje vietoje – saldainiai;</a:t>
            </a:r>
          </a:p>
          <a:p>
            <a:pPr marL="0" indent="0">
              <a:lnSpc>
                <a:spcPct val="90000"/>
              </a:lnSpc>
              <a:spcBef>
                <a:spcPct val="0"/>
              </a:spcBef>
              <a:spcAft>
                <a:spcPct val="0"/>
              </a:spcAft>
              <a:buFontTx/>
              <a:buChar char="-"/>
            </a:pPr>
            <a:r>
              <a:rPr lang="lt-LT" smtClean="0">
                <a:latin typeface="Times New Roman" pitchFamily="18" charset="0"/>
                <a:ea typeface="Calibri" pitchFamily="34" charset="0"/>
                <a:cs typeface="Times New Roman" pitchFamily="18" charset="0"/>
              </a:rPr>
              <a:t>trečioje – keksiukai ir ledai.</a:t>
            </a:r>
          </a:p>
          <a:p>
            <a:pPr marL="0" indent="0">
              <a:lnSpc>
                <a:spcPct val="90000"/>
              </a:lnSpc>
              <a:spcBef>
                <a:spcPct val="0"/>
              </a:spcBef>
              <a:spcAft>
                <a:spcPct val="0"/>
              </a:spcAft>
              <a:buFont typeface="Georgia" pitchFamily="18" charset="0"/>
              <a:buNone/>
            </a:pPr>
            <a:r>
              <a:rPr lang="lt-LT" smtClean="0">
                <a:latin typeface="Times New Roman" pitchFamily="18" charset="0"/>
                <a:ea typeface="Calibri" pitchFamily="34" charset="0"/>
                <a:cs typeface="Times New Roman" pitchFamily="18" charset="0"/>
              </a:rPr>
              <a:t> Deja, pačioje paskutinėje vietoje -sveikas maistas (vaisių ežiukai ir vaisių mišrainės).</a:t>
            </a:r>
            <a:endParaRPr lang="en-US" smtClean="0">
              <a:latin typeface="Times New Roman" pitchFamily="18" charset="0"/>
              <a:ea typeface="Calibri" pitchFamily="34" charset="0"/>
              <a:cs typeface="Times New Roman" pitchFamily="18" charset="0"/>
            </a:endParaRPr>
          </a:p>
          <a:p>
            <a:pPr marL="0" indent="0">
              <a:lnSpc>
                <a:spcPct val="90000"/>
              </a:lnSpc>
              <a:spcBef>
                <a:spcPct val="0"/>
              </a:spcBef>
              <a:spcAft>
                <a:spcPct val="0"/>
              </a:spcAft>
              <a:buFont typeface="Georgia" pitchFamily="18" charset="0"/>
              <a:buNone/>
            </a:pPr>
            <a:endParaRPr lang="en-US" smtClean="0">
              <a:ea typeface="Calibri" pitchFamily="34" charset="0"/>
              <a:cs typeface="Times New Roman"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lt-LT">
              <a:latin typeface="Trebuchet MS" pitchFamily="34" charset="0"/>
            </a:endParaRPr>
          </a:p>
        </p:txBody>
      </p:sp>
      <p:pic>
        <p:nvPicPr>
          <p:cNvPr id="40962" name="Picture 1" descr="Nuotrauka0341"/>
          <p:cNvPicPr>
            <a:picLocks noChangeAspect="1" noChangeArrowheads="1"/>
          </p:cNvPicPr>
          <p:nvPr/>
        </p:nvPicPr>
        <p:blipFill>
          <a:blip r:embed="rId2"/>
          <a:srcRect l="3203" t="10452" r="4530" b="7899"/>
          <a:stretch>
            <a:fillRect/>
          </a:stretch>
        </p:blipFill>
        <p:spPr bwMode="auto">
          <a:xfrm>
            <a:off x="-50800" y="-14288"/>
            <a:ext cx="5589588" cy="4313238"/>
          </a:xfrm>
          <a:prstGeom prst="rect">
            <a:avLst/>
          </a:prstGeom>
          <a:noFill/>
          <a:ln w="9525">
            <a:noFill/>
            <a:miter lim="800000"/>
            <a:headEnd/>
            <a:tailEnd/>
          </a:ln>
        </p:spPr>
      </p:pic>
      <p:sp>
        <p:nvSpPr>
          <p:cNvPr id="40963"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lt-LT">
              <a:latin typeface="Trebuchet MS" pitchFamily="34" charset="0"/>
            </a:endParaRPr>
          </a:p>
        </p:txBody>
      </p:sp>
      <p:pic>
        <p:nvPicPr>
          <p:cNvPr id="40964" name="Picture 3" descr="Nuotrauka0353"/>
          <p:cNvPicPr>
            <a:picLocks noChangeAspect="1" noChangeArrowheads="1"/>
          </p:cNvPicPr>
          <p:nvPr/>
        </p:nvPicPr>
        <p:blipFill>
          <a:blip r:embed="rId3"/>
          <a:srcRect l="1874" t="12187" r="11406" b="10001"/>
          <a:stretch>
            <a:fillRect/>
          </a:stretch>
        </p:blipFill>
        <p:spPr bwMode="auto">
          <a:xfrm>
            <a:off x="4119563" y="3505200"/>
            <a:ext cx="5024437" cy="3381375"/>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sz="quarter" idx="13"/>
          </p:nvPr>
        </p:nvSpPr>
        <p:spPr>
          <a:xfrm>
            <a:off x="1143000" y="731838"/>
            <a:ext cx="6400800" cy="4221162"/>
          </a:xfrm>
        </p:spPr>
        <p:txBody>
          <a:bodyPr rtlCol="0">
            <a:normAutofit/>
          </a:bodyPr>
          <a:lstStyle/>
          <a:p>
            <a:pPr marL="0" indent="0" algn="just" fontAlgn="auto">
              <a:lnSpc>
                <a:spcPct val="115000"/>
              </a:lnSpc>
              <a:spcBef>
                <a:spcPts val="0"/>
              </a:spcBef>
              <a:spcAft>
                <a:spcPts val="0"/>
              </a:spcAft>
              <a:buClr>
                <a:schemeClr val="accent6">
                  <a:lumMod val="75000"/>
                </a:schemeClr>
              </a:buClr>
              <a:buFont typeface="Georgia" pitchFamily="18" charset="0"/>
              <a:buNone/>
              <a:defRPr/>
            </a:pPr>
            <a:r>
              <a:rPr lang="lt-LT" sz="2400" dirty="0" smtClean="0">
                <a:solidFill>
                  <a:schemeClr val="tx1">
                    <a:lumMod val="75000"/>
                    <a:lumOff val="25000"/>
                  </a:schemeClr>
                </a:solidFill>
                <a:latin typeface="Calibri"/>
                <a:ea typeface="Calibri"/>
                <a:cs typeface="Times New Roman"/>
              </a:rPr>
              <a:t>	 Mokiniai pristatė </a:t>
            </a:r>
            <a:r>
              <a:rPr lang="lt-LT" sz="2400" dirty="0">
                <a:solidFill>
                  <a:schemeClr val="tx1">
                    <a:lumMod val="75000"/>
                    <a:lumOff val="25000"/>
                  </a:schemeClr>
                </a:solidFill>
                <a:latin typeface="Calibri"/>
                <a:ea typeface="Calibri"/>
                <a:cs typeface="Times New Roman"/>
              </a:rPr>
              <a:t>savo valgius, perskaitė, pasidalijo receptais... Prisiminė, pakartojo ir pasimokė naujų mandagaus elgesio prie  stalo taisyklių. Taip pat dar kartą prisiminė, kodėl reikia plautis rankas! Vėliau aptarė ir kultūringą žaidimų, įvairių gimtadienio praleidimo formų organizavimą, vedimą... </a:t>
            </a:r>
            <a:endParaRPr lang="en-US" sz="1800" dirty="0">
              <a:solidFill>
                <a:schemeClr val="tx1">
                  <a:lumMod val="75000"/>
                  <a:lumOff val="25000"/>
                </a:schemeClr>
              </a:solidFill>
              <a:latin typeface="Calibri"/>
              <a:ea typeface="Calibri"/>
              <a:cs typeface="Times New Roman"/>
            </a:endParaRPr>
          </a:p>
          <a:p>
            <a:pPr indent="-182880" fontAlgn="auto">
              <a:buClr>
                <a:schemeClr val="accent6">
                  <a:lumMod val="75000"/>
                </a:schemeClr>
              </a:buClr>
              <a:defRPr/>
            </a:pPr>
            <a:endParaRPr lang="en-US" dirty="0">
              <a:solidFill>
                <a:schemeClr val="tx1">
                  <a:lumMod val="75000"/>
                  <a:lumOff val="25000"/>
                </a:schemeClr>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457200" y="274638"/>
            <a:ext cx="8229600" cy="1782762"/>
          </a:xfrm>
        </p:spPr>
        <p:txBody>
          <a:bodyPr>
            <a:normAutofit fontScale="90000"/>
          </a:bodyPr>
          <a:lstStyle/>
          <a:p>
            <a:pPr marL="0" indent="0" fontAlgn="auto">
              <a:spcAft>
                <a:spcPts val="0"/>
              </a:spcAft>
              <a:buClr>
                <a:schemeClr val="accent6">
                  <a:lumMod val="75000"/>
                </a:schemeClr>
              </a:buClr>
              <a:buFont typeface="Georgia" pitchFamily="18" charset="0"/>
              <a:buNone/>
              <a:defRPr/>
            </a:pPr>
            <a:r>
              <a:rPr lang="lt-LT" sz="3100" dirty="0" smtClean="0">
                <a:latin typeface="Times New Roman"/>
              </a:rPr>
              <a:t>JONAVOS </a:t>
            </a:r>
            <a:r>
              <a:rPr lang="lt-LT" sz="3100" dirty="0">
                <a:latin typeface="Times New Roman"/>
              </a:rPr>
              <a:t>PRADINĖS MOKYKLOS</a:t>
            </a:r>
            <a:br>
              <a:rPr lang="lt-LT" sz="3100" dirty="0">
                <a:latin typeface="Times New Roman"/>
              </a:rPr>
            </a:br>
            <a:r>
              <a:rPr lang="lt-LT" sz="3100" dirty="0">
                <a:latin typeface="Times New Roman"/>
              </a:rPr>
              <a:t>SVEIKATOS STIPRINIMO PROGRAMA 2012-2016 METAMS</a:t>
            </a:r>
            <a:br>
              <a:rPr lang="lt-LT" sz="3100" dirty="0">
                <a:latin typeface="Times New Roman"/>
              </a:rPr>
            </a:br>
            <a:r>
              <a:rPr lang="lt-LT" sz="3100" dirty="0">
                <a:latin typeface="Times New Roman"/>
              </a:rPr>
              <a:t>„BŪSIU SVEIKAS</a:t>
            </a:r>
            <a:r>
              <a:rPr lang="lt-LT" dirty="0">
                <a:latin typeface="Times New Roman"/>
              </a:rPr>
              <a:t/>
            </a:r>
            <a:br>
              <a:rPr lang="lt-LT" dirty="0">
                <a:latin typeface="Times New Roman"/>
              </a:rPr>
            </a:br>
            <a:r>
              <a:rPr lang="en-US" dirty="0"/>
              <a:t/>
            </a:r>
            <a:br>
              <a:rPr lang="en-US" dirty="0"/>
            </a:br>
            <a:endParaRPr lang="en-US" dirty="0"/>
          </a:p>
        </p:txBody>
      </p:sp>
      <p:sp>
        <p:nvSpPr>
          <p:cNvPr id="3" name="Turinio vietos rezervavimo ženklas 2"/>
          <p:cNvSpPr>
            <a:spLocks noGrp="1"/>
          </p:cNvSpPr>
          <p:nvPr>
            <p:ph sz="quarter" idx="13"/>
          </p:nvPr>
        </p:nvSpPr>
        <p:spPr>
          <a:xfrm>
            <a:off x="457200" y="2514600"/>
            <a:ext cx="8229600" cy="3611563"/>
          </a:xfrm>
        </p:spPr>
        <p:txBody>
          <a:bodyPr rtlCol="0">
            <a:normAutofit fontScale="77500" lnSpcReduction="20000"/>
          </a:bodyPr>
          <a:lstStyle/>
          <a:p>
            <a:pPr marL="0" indent="0" algn="just" fontAlgn="auto">
              <a:buClr>
                <a:schemeClr val="accent6">
                  <a:lumMod val="75000"/>
                </a:schemeClr>
              </a:buClr>
              <a:buFont typeface="Georgia" pitchFamily="18" charset="0"/>
              <a:buNone/>
              <a:defRPr/>
            </a:pPr>
            <a:r>
              <a:rPr lang="lt-LT" dirty="0" smtClean="0">
                <a:solidFill>
                  <a:schemeClr val="tx1">
                    <a:lumMod val="75000"/>
                    <a:lumOff val="25000"/>
                  </a:schemeClr>
                </a:solidFill>
                <a:latin typeface="Times New Roman"/>
              </a:rPr>
              <a:t>	</a:t>
            </a:r>
          </a:p>
          <a:p>
            <a:pPr marL="0" indent="0" algn="just" fontAlgn="auto">
              <a:buClr>
                <a:schemeClr val="accent6">
                  <a:lumMod val="75000"/>
                </a:schemeClr>
              </a:buClr>
              <a:buFont typeface="Georgia" pitchFamily="18" charset="0"/>
              <a:buNone/>
              <a:defRPr/>
            </a:pPr>
            <a:r>
              <a:rPr lang="lt-LT" sz="3800" dirty="0" smtClean="0">
                <a:solidFill>
                  <a:prstClr val="black"/>
                </a:solidFill>
                <a:latin typeface="Times New Roman"/>
              </a:rPr>
              <a:t>	</a:t>
            </a:r>
            <a:r>
              <a:rPr lang="lt-LT" sz="3800" u="sng" dirty="0" smtClean="0">
                <a:solidFill>
                  <a:prstClr val="black"/>
                </a:solidFill>
                <a:latin typeface="Times New Roman"/>
              </a:rPr>
              <a:t>Tikslas</a:t>
            </a:r>
            <a:r>
              <a:rPr lang="lt-LT" sz="3800" dirty="0" smtClean="0">
                <a:solidFill>
                  <a:prstClr val="black"/>
                </a:solidFill>
                <a:latin typeface="Times New Roman"/>
              </a:rPr>
              <a:t>. Stiprinti </a:t>
            </a:r>
            <a:r>
              <a:rPr lang="lt-LT" sz="3800" dirty="0">
                <a:solidFill>
                  <a:prstClr val="black"/>
                </a:solidFill>
                <a:latin typeface="Times New Roman"/>
              </a:rPr>
              <a:t>mokinių ir kitų mokyklos bendruomenės narių fizinę, psichinę, socialinę </a:t>
            </a:r>
            <a:r>
              <a:rPr lang="lt-LT" sz="3800" dirty="0" smtClean="0">
                <a:solidFill>
                  <a:prstClr val="black"/>
                </a:solidFill>
                <a:latin typeface="Times New Roman"/>
              </a:rPr>
              <a:t>sveikatą</a:t>
            </a:r>
            <a:r>
              <a:rPr lang="lt-LT" sz="3800" dirty="0">
                <a:solidFill>
                  <a:prstClr val="black"/>
                </a:solidFill>
                <a:latin typeface="Times New Roman"/>
              </a:rPr>
              <a:t>, gilinti sveikatos žinias bei bendromis mokytojų, sveikatos priežiūros specialistų, šeimos </a:t>
            </a:r>
            <a:r>
              <a:rPr lang="lt-LT" sz="3800" dirty="0" smtClean="0">
                <a:solidFill>
                  <a:prstClr val="black"/>
                </a:solidFill>
                <a:latin typeface="Times New Roman"/>
              </a:rPr>
              <a:t>bei </a:t>
            </a:r>
            <a:r>
              <a:rPr lang="lt-LT" sz="3800" dirty="0">
                <a:solidFill>
                  <a:prstClr val="black"/>
                </a:solidFill>
                <a:latin typeface="Times New Roman"/>
              </a:rPr>
              <a:t>visuomenės pastangomis kurti integruotą, visa apimančią sveikatos stiprinimo ir sveikatai </a:t>
            </a:r>
            <a:r>
              <a:rPr lang="lt-LT" sz="3800" dirty="0" smtClean="0">
                <a:solidFill>
                  <a:prstClr val="black"/>
                </a:solidFill>
                <a:latin typeface="Times New Roman"/>
              </a:rPr>
              <a:t>palankią </a:t>
            </a:r>
            <a:r>
              <a:rPr lang="lt-LT" sz="3800" dirty="0">
                <a:solidFill>
                  <a:prstClr val="black"/>
                </a:solidFill>
                <a:latin typeface="Times New Roman"/>
              </a:rPr>
              <a:t>aplinką.</a:t>
            </a:r>
          </a:p>
          <a:p>
            <a:pPr marL="0" indent="0" algn="just" fontAlgn="auto">
              <a:buClr>
                <a:schemeClr val="accent6">
                  <a:lumMod val="75000"/>
                </a:schemeClr>
              </a:buClr>
              <a:buFont typeface="Georgia" pitchFamily="18" charset="0"/>
              <a:buNone/>
              <a:defRPr/>
            </a:pPr>
            <a:endParaRPr lang="lt-LT" dirty="0" smtClean="0">
              <a:solidFill>
                <a:schemeClr val="tx1">
                  <a:lumMod val="75000"/>
                  <a:lumOff val="25000"/>
                </a:schemeClr>
              </a:solidFill>
              <a:latin typeface="Times New Roman"/>
            </a:endParaRPr>
          </a:p>
          <a:p>
            <a:pPr marL="0" indent="0" algn="just" fontAlgn="auto">
              <a:buClr>
                <a:schemeClr val="accent6">
                  <a:lumMod val="75000"/>
                </a:schemeClr>
              </a:buClr>
              <a:buFont typeface="Georgia" pitchFamily="18" charset="0"/>
              <a:buNone/>
              <a:defRPr/>
            </a:pPr>
            <a:r>
              <a:rPr lang="lt-LT" dirty="0">
                <a:solidFill>
                  <a:schemeClr val="tx1">
                    <a:lumMod val="75000"/>
                    <a:lumOff val="25000"/>
                  </a:schemeClr>
                </a:solidFill>
                <a:latin typeface="Times New Roman"/>
              </a:rPr>
              <a:t>	</a:t>
            </a:r>
            <a:endParaRPr lang="en-US" dirty="0">
              <a:solidFill>
                <a:schemeClr val="tx1">
                  <a:lumMod val="75000"/>
                  <a:lumOff val="25000"/>
                </a:schemeClr>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p:cNvPicPr>
            <a:picLocks noChangeAspect="1" noChangeArrowheads="1"/>
          </p:cNvPicPr>
          <p:nvPr/>
        </p:nvPicPr>
        <p:blipFill>
          <a:blip r:embed="rId2"/>
          <a:srcRect/>
          <a:stretch>
            <a:fillRect/>
          </a:stretch>
        </p:blipFill>
        <p:spPr bwMode="auto">
          <a:xfrm>
            <a:off x="2362200" y="3581400"/>
            <a:ext cx="3640138" cy="3276600"/>
          </a:xfrm>
          <a:prstGeom prst="rect">
            <a:avLst/>
          </a:prstGeom>
          <a:noFill/>
          <a:ln w="9525">
            <a:noFill/>
            <a:miter lim="800000"/>
            <a:headEnd/>
            <a:tailEnd/>
          </a:ln>
        </p:spPr>
      </p:pic>
      <p:pic>
        <p:nvPicPr>
          <p:cNvPr id="43010" name="Picture 3"/>
          <p:cNvPicPr>
            <a:picLocks noGrp="1" noChangeAspect="1" noChangeArrowheads="1"/>
          </p:cNvPicPr>
          <p:nvPr>
            <p:ph sz="quarter" idx="13"/>
          </p:nvPr>
        </p:nvPicPr>
        <p:blipFill>
          <a:blip r:embed="rId3"/>
          <a:srcRect/>
          <a:stretch>
            <a:fillRect/>
          </a:stretch>
        </p:blipFill>
        <p:spPr>
          <a:xfrm>
            <a:off x="4691063" y="76200"/>
            <a:ext cx="4452937" cy="3425825"/>
          </a:xfrm>
        </p:spPr>
      </p:pic>
      <p:pic>
        <p:nvPicPr>
          <p:cNvPr id="43011" name="Picture 4"/>
          <p:cNvPicPr>
            <a:picLocks noChangeAspect="1" noChangeArrowheads="1"/>
          </p:cNvPicPr>
          <p:nvPr/>
        </p:nvPicPr>
        <p:blipFill>
          <a:blip r:embed="rId4"/>
          <a:srcRect/>
          <a:stretch>
            <a:fillRect/>
          </a:stretch>
        </p:blipFill>
        <p:spPr bwMode="auto">
          <a:xfrm>
            <a:off x="0" y="0"/>
            <a:ext cx="4267200" cy="3502025"/>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p:cNvPicPr>
            <a:picLocks noChangeAspect="1" noChangeArrowheads="1"/>
          </p:cNvPicPr>
          <p:nvPr/>
        </p:nvPicPr>
        <p:blipFill>
          <a:blip r:embed="rId2"/>
          <a:srcRect/>
          <a:stretch>
            <a:fillRect/>
          </a:stretch>
        </p:blipFill>
        <p:spPr bwMode="auto">
          <a:xfrm>
            <a:off x="-50800" y="28575"/>
            <a:ext cx="5730875" cy="3581400"/>
          </a:xfrm>
          <a:prstGeom prst="rect">
            <a:avLst/>
          </a:prstGeom>
          <a:noFill/>
          <a:ln w="9525">
            <a:noFill/>
            <a:miter lim="800000"/>
            <a:headEnd/>
            <a:tailEnd/>
          </a:ln>
        </p:spPr>
      </p:pic>
      <p:pic>
        <p:nvPicPr>
          <p:cNvPr id="44034" name="Picture 3"/>
          <p:cNvPicPr>
            <a:picLocks noChangeAspect="1" noChangeArrowheads="1"/>
          </p:cNvPicPr>
          <p:nvPr/>
        </p:nvPicPr>
        <p:blipFill>
          <a:blip r:embed="rId3"/>
          <a:srcRect/>
          <a:stretch>
            <a:fillRect/>
          </a:stretch>
        </p:blipFill>
        <p:spPr bwMode="auto">
          <a:xfrm>
            <a:off x="4419600" y="3321050"/>
            <a:ext cx="4724400" cy="3548063"/>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sz="quarter" idx="13"/>
          </p:nvPr>
        </p:nvSpPr>
        <p:spPr>
          <a:xfrm>
            <a:off x="457200" y="457200"/>
            <a:ext cx="8229600" cy="5668963"/>
          </a:xfrm>
        </p:spPr>
        <p:txBody>
          <a:bodyPr rtlCol="0">
            <a:normAutofit/>
          </a:bodyPr>
          <a:lstStyle/>
          <a:p>
            <a:pPr marL="0" indent="0" fontAlgn="auto">
              <a:buClr>
                <a:schemeClr val="accent6">
                  <a:lumMod val="75000"/>
                </a:schemeClr>
              </a:buClr>
              <a:buFont typeface="Georgia" pitchFamily="18" charset="0"/>
              <a:buNone/>
              <a:defRPr/>
            </a:pPr>
            <a:r>
              <a:rPr lang="lt-LT" dirty="0" smtClean="0">
                <a:solidFill>
                  <a:schemeClr val="tx1">
                    <a:lumMod val="75000"/>
                    <a:lumOff val="25000"/>
                  </a:schemeClr>
                </a:solidFill>
                <a:latin typeface="Times New Roman"/>
              </a:rPr>
              <a:t> Uždaviniai:</a:t>
            </a:r>
          </a:p>
          <a:p>
            <a:pPr indent="-182880" algn="just" fontAlgn="auto">
              <a:buClr>
                <a:schemeClr val="accent6">
                  <a:lumMod val="75000"/>
                </a:schemeClr>
              </a:buClr>
              <a:defRPr/>
            </a:pPr>
            <a:r>
              <a:rPr lang="lt-LT" dirty="0" smtClean="0">
                <a:solidFill>
                  <a:schemeClr val="tx1">
                    <a:lumMod val="75000"/>
                    <a:lumOff val="25000"/>
                  </a:schemeClr>
                </a:solidFill>
                <a:latin typeface="Times New Roman"/>
              </a:rPr>
              <a:t>kurti </a:t>
            </a:r>
            <a:r>
              <a:rPr lang="lt-LT" dirty="0">
                <a:solidFill>
                  <a:schemeClr val="tx1">
                    <a:lumMod val="75000"/>
                    <a:lumOff val="25000"/>
                  </a:schemeClr>
                </a:solidFill>
                <a:latin typeface="Times New Roman"/>
              </a:rPr>
              <a:t>sveiką, saugią darbo ir ugdymosi aplinką;</a:t>
            </a:r>
          </a:p>
          <a:p>
            <a:pPr indent="-182880" algn="just" fontAlgn="auto">
              <a:buClr>
                <a:schemeClr val="accent6">
                  <a:lumMod val="75000"/>
                </a:schemeClr>
              </a:buClr>
              <a:defRPr/>
            </a:pPr>
            <a:r>
              <a:rPr lang="lt-LT" dirty="0" smtClean="0">
                <a:solidFill>
                  <a:schemeClr val="tx1">
                    <a:lumMod val="75000"/>
                    <a:lumOff val="25000"/>
                  </a:schemeClr>
                </a:solidFill>
                <a:latin typeface="Times New Roman"/>
              </a:rPr>
              <a:t>formuoti </a:t>
            </a:r>
            <a:r>
              <a:rPr lang="lt-LT" dirty="0">
                <a:solidFill>
                  <a:schemeClr val="tx1">
                    <a:lumMod val="75000"/>
                    <a:lumOff val="25000"/>
                  </a:schemeClr>
                </a:solidFill>
                <a:latin typeface="Times New Roman"/>
              </a:rPr>
              <a:t>mokinių sveikatą stiprinančius fizinius, psichinius ir socialinius gebėjimus bei </a:t>
            </a:r>
            <a:r>
              <a:rPr lang="lt-LT" dirty="0" smtClean="0">
                <a:solidFill>
                  <a:schemeClr val="tx1">
                    <a:lumMod val="75000"/>
                    <a:lumOff val="25000"/>
                  </a:schemeClr>
                </a:solidFill>
                <a:latin typeface="Times New Roman"/>
              </a:rPr>
              <a:t>sudaryti </a:t>
            </a:r>
            <a:r>
              <a:rPr lang="lt-LT" dirty="0">
                <a:solidFill>
                  <a:schemeClr val="tx1">
                    <a:lumMod val="75000"/>
                    <a:lumOff val="25000"/>
                  </a:schemeClr>
                </a:solidFill>
                <a:latin typeface="Times New Roman"/>
              </a:rPr>
              <a:t>galimybę jiems realizuotis</a:t>
            </a:r>
            <a:r>
              <a:rPr lang="lt-LT" dirty="0" smtClean="0">
                <a:solidFill>
                  <a:schemeClr val="tx1">
                    <a:lumMod val="75000"/>
                    <a:lumOff val="25000"/>
                  </a:schemeClr>
                </a:solidFill>
                <a:latin typeface="Times New Roman"/>
              </a:rPr>
              <a:t>;</a:t>
            </a:r>
          </a:p>
          <a:p>
            <a:pPr indent="-182880" algn="just" fontAlgn="auto">
              <a:buClr>
                <a:schemeClr val="accent6">
                  <a:lumMod val="75000"/>
                </a:schemeClr>
              </a:buClr>
              <a:defRPr/>
            </a:pPr>
            <a:r>
              <a:rPr lang="lt-LT" dirty="0" smtClean="0">
                <a:solidFill>
                  <a:schemeClr val="tx1">
                    <a:lumMod val="75000"/>
                    <a:lumOff val="25000"/>
                  </a:schemeClr>
                </a:solidFill>
                <a:latin typeface="Times New Roman"/>
              </a:rPr>
              <a:t> </a:t>
            </a:r>
            <a:r>
              <a:rPr lang="lt-LT" dirty="0">
                <a:solidFill>
                  <a:schemeClr val="tx1">
                    <a:lumMod val="75000"/>
                    <a:lumOff val="25000"/>
                  </a:schemeClr>
                </a:solidFill>
                <a:latin typeface="Times New Roman"/>
              </a:rPr>
              <a:t>vykdyti visos mokyklos bendruomenės švietimą sveikatos stiprinimo klausimais;</a:t>
            </a:r>
          </a:p>
          <a:p>
            <a:pPr indent="-182880" algn="just" fontAlgn="auto">
              <a:buClr>
                <a:schemeClr val="accent6">
                  <a:lumMod val="75000"/>
                </a:schemeClr>
              </a:buClr>
              <a:defRPr/>
            </a:pPr>
            <a:r>
              <a:rPr lang="lt-LT" dirty="0" smtClean="0">
                <a:solidFill>
                  <a:schemeClr val="tx1">
                    <a:lumMod val="75000"/>
                    <a:lumOff val="25000"/>
                  </a:schemeClr>
                </a:solidFill>
                <a:latin typeface="Times New Roman"/>
              </a:rPr>
              <a:t>skatinti </a:t>
            </a:r>
            <a:r>
              <a:rPr lang="lt-LT" dirty="0">
                <a:solidFill>
                  <a:schemeClr val="tx1">
                    <a:lumMod val="75000"/>
                    <a:lumOff val="25000"/>
                  </a:schemeClr>
                </a:solidFill>
                <a:latin typeface="Times New Roman"/>
              </a:rPr>
              <a:t>socialinių partnerių dalyvavimą kuriant sveikatą stiprinančią mokyklą</a:t>
            </a:r>
            <a:r>
              <a:rPr lang="lt-LT" dirty="0" smtClean="0">
                <a:solidFill>
                  <a:schemeClr val="tx1">
                    <a:lumMod val="75000"/>
                    <a:lumOff val="25000"/>
                  </a:schemeClr>
                </a:solidFill>
                <a:latin typeface="Times New Roman"/>
              </a:rPr>
              <a:t>;</a:t>
            </a:r>
          </a:p>
          <a:p>
            <a:pPr indent="-182880" algn="just" fontAlgn="auto">
              <a:buClr>
                <a:schemeClr val="accent6">
                  <a:lumMod val="75000"/>
                </a:schemeClr>
              </a:buClr>
              <a:defRPr/>
            </a:pPr>
            <a:r>
              <a:rPr lang="lt-LT" dirty="0" smtClean="0">
                <a:solidFill>
                  <a:schemeClr val="tx1">
                    <a:lumMod val="75000"/>
                    <a:lumOff val="25000"/>
                  </a:schemeClr>
                </a:solidFill>
                <a:latin typeface="Times New Roman"/>
              </a:rPr>
              <a:t> </a:t>
            </a:r>
            <a:r>
              <a:rPr lang="lt-LT" dirty="0">
                <a:solidFill>
                  <a:schemeClr val="tx1">
                    <a:lumMod val="75000"/>
                    <a:lumOff val="25000"/>
                  </a:schemeClr>
                </a:solidFill>
                <a:latin typeface="Times New Roman"/>
              </a:rPr>
              <a:t>vykdyti sveikatą stiprinančios mokyklos veiklos sklaidą mokykloje, rajone, respublikoje.</a:t>
            </a:r>
          </a:p>
          <a:p>
            <a:pPr marL="0" indent="0" fontAlgn="auto">
              <a:buClr>
                <a:schemeClr val="accent6">
                  <a:lumMod val="75000"/>
                </a:schemeClr>
              </a:buClr>
              <a:buFont typeface="Georgia" pitchFamily="18" charset="0"/>
              <a:buNone/>
              <a:defRPr/>
            </a:pPr>
            <a:endParaRPr lang="en-US" dirty="0">
              <a:solidFill>
                <a:schemeClr val="tx1">
                  <a:lumMod val="75000"/>
                  <a:lumOff val="25000"/>
                </a:schemeClr>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381000" y="0"/>
            <a:ext cx="8534400" cy="1390650"/>
          </a:xfrm>
        </p:spPr>
        <p:txBody>
          <a:bodyPr>
            <a:normAutofit fontScale="90000"/>
          </a:bodyPr>
          <a:lstStyle/>
          <a:p>
            <a:pPr marL="0" indent="0" algn="ctr" fontAlgn="auto">
              <a:spcAft>
                <a:spcPts val="0"/>
              </a:spcAft>
              <a:buClr>
                <a:schemeClr val="accent6">
                  <a:lumMod val="75000"/>
                </a:schemeClr>
              </a:buClr>
              <a:buFont typeface="Georgia" pitchFamily="18" charset="0"/>
              <a:buNone/>
              <a:defRPr/>
            </a:pPr>
            <a:r>
              <a:rPr lang="lt-LT" dirty="0"/>
              <a:t>Dviračių žygis – kasmet </a:t>
            </a:r>
            <a:r>
              <a:rPr lang="lt-LT" dirty="0" smtClean="0"/>
              <a:t/>
            </a:r>
            <a:br>
              <a:rPr lang="lt-LT" dirty="0" smtClean="0"/>
            </a:br>
            <a:r>
              <a:rPr lang="lt-LT" dirty="0" smtClean="0"/>
              <a:t>rugsėjo </a:t>
            </a:r>
            <a:r>
              <a:rPr lang="lt-LT" dirty="0"/>
              <a:t>21d.</a:t>
            </a:r>
            <a:r>
              <a:rPr lang="en-US" dirty="0"/>
              <a:t/>
            </a:r>
            <a:br>
              <a:rPr lang="en-US" dirty="0"/>
            </a:br>
            <a:endParaRPr lang="en-US" dirty="0"/>
          </a:p>
        </p:txBody>
      </p:sp>
      <p:sp>
        <p:nvSpPr>
          <p:cNvPr id="17410" name="Turinio vietos rezervavimo ženklas 2"/>
          <p:cNvSpPr>
            <a:spLocks noGrp="1"/>
          </p:cNvSpPr>
          <p:nvPr>
            <p:ph sz="quarter" idx="13"/>
          </p:nvPr>
        </p:nvSpPr>
        <p:spPr>
          <a:xfrm>
            <a:off x="228600" y="1600200"/>
            <a:ext cx="8534400" cy="4800600"/>
          </a:xfrm>
        </p:spPr>
        <p:txBody>
          <a:bodyPr/>
          <a:lstStyle/>
          <a:p>
            <a:pPr marL="0" indent="0" algn="just">
              <a:lnSpc>
                <a:spcPct val="115000"/>
              </a:lnSpc>
              <a:spcBef>
                <a:spcPct val="0"/>
              </a:spcBef>
              <a:spcAft>
                <a:spcPct val="0"/>
              </a:spcAft>
              <a:buFont typeface="Georgia" pitchFamily="18" charset="0"/>
              <a:buNone/>
            </a:pPr>
            <a:r>
              <a:rPr lang="lt-LT" sz="2400" smtClean="0">
                <a:latin typeface="Times New Roman" pitchFamily="18" charset="0"/>
                <a:ea typeface="Calibri" pitchFamily="34" charset="0"/>
                <a:cs typeface="Times New Roman" pitchFamily="18" charset="0"/>
              </a:rPr>
              <a:t>	 Su dviračiu puikus būdas aktyviai ir sveikai praleisti laiką. Šis žygis skiriamas, dienai be automobilio paminėti.</a:t>
            </a:r>
            <a:endParaRPr lang="en-US" sz="2000" smtClean="0">
              <a:latin typeface="Calibri" pitchFamily="34" charset="0"/>
              <a:ea typeface="Calibri" pitchFamily="34" charset="0"/>
              <a:cs typeface="Times New Roman" pitchFamily="18" charset="0"/>
            </a:endParaRPr>
          </a:p>
          <a:p>
            <a:pPr marL="0" indent="0" algn="just">
              <a:lnSpc>
                <a:spcPct val="115000"/>
              </a:lnSpc>
              <a:spcBef>
                <a:spcPct val="0"/>
              </a:spcBef>
              <a:spcAft>
                <a:spcPct val="0"/>
              </a:spcAft>
              <a:buFont typeface="Georgia" pitchFamily="18" charset="0"/>
              <a:buNone/>
            </a:pPr>
            <a:r>
              <a:rPr lang="lt-LT" sz="2400" smtClean="0">
                <a:latin typeface="Times New Roman" pitchFamily="18" charset="0"/>
                <a:ea typeface="Calibri" pitchFamily="34" charset="0"/>
                <a:cs typeface="Times New Roman" pitchFamily="18" charset="0"/>
              </a:rPr>
              <a:t> 	Organizuojamais dviračių žygiais siekiame gerinti mokinių užimtumą, propaguoti važiavimą dviračiu, sudaryti sąlygas išreikšti save per sportą, supažindinti su saugaus eismo taisyklėmis ir elgsena kelyje, ugdyti savarankiškumą ir savitarpio pagalbą.</a:t>
            </a:r>
            <a:endParaRPr lang="en-US" sz="2000" smtClean="0">
              <a:latin typeface="Calibri" pitchFamily="34" charset="0"/>
              <a:ea typeface="Calibri" pitchFamily="34" charset="0"/>
              <a:cs typeface="Times New Roman" pitchFamily="18" charset="0"/>
            </a:endParaRPr>
          </a:p>
          <a:p>
            <a:pPr marL="0" indent="0" algn="just">
              <a:lnSpc>
                <a:spcPct val="115000"/>
              </a:lnSpc>
              <a:spcBef>
                <a:spcPct val="0"/>
              </a:spcBef>
              <a:spcAft>
                <a:spcPct val="0"/>
              </a:spcAft>
              <a:buFont typeface="Georgia" pitchFamily="18" charset="0"/>
              <a:buNone/>
            </a:pPr>
            <a:r>
              <a:rPr lang="lt-LT" sz="2400" smtClean="0">
                <a:latin typeface="Times New Roman" pitchFamily="18" charset="0"/>
                <a:ea typeface="Calibri" pitchFamily="34" charset="0"/>
                <a:cs typeface="Times New Roman" pitchFamily="18" charset="0"/>
              </a:rPr>
              <a:t>    Dalyvauja visa mokyklos bendruomenė (vadovai, mokytojai, tėvai, mokiniai, darbuotojai).</a:t>
            </a:r>
            <a:endParaRPr lang="en-US" sz="2000" smtClean="0">
              <a:latin typeface="Calibri" pitchFamily="34" charset="0"/>
              <a:ea typeface="Calibri" pitchFamily="34" charset="0"/>
              <a:cs typeface="Times New Roman" pitchFamily="18" charset="0"/>
            </a:endParaRPr>
          </a:p>
          <a:p>
            <a:pPr marL="0" indent="0" algn="just">
              <a:lnSpc>
                <a:spcPct val="115000"/>
              </a:lnSpc>
              <a:spcBef>
                <a:spcPct val="0"/>
              </a:spcBef>
              <a:spcAft>
                <a:spcPct val="0"/>
              </a:spcAft>
              <a:buFont typeface="Georgia" pitchFamily="18" charset="0"/>
              <a:buNone/>
            </a:pPr>
            <a:r>
              <a:rPr lang="lt-LT" sz="2400" smtClean="0">
                <a:latin typeface="Times New Roman" pitchFamily="18" charset="0"/>
                <a:ea typeface="Calibri" pitchFamily="34" charset="0"/>
                <a:cs typeface="Times New Roman" pitchFamily="18" charset="0"/>
              </a:rPr>
              <a:t>    Mūsų tikslas ugdyti kilnaus elgesio nuostatas, t. y. nelenktyniauti, o sugebėti važiuoti greta vienas kito.</a:t>
            </a:r>
            <a:endParaRPr lang="en-US" smtClean="0">
              <a:ea typeface="Calibri" pitchFamily="34" charset="0"/>
              <a:cs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p:cNvPicPr>
            <a:picLocks noChangeAspect="1" noChangeArrowheads="1"/>
          </p:cNvPicPr>
          <p:nvPr/>
        </p:nvPicPr>
        <p:blipFill>
          <a:blip r:embed="rId2"/>
          <a:srcRect/>
          <a:stretch>
            <a:fillRect/>
          </a:stretch>
        </p:blipFill>
        <p:spPr bwMode="auto">
          <a:xfrm>
            <a:off x="-6350" y="744538"/>
            <a:ext cx="9156700" cy="5376862"/>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pPr marL="320040" indent="-320040" fontAlgn="auto">
              <a:spcAft>
                <a:spcPts val="0"/>
              </a:spcAft>
              <a:buClr>
                <a:schemeClr val="accent6">
                  <a:lumMod val="75000"/>
                </a:schemeClr>
              </a:buClr>
              <a:defRPr/>
            </a:pPr>
            <a:endParaRPr lang="en-US"/>
          </a:p>
        </p:txBody>
      </p:sp>
      <p:sp>
        <p:nvSpPr>
          <p:cNvPr id="19458" name="Turinio vietos rezervavimo ženklas 2"/>
          <p:cNvSpPr>
            <a:spLocks noGrp="1"/>
          </p:cNvSpPr>
          <p:nvPr>
            <p:ph sz="quarter" idx="13"/>
          </p:nvPr>
        </p:nvSpPr>
        <p:spPr>
          <a:xfrm>
            <a:off x="1143000" y="731838"/>
            <a:ext cx="6400800" cy="3475037"/>
          </a:xfrm>
        </p:spPr>
        <p:txBody>
          <a:bodyPr/>
          <a:lstStyle/>
          <a:p>
            <a:endParaRPr lang="lt-LT" smtClean="0"/>
          </a:p>
        </p:txBody>
      </p:sp>
      <p:pic>
        <p:nvPicPr>
          <p:cNvPr id="19459" name="Picture 2"/>
          <p:cNvPicPr>
            <a:picLocks noChangeAspect="1" noChangeArrowheads="1"/>
          </p:cNvPicPr>
          <p:nvPr/>
        </p:nvPicPr>
        <p:blipFill>
          <a:blip r:embed="rId2"/>
          <a:srcRect/>
          <a:stretch>
            <a:fillRect/>
          </a:stretch>
        </p:blipFill>
        <p:spPr bwMode="auto">
          <a:xfrm>
            <a:off x="3175" y="838200"/>
            <a:ext cx="9158288" cy="5281613"/>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p:cNvPicPr>
            <a:picLocks noChangeAspect="1" noChangeArrowheads="1"/>
          </p:cNvPicPr>
          <p:nvPr/>
        </p:nvPicPr>
        <p:blipFill>
          <a:blip r:embed="rId2"/>
          <a:srcRect/>
          <a:stretch>
            <a:fillRect/>
          </a:stretch>
        </p:blipFill>
        <p:spPr bwMode="auto">
          <a:xfrm>
            <a:off x="0" y="685800"/>
            <a:ext cx="9112250" cy="5562600"/>
          </a:xfrm>
          <a:prstGeom prst="rect">
            <a:avLst/>
          </a:prstGeom>
          <a:noFill/>
          <a:ln w="9525">
            <a:noFill/>
            <a:miter lim="800000"/>
            <a:headEnd/>
            <a:tailEnd/>
          </a:ln>
        </p:spPr>
      </p:pic>
      <p:sp>
        <p:nvSpPr>
          <p:cNvPr id="20482" name="Turinio vietos rezervavimo ženklas 3"/>
          <p:cNvSpPr>
            <a:spLocks noGrp="1"/>
          </p:cNvSpPr>
          <p:nvPr>
            <p:ph sz="quarter" idx="13"/>
          </p:nvPr>
        </p:nvSpPr>
        <p:spPr>
          <a:xfrm>
            <a:off x="1143000" y="731838"/>
            <a:ext cx="6400800" cy="3475037"/>
          </a:xfrm>
        </p:spPr>
        <p:txBody>
          <a:bodyPr/>
          <a:lstStyle/>
          <a:p>
            <a:endParaRPr lang="lt-LT" smtClean="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pPr marL="320040" indent="-320040" fontAlgn="auto">
              <a:spcAft>
                <a:spcPts val="0"/>
              </a:spcAft>
              <a:buClr>
                <a:schemeClr val="accent6">
                  <a:lumMod val="75000"/>
                </a:schemeClr>
              </a:buClr>
              <a:defRPr/>
            </a:pPr>
            <a:endParaRPr lang="en-US"/>
          </a:p>
        </p:txBody>
      </p:sp>
      <p:sp>
        <p:nvSpPr>
          <p:cNvPr id="21506" name="Turinio vietos rezervavimo ženklas 2"/>
          <p:cNvSpPr>
            <a:spLocks noGrp="1"/>
          </p:cNvSpPr>
          <p:nvPr>
            <p:ph sz="quarter" idx="13"/>
          </p:nvPr>
        </p:nvSpPr>
        <p:spPr>
          <a:xfrm>
            <a:off x="1143000" y="731838"/>
            <a:ext cx="6400800" cy="3475037"/>
          </a:xfrm>
        </p:spPr>
        <p:txBody>
          <a:bodyPr/>
          <a:lstStyle/>
          <a:p>
            <a:endParaRPr lang="lt-LT" smtClean="0"/>
          </a:p>
        </p:txBody>
      </p:sp>
      <p:pic>
        <p:nvPicPr>
          <p:cNvPr id="21507" name="Picture 2"/>
          <p:cNvPicPr>
            <a:picLocks noChangeAspect="1" noChangeArrowheads="1"/>
          </p:cNvPicPr>
          <p:nvPr/>
        </p:nvPicPr>
        <p:blipFill>
          <a:blip r:embed="rId2"/>
          <a:srcRect/>
          <a:stretch>
            <a:fillRect/>
          </a:stretch>
        </p:blipFill>
        <p:spPr bwMode="auto">
          <a:xfrm>
            <a:off x="0" y="22225"/>
            <a:ext cx="9105900" cy="6835775"/>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Srautas">
  <a:themeElements>
    <a:clrScheme name="Srautas">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rautas">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rautas">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80</TotalTime>
  <Words>773</Words>
  <Application>Microsoft Office PowerPoint</Application>
  <PresentationFormat>On-screen Show (4:3)</PresentationFormat>
  <Paragraphs>47</Paragraphs>
  <Slides>31</Slides>
  <Notes>0</Notes>
  <HiddenSlides>0</HiddenSlides>
  <MMClips>0</MMClips>
  <ScaleCrop>false</ScaleCrop>
  <HeadingPairs>
    <vt:vector size="6" baseType="variant">
      <vt:variant>
        <vt:lpstr>Fonts Used</vt:lpstr>
      </vt:variant>
      <vt:variant>
        <vt:i4>6</vt:i4>
      </vt:variant>
      <vt:variant>
        <vt:lpstr>Design Template</vt:lpstr>
      </vt:variant>
      <vt:variant>
        <vt:i4>4</vt:i4>
      </vt:variant>
      <vt:variant>
        <vt:lpstr>Slide Titles</vt:lpstr>
      </vt:variant>
      <vt:variant>
        <vt:i4>31</vt:i4>
      </vt:variant>
    </vt:vector>
  </HeadingPairs>
  <TitlesOfParts>
    <vt:vector size="41" baseType="lpstr">
      <vt:lpstr>Trebuchet MS</vt:lpstr>
      <vt:lpstr>Arial</vt:lpstr>
      <vt:lpstr>Georgia</vt:lpstr>
      <vt:lpstr>Calibri</vt:lpstr>
      <vt:lpstr>Times New Roman</vt:lpstr>
      <vt:lpstr>Symbol</vt:lpstr>
      <vt:lpstr>Srautas</vt:lpstr>
      <vt:lpstr>Srautas</vt:lpstr>
      <vt:lpstr>Srautas</vt:lpstr>
      <vt:lpstr>Srautas</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vector>
  </TitlesOfParts>
  <Company>mokykla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pristatymas</dc:title>
  <dc:creator>pc1</dc:creator>
  <cp:lastModifiedBy>Rytis Rimgaila</cp:lastModifiedBy>
  <cp:revision>10</cp:revision>
  <dcterms:created xsi:type="dcterms:W3CDTF">2013-12-05T12:48:47Z</dcterms:created>
  <dcterms:modified xsi:type="dcterms:W3CDTF">2013-12-09T14:16:08Z</dcterms:modified>
</cp:coreProperties>
</file>