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2"/>
  </p:notesMasterIdLst>
  <p:sldIdLst>
    <p:sldId id="256" r:id="rId3"/>
    <p:sldId id="290" r:id="rId4"/>
    <p:sldId id="295" r:id="rId5"/>
    <p:sldId id="260" r:id="rId6"/>
    <p:sldId id="277" r:id="rId7"/>
    <p:sldId id="279" r:id="rId8"/>
    <p:sldId id="269" r:id="rId9"/>
    <p:sldId id="297" r:id="rId10"/>
    <p:sldId id="261" r:id="rId11"/>
    <p:sldId id="286" r:id="rId12"/>
    <p:sldId id="262" r:id="rId13"/>
    <p:sldId id="264" r:id="rId14"/>
    <p:sldId id="266" r:id="rId15"/>
    <p:sldId id="293" r:id="rId16"/>
    <p:sldId id="281" r:id="rId17"/>
    <p:sldId id="274" r:id="rId18"/>
    <p:sldId id="275" r:id="rId19"/>
    <p:sldId id="284" r:id="rId20"/>
    <p:sldId id="265" r:id="rId2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82" autoAdjust="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3723A-4A05-458D-8795-D2AA04D46104}" type="datetimeFigureOut">
              <a:rPr lang="lt-LT" smtClean="0"/>
              <a:t>2013.12.09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0BAFC-ACFA-410A-BF2D-1FA0A97224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268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0BAFC-ACFA-410A-BF2D-1FA0A9722418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567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0BAFC-ACFA-410A-BF2D-1FA0A9722418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859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0BAFC-ACFA-410A-BF2D-1FA0A9722418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3159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0C140-CD63-4A7E-8EE1-1E876729661C}" type="datetimeFigureOut">
              <a:rPr lang="lt-LT" smtClean="0"/>
              <a:t>2013.12.09</a:t>
            </a:fld>
            <a:endParaRPr lang="lt-LT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FF7D0-86FE-41AD-9453-A7B90E05AFBB}" type="slidenum">
              <a:rPr lang="lt-LT" smtClean="0"/>
              <a:t>‹#›</a:t>
            </a:fld>
            <a:endParaRPr lang="lt-LT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0C140-CD63-4A7E-8EE1-1E876729661C}" type="datetimeFigureOut">
              <a:rPr lang="lt-LT" smtClean="0"/>
              <a:t>2013.12.09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FF7D0-86FE-41AD-9453-A7B90E05AFB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0C140-CD63-4A7E-8EE1-1E876729661C}" type="datetimeFigureOut">
              <a:rPr lang="lt-LT" smtClean="0"/>
              <a:t>2013.12.09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FF7D0-86FE-41AD-9453-A7B90E05AFB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F0AC-7929-4DF0-9E8C-8B4AA60F17A1}" type="datetimeFigureOut">
              <a:rPr lang="lt-LT" smtClean="0">
                <a:solidFill>
                  <a:srgbClr val="DFDCB7"/>
                </a:solidFill>
              </a:rPr>
              <a:pPr/>
              <a:t>2013.12.09</a:t>
            </a:fld>
            <a:endParaRPr lang="lt-LT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2DD9-777A-4296-A656-B1450C16179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062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F0AC-7929-4DF0-9E8C-8B4AA60F17A1}" type="datetimeFigureOut">
              <a:rPr lang="lt-LT" smtClean="0">
                <a:solidFill>
                  <a:srgbClr val="DFDCB7"/>
                </a:solidFill>
              </a:rPr>
              <a:pPr/>
              <a:t>2013.12.09</a:t>
            </a:fld>
            <a:endParaRPr lang="lt-LT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2DD9-777A-4296-A656-B1450C16179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2682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F0AC-7929-4DF0-9E8C-8B4AA60F17A1}" type="datetimeFigureOut">
              <a:rPr lang="lt-LT" smtClean="0">
                <a:solidFill>
                  <a:srgbClr val="DFDCB7"/>
                </a:solidFill>
              </a:rPr>
              <a:pPr/>
              <a:t>2013.12.09</a:t>
            </a:fld>
            <a:endParaRPr lang="lt-LT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2DD9-777A-4296-A656-B1450C16179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02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F0AC-7929-4DF0-9E8C-8B4AA60F17A1}" type="datetimeFigureOut">
              <a:rPr lang="lt-LT" smtClean="0">
                <a:solidFill>
                  <a:srgbClr val="DFDCB7"/>
                </a:solidFill>
              </a:rPr>
              <a:pPr/>
              <a:t>2013.12.09</a:t>
            </a:fld>
            <a:endParaRPr lang="lt-LT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2DD9-777A-4296-A656-B1450C16179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17706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F0AC-7929-4DF0-9E8C-8B4AA60F17A1}" type="datetimeFigureOut">
              <a:rPr lang="lt-LT" smtClean="0">
                <a:solidFill>
                  <a:srgbClr val="DFDCB7"/>
                </a:solidFill>
              </a:rPr>
              <a:pPr/>
              <a:t>2013.12.09</a:t>
            </a:fld>
            <a:endParaRPr lang="lt-LT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2DD9-777A-4296-A656-B1450C16179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5086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F0AC-7929-4DF0-9E8C-8B4AA60F17A1}" type="datetimeFigureOut">
              <a:rPr lang="lt-LT" smtClean="0">
                <a:solidFill>
                  <a:srgbClr val="DFDCB7"/>
                </a:solidFill>
              </a:rPr>
              <a:pPr/>
              <a:t>2013.12.09</a:t>
            </a:fld>
            <a:endParaRPr lang="lt-LT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2DD9-777A-4296-A656-B1450C16179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20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F0AC-7929-4DF0-9E8C-8B4AA60F17A1}" type="datetimeFigureOut">
              <a:rPr lang="lt-LT" smtClean="0">
                <a:solidFill>
                  <a:srgbClr val="DFDCB7"/>
                </a:solidFill>
              </a:rPr>
              <a:pPr/>
              <a:t>2013.12.09</a:t>
            </a:fld>
            <a:endParaRPr lang="lt-LT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2DD9-777A-4296-A656-B1450C16179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7632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F0AC-7929-4DF0-9E8C-8B4AA60F17A1}" type="datetimeFigureOut">
              <a:rPr lang="lt-LT" smtClean="0">
                <a:solidFill>
                  <a:srgbClr val="DFDCB7"/>
                </a:solidFill>
              </a:rPr>
              <a:pPr/>
              <a:t>2013.12.09</a:t>
            </a:fld>
            <a:endParaRPr lang="lt-LT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2DD9-777A-4296-A656-B1450C161794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8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0C140-CD63-4A7E-8EE1-1E876729661C}" type="datetimeFigureOut">
              <a:rPr lang="lt-LT" smtClean="0"/>
              <a:t>2013.12.09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FF7D0-86FE-41AD-9453-A7B90E05AFB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F0AC-7929-4DF0-9E8C-8B4AA60F17A1}" type="datetimeFigureOut">
              <a:rPr lang="lt-LT" smtClean="0">
                <a:solidFill>
                  <a:srgbClr val="DFDCB7"/>
                </a:solidFill>
              </a:rPr>
              <a:pPr/>
              <a:t>2013.12.09</a:t>
            </a:fld>
            <a:endParaRPr lang="lt-LT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92DD9-777A-4296-A656-B1450C161794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t-LT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54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F0AC-7929-4DF0-9E8C-8B4AA60F17A1}" type="datetimeFigureOut">
              <a:rPr lang="lt-LT" smtClean="0">
                <a:solidFill>
                  <a:srgbClr val="DFDCB7"/>
                </a:solidFill>
              </a:rPr>
              <a:pPr/>
              <a:t>2013.12.09</a:t>
            </a:fld>
            <a:endParaRPr lang="lt-LT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2DD9-777A-4296-A656-B1450C16179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1416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F0AC-7929-4DF0-9E8C-8B4AA60F17A1}" type="datetimeFigureOut">
              <a:rPr lang="lt-LT" smtClean="0">
                <a:solidFill>
                  <a:srgbClr val="DFDCB7"/>
                </a:solidFill>
              </a:rPr>
              <a:pPr/>
              <a:t>2013.12.09</a:t>
            </a:fld>
            <a:endParaRPr lang="lt-LT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92DD9-777A-4296-A656-B1450C16179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11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0C140-CD63-4A7E-8EE1-1E876729661C}" type="datetimeFigureOut">
              <a:rPr lang="lt-LT" smtClean="0"/>
              <a:t>2013.12.09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FF7D0-86FE-41AD-9453-A7B90E05AFBB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0C140-CD63-4A7E-8EE1-1E876729661C}" type="datetimeFigureOut">
              <a:rPr lang="lt-LT" smtClean="0"/>
              <a:t>2013.12.09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FF7D0-86FE-41AD-9453-A7B90E05AFB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0C140-CD63-4A7E-8EE1-1E876729661C}" type="datetimeFigureOut">
              <a:rPr lang="lt-LT" smtClean="0"/>
              <a:t>2013.12.09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FF7D0-86FE-41AD-9453-A7B90E05AFB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0C140-CD63-4A7E-8EE1-1E876729661C}" type="datetimeFigureOut">
              <a:rPr lang="lt-LT" smtClean="0"/>
              <a:t>2013.12.09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FF7D0-86FE-41AD-9453-A7B90E05AFB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0C140-CD63-4A7E-8EE1-1E876729661C}" type="datetimeFigureOut">
              <a:rPr lang="lt-LT" smtClean="0"/>
              <a:t>2013.12.09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FF7D0-86FE-41AD-9453-A7B90E05AFBB}" type="slidenum">
              <a:rPr lang="lt-LT" smtClean="0"/>
              <a:t>‹#›</a:t>
            </a:fld>
            <a:endParaRPr lang="lt-LT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0C140-CD63-4A7E-8EE1-1E876729661C}" type="datetimeFigureOut">
              <a:rPr lang="lt-LT" smtClean="0"/>
              <a:t>2013.12.09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FF7D0-86FE-41AD-9453-A7B90E05AFB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E0C140-CD63-4A7E-8EE1-1E876729661C}" type="datetimeFigureOut">
              <a:rPr lang="lt-LT" smtClean="0"/>
              <a:t>2013.12.09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5FF7D0-86FE-41AD-9453-A7B90E05AFBB}" type="slidenum">
              <a:rPr lang="lt-LT" smtClean="0"/>
              <a:t>‹#›</a:t>
            </a:fld>
            <a:endParaRPr lang="lt-LT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AE0C140-CD63-4A7E-8EE1-1E876729661C}" type="datetimeFigureOut">
              <a:rPr lang="lt-LT" smtClean="0"/>
              <a:t>2013.12.09</a:t>
            </a:fld>
            <a:endParaRPr lang="lt-L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lt-LT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45FF7D0-86FE-41AD-9453-A7B90E05AFBB}" type="slidenum">
              <a:rPr lang="lt-LT" smtClean="0"/>
              <a:t>‹#›</a:t>
            </a:fld>
            <a:endParaRPr lang="lt-LT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5092DD9-777A-4296-A656-B1450C161794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lt-LT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CFDF0AC-7929-4DF0-9E8C-8B4AA60F17A1}" type="datetimeFigureOut">
              <a:rPr lang="lt-LT" smtClean="0">
                <a:solidFill>
                  <a:srgbClr val="DFDCB7"/>
                </a:solidFill>
              </a:rPr>
              <a:pPr/>
              <a:t>2013.12.09</a:t>
            </a:fld>
            <a:endParaRPr lang="lt-LT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4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lpc.l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mailto:dalia.sabaliauskiene@smlpc.l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lsa.lt/grafika/map.gi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9952" y="3501008"/>
            <a:ext cx="4680520" cy="1728192"/>
          </a:xfrm>
        </p:spPr>
        <p:txBody>
          <a:bodyPr>
            <a:noAutofit/>
          </a:bodyPr>
          <a:lstStyle/>
          <a:p>
            <a:pPr algn="ctr"/>
            <a:r>
              <a:rPr lang="lt-LT" sz="3600" b="1" dirty="0" smtClean="0"/>
              <a:t/>
            </a:r>
            <a:br>
              <a:rPr lang="lt-LT" sz="3600" b="1" dirty="0" smtClean="0"/>
            </a:br>
            <a:r>
              <a:rPr lang="lt-LT" sz="3600" b="1" dirty="0"/>
              <a:t/>
            </a:r>
            <a:br>
              <a:rPr lang="lt-LT" sz="3600" b="1" dirty="0"/>
            </a:br>
            <a:r>
              <a:rPr lang="lt-LT" sz="3600" b="1" dirty="0" smtClean="0"/>
              <a:t/>
            </a:r>
            <a:br>
              <a:rPr lang="lt-LT" sz="3600" b="1" dirty="0" smtClean="0"/>
            </a:br>
            <a:r>
              <a:rPr lang="lt-LT" sz="3600" b="1" dirty="0"/>
              <a:t/>
            </a:r>
            <a:br>
              <a:rPr lang="lt-LT" sz="3600" b="1" dirty="0"/>
            </a:br>
            <a:r>
              <a:rPr lang="lt-LT" sz="3600" b="1" dirty="0" smtClean="0"/>
              <a:t/>
            </a:r>
            <a:br>
              <a:rPr lang="lt-LT" sz="3600" b="1" dirty="0" smtClean="0"/>
            </a:br>
            <a:r>
              <a:rPr lang="lt-LT" sz="3600" b="1" dirty="0"/>
              <a:t/>
            </a:r>
            <a:br>
              <a:rPr lang="lt-LT" sz="3600" b="1" dirty="0"/>
            </a:br>
            <a:r>
              <a:rPr lang="lt-LT" sz="3600" b="1" dirty="0" smtClean="0"/>
              <a:t/>
            </a:r>
            <a:br>
              <a:rPr lang="lt-LT" sz="3600" b="1" dirty="0" smtClean="0"/>
            </a:br>
            <a:r>
              <a:rPr lang="lt-LT" sz="3600" b="1" dirty="0"/>
              <a:t/>
            </a:r>
            <a:br>
              <a:rPr lang="lt-LT" sz="3600" b="1" dirty="0"/>
            </a:br>
            <a:r>
              <a:rPr lang="lt-LT" sz="3600" b="1" dirty="0" smtClean="0"/>
              <a:t/>
            </a:r>
            <a:br>
              <a:rPr lang="lt-LT" sz="3600" b="1" dirty="0" smtClean="0"/>
            </a:br>
            <a:r>
              <a:rPr lang="lt-LT" sz="3600" b="1" dirty="0" smtClean="0"/>
              <a:t>Lietuvos sveikatą stiprinančios mokyklos</a:t>
            </a:r>
            <a:r>
              <a:rPr lang="lt-LT" sz="3600" dirty="0" smtClean="0"/>
              <a:t>. </a:t>
            </a:r>
            <a:br>
              <a:rPr lang="lt-LT" sz="3600" dirty="0" smtClean="0"/>
            </a:br>
            <a:r>
              <a:rPr lang="lt-LT" sz="5400" b="1" i="1" dirty="0" smtClean="0"/>
              <a:t>Dabartis </a:t>
            </a:r>
            <a:r>
              <a:rPr lang="lt-LT" sz="5400" b="1" i="1" dirty="0"/>
              <a:t>ir </a:t>
            </a:r>
            <a:r>
              <a:rPr lang="lt-LT" sz="5400" b="1" i="1" dirty="0" smtClean="0"/>
              <a:t>perspektyvos</a:t>
            </a:r>
            <a:r>
              <a:rPr lang="lt-LT" sz="5400" dirty="0" smtClean="0"/>
              <a:t/>
            </a:r>
            <a:br>
              <a:rPr lang="lt-LT" sz="5400" dirty="0" smtClean="0"/>
            </a:br>
            <a:r>
              <a:rPr lang="lt-LT" sz="3200" b="1" i="1" dirty="0"/>
              <a:t/>
            </a:r>
            <a:br>
              <a:rPr lang="lt-LT" sz="3200" b="1" i="1" dirty="0"/>
            </a:br>
            <a:r>
              <a:rPr lang="lt-LT" sz="3200" b="1" i="1" dirty="0" smtClean="0"/>
              <a:t/>
            </a:r>
            <a:br>
              <a:rPr lang="lt-LT" sz="3200" b="1" i="1" dirty="0" smtClean="0"/>
            </a:br>
            <a:endParaRPr lang="lt-LT" sz="32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3717032"/>
            <a:ext cx="5040559" cy="2880320"/>
          </a:xfrm>
        </p:spPr>
        <p:txBody>
          <a:bodyPr>
            <a:normAutofit/>
          </a:bodyPr>
          <a:lstStyle/>
          <a:p>
            <a:pPr algn="ctr"/>
            <a:endParaRPr lang="lt-LT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lt-LT" sz="2400" b="1" dirty="0" smtClean="0">
                <a:solidFill>
                  <a:schemeClr val="accent4">
                    <a:lumMod val="75000"/>
                  </a:schemeClr>
                </a:solidFill>
              </a:rPr>
              <a:t>DALIA</a:t>
            </a:r>
          </a:p>
          <a:p>
            <a:pPr algn="ctr"/>
            <a:r>
              <a:rPr lang="lt-LT" sz="2400" b="1" dirty="0" smtClean="0">
                <a:solidFill>
                  <a:schemeClr val="accent4">
                    <a:lumMod val="75000"/>
                  </a:schemeClr>
                </a:solidFill>
              </a:rPr>
              <a:t>SABALIAUSKIENĖ</a:t>
            </a:r>
            <a:endParaRPr lang="lt-LT" sz="33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lt-LT" sz="2400" dirty="0" smtClean="0">
                <a:solidFill>
                  <a:schemeClr val="accent4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Sveikatos mokymo ir ligų prevencijos centro Vaikų sveikatos skyrius </a:t>
            </a:r>
          </a:p>
          <a:p>
            <a:pPr algn="ctr"/>
            <a:r>
              <a:rPr lang="lt-LT" sz="2200" dirty="0" smtClean="0">
                <a:solidFill>
                  <a:schemeClr val="accent4">
                    <a:lumMod val="75000"/>
                  </a:schemeClr>
                </a:solidFill>
              </a:rPr>
              <a:t>2013 </a:t>
            </a:r>
            <a:r>
              <a:rPr lang="lt-LT" sz="2200" dirty="0" err="1" smtClean="0">
                <a:solidFill>
                  <a:schemeClr val="accent4">
                    <a:lumMod val="75000"/>
                  </a:schemeClr>
                </a:solidFill>
              </a:rPr>
              <a:t>m</a:t>
            </a:r>
            <a:r>
              <a:rPr lang="lt-LT" sz="2200" dirty="0" smtClean="0"/>
              <a:t>. </a:t>
            </a:r>
            <a:endParaRPr lang="lt-LT" sz="2200" dirty="0"/>
          </a:p>
        </p:txBody>
      </p:sp>
      <p:pic>
        <p:nvPicPr>
          <p:cNvPr id="4" name="Picture 4" descr="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6" y="3140968"/>
            <a:ext cx="224522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http://www.smlpc.lt/media/image/baneriai/sveika_mokykla_logotipas_20met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666071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5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850106"/>
          </a:xfrm>
        </p:spPr>
        <p:txBody>
          <a:bodyPr>
            <a:normAutofit fontScale="90000"/>
          </a:bodyPr>
          <a:lstStyle/>
          <a:p>
            <a:r>
              <a:rPr lang="lt-LT" sz="4800" dirty="0" smtClean="0">
                <a:solidFill>
                  <a:srgbClr val="990033"/>
                </a:solidFill>
              </a:rPr>
              <a:t>NACIONALINĖ KONFERENCIJA</a:t>
            </a:r>
            <a:endParaRPr lang="lt-LT" sz="4800" dirty="0">
              <a:solidFill>
                <a:srgbClr val="99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33688" cy="5410200"/>
          </a:xfrm>
        </p:spPr>
        <p:txBody>
          <a:bodyPr>
            <a:normAutofit fontScale="70000" lnSpcReduction="20000"/>
          </a:bodyPr>
          <a:lstStyle/>
          <a:p>
            <a:r>
              <a:rPr lang="lt-L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m. kovo mėn. 28 d.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Kėdainiuose organizavome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nacionalinę konferenciją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skirtą Lietuvos prisijungimo prie Europos sveikatą stiprinančių mokyklų tinklo 20-ąsias metines paminėti </a:t>
            </a:r>
            <a:endParaRPr lang="lt-LT" sz="46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4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lt-LT" sz="4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Sveikesnis vaikas, sveikesnis gyvenimas, sveikesnė ateitis</a:t>
            </a:r>
            <a:r>
              <a:rPr lang="lt-LT" sz="4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r>
              <a:rPr lang="lt-LT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Konferencijoje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dalyvavo per 300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dalyvių: 10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ministerijų atstovų, 21 mokslininkas,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savivaldybių gydytojai,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įvairių savivaldybių specialistų,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tarp jų apie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iš VSB,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virš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 įvairių SSM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atstovų ir kt.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Konferencijos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dalyvius su žymia sukaktimi sveikino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LR sveikatos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apsaugos ministras Vytenis Povilas Andriukaitis,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LR švietimo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mokslo viceministrė Edita Tamošiūnaitė, Kėdainių meras Rimantas </a:t>
            </a:r>
            <a:r>
              <a:rPr lang="lt-L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Diliūnas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ir kt. </a:t>
            </a:r>
          </a:p>
          <a:p>
            <a:pPr lvl="0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Konferencijoje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pranešimus skaitė eilė mokslininkų ir praktikų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346" y="5612828"/>
            <a:ext cx="111481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787"/>
            <a:ext cx="2411760" cy="118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54" y="5638787"/>
            <a:ext cx="1165656" cy="112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Logo_LT_el parasu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12828"/>
            <a:ext cx="216024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" descr="C:\Users\User\AppData\Local\Microsoft\Windows\Temporary Internet Files\Content.Outlook\CA9CFUPP\logo1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644" y="5638787"/>
            <a:ext cx="1279358" cy="11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498178"/>
          </a:xfrm>
        </p:spPr>
        <p:txBody>
          <a:bodyPr>
            <a:normAutofit fontScale="90000"/>
          </a:bodyPr>
          <a:lstStyle/>
          <a:p>
            <a:r>
              <a:rPr lang="lt-LT" sz="2800" b="1" dirty="0" smtClean="0"/>
              <a:t>Nacionalinis renginys</a:t>
            </a:r>
            <a:br>
              <a:rPr lang="lt-LT" sz="2800" b="1" dirty="0" smtClean="0"/>
            </a:br>
            <a:r>
              <a:rPr lang="lt-LT" sz="3600" b="1" dirty="0" smtClean="0"/>
              <a:t> </a:t>
            </a:r>
            <a:r>
              <a:rPr lang="lt-LT" sz="4000" b="1" dirty="0">
                <a:solidFill>
                  <a:srgbClr val="C00000"/>
                </a:solidFill>
              </a:rPr>
              <a:t>„Sveikatą stiprinančių mokyklų banga per Lietuvą</a:t>
            </a:r>
            <a:r>
              <a:rPr lang="lt-LT" sz="4000" b="1" dirty="0" smtClean="0">
                <a:solidFill>
                  <a:srgbClr val="C00000"/>
                </a:solidFill>
              </a:rPr>
              <a:t>“ </a:t>
            </a:r>
            <a:r>
              <a:rPr lang="lt-LT" sz="2700" b="1" dirty="0" smtClean="0">
                <a:solidFill>
                  <a:srgbClr val="C00000"/>
                </a:solidFill>
              </a:rPr>
              <a:t>2013 </a:t>
            </a:r>
            <a:r>
              <a:rPr lang="lt-LT" sz="2700" b="1" dirty="0" err="1" smtClean="0">
                <a:solidFill>
                  <a:srgbClr val="C00000"/>
                </a:solidFill>
              </a:rPr>
              <a:t>m</a:t>
            </a:r>
            <a:r>
              <a:rPr lang="lt-LT" sz="2700" b="1" dirty="0" smtClean="0">
                <a:solidFill>
                  <a:srgbClr val="C00000"/>
                </a:solidFill>
              </a:rPr>
              <a:t>. balandžio </a:t>
            </a:r>
            <a:r>
              <a:rPr lang="lt-LT" sz="2700" b="1" dirty="0" err="1" smtClean="0">
                <a:solidFill>
                  <a:srgbClr val="C00000"/>
                </a:solidFill>
              </a:rPr>
              <a:t>mėn</a:t>
            </a:r>
            <a:r>
              <a:rPr lang="lt-LT" sz="2700" b="1" dirty="0" smtClean="0">
                <a:solidFill>
                  <a:srgbClr val="C00000"/>
                </a:solidFill>
              </a:rPr>
              <a:t>. </a:t>
            </a:r>
            <a:endParaRPr lang="lt-LT" sz="27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4627984"/>
          </a:xfrm>
        </p:spPr>
        <p:txBody>
          <a:bodyPr>
            <a:normAutofit fontScale="85000" lnSpcReduction="20000"/>
          </a:bodyPr>
          <a:lstStyle/>
          <a:p>
            <a:endParaRPr lang="lt-LT" sz="2400" dirty="0" smtClean="0">
              <a:latin typeface="Arial Narrow" panose="020B0606020202030204" pitchFamily="34" charset="0"/>
            </a:endParaRPr>
          </a:p>
          <a:p>
            <a: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Renginio Lietuvos Respublikos Seimo įtraukto į Sveikatingumo metų programą  organizatoriai – SAM, ŠMM, SMLPC, LMNŠC, šalies savivaldybės. </a:t>
            </a:r>
          </a:p>
          <a:p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Renginiu buvo siekiama propaguoti sveikatą </a:t>
            </a:r>
            <a: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stiprinančių mokyklų idėją;</a:t>
            </a:r>
            <a:endParaRPr lang="lt-LT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supažindinti savivaldybių bendruomenes su šių mokyklų praktikų </a:t>
            </a:r>
            <a:r>
              <a:rPr lang="lt-LT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sveikatinimo</a:t>
            </a: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veiklos kompetencija, paremta ilgamete Lietuvos ir Europos </a:t>
            </a:r>
            <a: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sveikatą </a:t>
            </a: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stiprinančių mokyklų </a:t>
            </a:r>
            <a: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gerąja </a:t>
            </a:r>
            <a: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patirtimi;</a:t>
            </a:r>
            <a:endParaRPr lang="lt-LT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pagerbti pasižymėjusius šioje veikloje mokyklų bendruomenių </a:t>
            </a:r>
            <a: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narius</a:t>
            </a: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lt-LT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paskatinti </a:t>
            </a:r>
            <a:r>
              <a:rPr lang="lt-L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sveikatą stiprinančių mokyklų plėtrą šalyje. </a:t>
            </a:r>
          </a:p>
          <a:p>
            <a:endParaRPr lang="lt-LT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320"/>
            <a:ext cx="8466144" cy="1143000"/>
          </a:xfrm>
        </p:spPr>
        <p:txBody>
          <a:bodyPr>
            <a:normAutofit fontScale="90000"/>
          </a:bodyPr>
          <a:lstStyle/>
          <a:p>
            <a:r>
              <a:rPr lang="lt-LT" b="1" dirty="0">
                <a:solidFill>
                  <a:srgbClr val="C00000"/>
                </a:solidFill>
              </a:rPr>
              <a:t>„Sveikatą stiprinančių mokyklų banga per Lietuvą</a:t>
            </a:r>
            <a:r>
              <a:rPr lang="lt-LT" b="1" dirty="0" smtClean="0">
                <a:solidFill>
                  <a:srgbClr val="C00000"/>
                </a:solidFill>
              </a:rPr>
              <a:t>“ </a:t>
            </a:r>
            <a:r>
              <a:rPr lang="lt-LT" sz="3600" b="1" dirty="0" smtClean="0">
                <a:solidFill>
                  <a:srgbClr val="C00000"/>
                </a:solidFill>
              </a:rPr>
              <a:t>2013 m. balandis</a:t>
            </a:r>
            <a:endParaRPr lang="lt-LT" sz="3600" dirty="0"/>
          </a:p>
        </p:txBody>
      </p:sp>
      <p:pic>
        <p:nvPicPr>
          <p:cNvPr id="3074" name="Picture 2" descr="C:\Users\Dalia\Desktop\Dalia Sabaliauskienė. Dokumentai\BANGA-ATASK\nuotraukos\34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6085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1628800"/>
            <a:ext cx="4104456" cy="5040560"/>
          </a:xfrm>
        </p:spPr>
        <p:txBody>
          <a:bodyPr>
            <a:normAutofit fontScale="62500" lnSpcReduction="20000"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Renginių banga ritosi per </a:t>
            </a:r>
            <a:r>
              <a:rPr lang="lt-LT" sz="40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savivaldybes, apėmė per </a:t>
            </a:r>
            <a:r>
              <a:rPr lang="lt-LT" sz="3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įvairių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mokyklų.</a:t>
            </a:r>
          </a:p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 sveikos gyvensenos sūkurį pateko ugdymo įstaigos nuo lopšelių-darželių, pradinių mokyklų, gimnazijų, iki profesinio rengimo centrų, sanatorinių mokyklų ir universitetų. 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Renginyje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dalyvavo per </a:t>
            </a:r>
            <a:r>
              <a:rPr lang="lt-LT" sz="38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dalyvių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vaikų, mokinių, mokytojų, visuomenės sveikatos priežiūros specialistų, specialiųjų pedagogų, tėvų, kitų mokyklų ir vietos bendruomenės narių, renginio svečių. 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4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Parengtas filmas ,,Sveika mokykla“</a:t>
            </a:r>
            <a:endParaRPr lang="lt-LT" sz="4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30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6000" dirty="0" smtClean="0"/>
              <a:t>Vaizdai iš renginių</a:t>
            </a:r>
            <a:endParaRPr lang="lt-LT" sz="6000" dirty="0"/>
          </a:p>
        </p:txBody>
      </p:sp>
      <p:pic>
        <p:nvPicPr>
          <p:cNvPr id="4098" name="Picture 2" descr="C:\Users\Dalia\Desktop\Dalia Sabaliauskienė. Dokumentai\BANGA-ATASK\nuotraukos\35-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3204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lia\Desktop\Dalia Sabaliauskienė. Dokumentai\BANGA-ATASK\nuotraukos\35-5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8325" y="3590924"/>
            <a:ext cx="4795674" cy="32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alia\Desktop\Dalia Sabaliauskienė. Dokumentai\BANGA-ATASK\nuotraukos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" y="3590925"/>
            <a:ext cx="4334613" cy="32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lia\Desktop\Dalia Sabaliauskienė. Dokumentai\BANGA-ATASK\nuotraukos\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15" y="1248976"/>
            <a:ext cx="480288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620000" cy="1143000"/>
          </a:xfrm>
        </p:spPr>
        <p:txBody>
          <a:bodyPr/>
          <a:lstStyle/>
          <a:p>
            <a:pPr algn="ctr"/>
            <a:r>
              <a:rPr lang="lt-LT" sz="4800" dirty="0">
                <a:solidFill>
                  <a:srgbClr val="990033"/>
                </a:solidFill>
              </a:rPr>
              <a:t>KONKURSAI</a:t>
            </a:r>
            <a:br>
              <a:rPr lang="lt-LT" sz="4800" dirty="0">
                <a:solidFill>
                  <a:srgbClr val="990033"/>
                </a:solidFill>
              </a:rPr>
            </a:br>
            <a:endParaRPr lang="lt-LT" sz="4800" dirty="0">
              <a:solidFill>
                <a:srgbClr val="9900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208912" cy="5661248"/>
          </a:xfrm>
        </p:spPr>
        <p:txBody>
          <a:bodyPr>
            <a:normAutofit fontScale="25000" lnSpcReduction="20000"/>
          </a:bodyPr>
          <a:lstStyle/>
          <a:p>
            <a:r>
              <a:rPr lang="lt-LT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lt-LT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Surengtas sveikatą </a:t>
            </a:r>
            <a:r>
              <a:rPr lang="lt-L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stiprinančių mokyklų ikimokyklinio ir priešmokyklinio ugdymo įstaigų vaikų piešinių konkursas </a:t>
            </a:r>
            <a:r>
              <a:rPr lang="lt-LT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„Mano sveika šeima“ </a:t>
            </a:r>
            <a:r>
              <a:rPr lang="lt-L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(konkurse dalyvavo </a:t>
            </a:r>
            <a:r>
              <a:rPr lang="lt-LT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337</a:t>
            </a:r>
            <a:r>
              <a:rPr lang="lt-L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darbeliai). Vaikų darbų paroda suorganizuota SMLC patalpose</a:t>
            </a:r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endParaRPr lang="lt-LT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Plakato </a:t>
            </a:r>
            <a:r>
              <a:rPr lang="lt-L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konkursas </a:t>
            </a:r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sveikatą </a:t>
            </a:r>
            <a:r>
              <a:rPr lang="lt-L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stiprinančių mokyklų </a:t>
            </a:r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1-4 </a:t>
            </a:r>
            <a:r>
              <a:rPr lang="lt-L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klasių mokinių plakato konkursas</a:t>
            </a:r>
            <a:r>
              <a:rPr lang="lt-LT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,,Aš mokausi sveikatą stiprinančioje mokykloje“. </a:t>
            </a:r>
            <a:r>
              <a:rPr lang="lt-L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 dalyvavo</a:t>
            </a:r>
            <a:r>
              <a:rPr lang="lt-LT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mokyklos.</a:t>
            </a:r>
          </a:p>
          <a:p>
            <a:r>
              <a:rPr lang="lt-LT" sz="1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</a:p>
          <a:p>
            <a:pPr lvl="0"/>
            <a:r>
              <a:rPr lang="lt-LT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5-8 </a:t>
            </a:r>
            <a:r>
              <a:rPr lang="lt-LT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klasių</a:t>
            </a:r>
            <a:r>
              <a:rPr lang="lt-L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mokinių eilėraščių, </a:t>
            </a:r>
            <a:r>
              <a:rPr lang="lt-LT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skanduočių</a:t>
            </a:r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konkursas </a:t>
            </a:r>
            <a:r>
              <a:rPr lang="lt-LT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Savo mokykloje jaučiuosi gerai, nes</a:t>
            </a:r>
            <a:r>
              <a:rPr lang="lt-L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...“. Konkursui savo </a:t>
            </a:r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kūrybą pristatė </a:t>
            </a:r>
            <a:r>
              <a:rPr lang="lt-LT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dalyviai iš </a:t>
            </a:r>
            <a:r>
              <a:rPr lang="lt-LT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lt-L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mokyklų.</a:t>
            </a:r>
          </a:p>
          <a:p>
            <a:pPr lvl="0"/>
            <a:r>
              <a:rPr lang="lt-LT" sz="1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Konkursų nugalėtojai </a:t>
            </a:r>
            <a:r>
              <a:rPr lang="lt-LT" sz="1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apdovanoti knygynų dovanų kuponais. </a:t>
            </a:r>
            <a:r>
              <a:rPr lang="lt-LT" sz="1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1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7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400" b="1" dirty="0" smtClean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GEROSIOS PATIRTIES BANKAS</a:t>
            </a:r>
            <a:br>
              <a:rPr lang="lt-LT" sz="4400" b="1" dirty="0" smtClean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lt-LT" sz="3100" b="1" dirty="0" smtClean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 200 </a:t>
            </a:r>
            <a:r>
              <a:rPr lang="lt-LT" sz="3100" b="1" dirty="0" smtClean="0">
                <a:solidFill>
                  <a:schemeClr val="accent3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aprašų</a:t>
            </a:r>
            <a:endParaRPr lang="lt-LT" sz="3100" b="1" dirty="0">
              <a:solidFill>
                <a:schemeClr val="accent3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007296" cy="5328592"/>
          </a:xfrm>
        </p:spPr>
        <p:txBody>
          <a:bodyPr>
            <a:noAutofit/>
          </a:bodyPr>
          <a:lstStyle/>
          <a:p>
            <a:r>
              <a:rPr lang="lt-LT" sz="2400" b="1" dirty="0" smtClean="0"/>
              <a:t>2011 </a:t>
            </a:r>
            <a:r>
              <a:rPr lang="lt-LT" sz="2400" b="1" dirty="0" smtClean="0"/>
              <a:t>m. </a:t>
            </a:r>
            <a:r>
              <a:rPr lang="lt-LT" sz="2000" b="1" dirty="0" smtClean="0">
                <a:solidFill>
                  <a:schemeClr val="accent1">
                    <a:lumMod val="75000"/>
                  </a:schemeClr>
                </a:solidFill>
              </a:rPr>
              <a:t>,,Fizinis aktyvumas žiemą“</a:t>
            </a:r>
          </a:p>
          <a:p>
            <a:r>
              <a:rPr lang="lt-LT" sz="2000" b="1" dirty="0" smtClean="0">
                <a:solidFill>
                  <a:schemeClr val="accent1">
                    <a:lumMod val="75000"/>
                  </a:schemeClr>
                </a:solidFill>
              </a:rPr>
              <a:t>,,Vaisiai ir daržovės – sveikos mitybos pagrindas“,</a:t>
            </a:r>
          </a:p>
          <a:p>
            <a:r>
              <a:rPr lang="lt-LT" sz="2000" b="1" dirty="0" smtClean="0">
                <a:solidFill>
                  <a:schemeClr val="accent1">
                    <a:lumMod val="75000"/>
                  </a:schemeClr>
                </a:solidFill>
              </a:rPr>
              <a:t>,,Pertraukų organizavimas (arba atsipalaidavimo pratimai)“, </a:t>
            </a:r>
          </a:p>
          <a:p>
            <a:r>
              <a:rPr lang="lt-LT" sz="2000" b="1" dirty="0" smtClean="0">
                <a:solidFill>
                  <a:schemeClr val="accent1">
                    <a:lumMod val="75000"/>
                  </a:schemeClr>
                </a:solidFill>
              </a:rPr>
              <a:t>,,Miego reikšmė (arba dienos režimas)......“.</a:t>
            </a:r>
            <a:r>
              <a:rPr lang="lt-LT" sz="2400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endParaRPr lang="lt-LT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lt-LT" sz="3200" b="1" dirty="0">
                <a:solidFill>
                  <a:schemeClr val="accent3">
                    <a:lumMod val="75000"/>
                  </a:schemeClr>
                </a:solidFill>
              </a:rPr>
              <a:t>www. </a:t>
            </a:r>
            <a:r>
              <a:rPr lang="lt-LT" sz="3200" b="1" dirty="0" err="1">
                <a:solidFill>
                  <a:schemeClr val="accent3">
                    <a:lumMod val="75000"/>
                  </a:schemeClr>
                </a:solidFill>
              </a:rPr>
              <a:t>smlpc.lt</a:t>
            </a:r>
            <a:r>
              <a:rPr lang="lt-LT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lt-LT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95936" y="1484784"/>
            <a:ext cx="5040560" cy="5184576"/>
          </a:xfrm>
        </p:spPr>
        <p:txBody>
          <a:bodyPr>
            <a:noAutofit/>
          </a:bodyPr>
          <a:lstStyle/>
          <a:p>
            <a:r>
              <a:rPr lang="lt-LT" sz="2400" b="1" dirty="0"/>
              <a:t>2012 </a:t>
            </a:r>
            <a:r>
              <a:rPr lang="lt-LT" sz="2400" b="1" dirty="0" err="1"/>
              <a:t>m</a:t>
            </a:r>
            <a:r>
              <a:rPr lang="lt-LT" sz="2400" b="1" dirty="0" smtClean="0">
                <a:solidFill>
                  <a:srgbClr val="0070C0"/>
                </a:solidFill>
              </a:rPr>
              <a:t>. </a:t>
            </a:r>
            <a:r>
              <a:rPr lang="lt-LT" sz="2000" b="1" dirty="0" smtClean="0">
                <a:solidFill>
                  <a:schemeClr val="accent4">
                    <a:lumMod val="75000"/>
                  </a:schemeClr>
                </a:solidFill>
              </a:rPr>
              <a:t>,,</a:t>
            </a:r>
            <a:r>
              <a:rPr lang="lt-LT" sz="2000" b="1" dirty="0">
                <a:solidFill>
                  <a:schemeClr val="accent4">
                    <a:lumMod val="75000"/>
                  </a:schemeClr>
                </a:solidFill>
              </a:rPr>
              <a:t>Užsigrūdinęs, stiprus – man iš šaltis nebaisus“,</a:t>
            </a:r>
          </a:p>
          <a:p>
            <a:r>
              <a:rPr lang="lt-LT" sz="2000" b="1" dirty="0">
                <a:solidFill>
                  <a:schemeClr val="accent4">
                    <a:lumMod val="75000"/>
                  </a:schemeClr>
                </a:solidFill>
              </a:rPr>
              <a:t>,,Judėjimas šokio ritmu“,</a:t>
            </a:r>
          </a:p>
          <a:p>
            <a:r>
              <a:rPr lang="lt-LT" sz="2000" b="1" dirty="0">
                <a:solidFill>
                  <a:schemeClr val="accent4">
                    <a:lumMod val="75000"/>
                  </a:schemeClr>
                </a:solidFill>
              </a:rPr>
              <a:t>,,Vartojimo kultūros ugdymas ir ugdytojai“,</a:t>
            </a:r>
          </a:p>
          <a:p>
            <a:r>
              <a:rPr lang="lt-LT" sz="2000" b="1" dirty="0">
                <a:solidFill>
                  <a:schemeClr val="accent4">
                    <a:lumMod val="75000"/>
                  </a:schemeClr>
                </a:solidFill>
              </a:rPr>
              <a:t>,,Geriausias mūsų sveikatos stiprinimo tradicinis renginys</a:t>
            </a:r>
            <a:r>
              <a:rPr lang="lt-LT" sz="2000" b="1" dirty="0" smtClean="0">
                <a:solidFill>
                  <a:schemeClr val="accent4">
                    <a:lumMod val="75000"/>
                  </a:schemeClr>
                </a:solidFill>
              </a:rPr>
              <a:t>“.</a:t>
            </a:r>
            <a:r>
              <a:rPr lang="lt-LT" sz="2400" b="1" dirty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r>
              <a:rPr lang="lt-LT" sz="2400" b="1" dirty="0"/>
              <a:t>2013 </a:t>
            </a:r>
            <a:r>
              <a:rPr lang="lt-LT" sz="2400" b="1" dirty="0" err="1"/>
              <a:t>m</a:t>
            </a:r>
            <a:r>
              <a:rPr lang="lt-LT" sz="2000" b="1" dirty="0" smtClean="0">
                <a:solidFill>
                  <a:srgbClr val="C00000"/>
                </a:solidFill>
              </a:rPr>
              <a:t>.  „</a:t>
            </a:r>
            <a:r>
              <a:rPr lang="lt-LT" sz="2400" b="1" dirty="0">
                <a:solidFill>
                  <a:srgbClr val="C00000"/>
                </a:solidFill>
              </a:rPr>
              <a:t>Sveikatos stiprinimo lyderių ugdymas“,</a:t>
            </a:r>
          </a:p>
          <a:p>
            <a:r>
              <a:rPr lang="lt-LT" sz="2400" b="1" dirty="0">
                <a:solidFill>
                  <a:srgbClr val="C00000"/>
                </a:solidFill>
              </a:rPr>
              <a:t>„Vasaros </a:t>
            </a:r>
            <a:r>
              <a:rPr lang="lt-LT" sz="2400" b="1" dirty="0" err="1">
                <a:solidFill>
                  <a:srgbClr val="C00000"/>
                </a:solidFill>
              </a:rPr>
              <a:t>sveikatinimo</a:t>
            </a:r>
            <a:r>
              <a:rPr lang="lt-LT" sz="2400" b="1" dirty="0">
                <a:solidFill>
                  <a:srgbClr val="C00000"/>
                </a:solidFill>
              </a:rPr>
              <a:t> stovyklos“,</a:t>
            </a:r>
          </a:p>
          <a:p>
            <a:r>
              <a:rPr lang="lt-LT" sz="2400" b="1" dirty="0">
                <a:solidFill>
                  <a:srgbClr val="C00000"/>
                </a:solidFill>
              </a:rPr>
              <a:t>„Triukšmo valdymo priemonės mokykloje“ ir kitomis temomis</a:t>
            </a:r>
            <a:r>
              <a:rPr lang="lt-LT" sz="2000" b="1" dirty="0" smtClean="0">
                <a:solidFill>
                  <a:srgbClr val="C00000"/>
                </a:solidFill>
              </a:rPr>
              <a:t>.</a:t>
            </a:r>
            <a:endParaRPr lang="lt-LT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46250"/>
          </a:xfrm>
        </p:spPr>
        <p:txBody>
          <a:bodyPr>
            <a:normAutofit fontScale="90000"/>
          </a:bodyPr>
          <a:lstStyle/>
          <a:p>
            <a:r>
              <a:rPr lang="lt-LT" altLang="lt-LT" sz="3600" dirty="0" smtClean="0"/>
              <a:t/>
            </a:r>
            <a:br>
              <a:rPr lang="lt-LT" altLang="lt-LT" sz="3600" dirty="0" smtClean="0"/>
            </a:br>
            <a:r>
              <a:rPr lang="lt-LT" altLang="lt-LT" sz="3600" dirty="0"/>
              <a:t/>
            </a:r>
            <a:br>
              <a:rPr lang="lt-LT" altLang="lt-LT" sz="3600" dirty="0"/>
            </a:br>
            <a:r>
              <a:rPr lang="lt-LT" altLang="lt-LT" sz="3600" dirty="0" smtClean="0"/>
              <a:t>4-oji </a:t>
            </a:r>
            <a:r>
              <a:rPr lang="lt-LT" altLang="lt-LT" sz="3600" dirty="0"/>
              <a:t>E</a:t>
            </a:r>
            <a:r>
              <a:rPr lang="lt-LT" altLang="lt-LT" sz="3600" dirty="0">
                <a:latin typeface="Bookman Old Style" pitchFamily="18" charset="0"/>
              </a:rPr>
              <a:t>uropos sveikatą stiprinančių mokyklų </a:t>
            </a:r>
            <a:r>
              <a:rPr lang="lt-LT" altLang="lt-LT" sz="3600" dirty="0" smtClean="0">
                <a:latin typeface="Bookman Old Style" pitchFamily="18" charset="0"/>
              </a:rPr>
              <a:t>konferencija </a:t>
            </a:r>
            <a:r>
              <a:rPr lang="lt-LT" altLang="lt-LT" sz="3600" b="1" i="1" dirty="0">
                <a:latin typeface="Bookman Old Style" pitchFamily="18" charset="0"/>
              </a:rPr>
              <a:t>„Teisingumas, švietimas, sveikata</a:t>
            </a:r>
            <a:r>
              <a:rPr lang="lt-LT" altLang="lt-LT" sz="3600" b="1" i="1" dirty="0"/>
              <a:t>“,</a:t>
            </a:r>
            <a:r>
              <a:rPr lang="lt-LT" altLang="lt-LT" sz="3600" i="1" dirty="0"/>
              <a:t> </a:t>
            </a:r>
            <a:r>
              <a:rPr lang="lt-LT" altLang="lt-LT" sz="2700" dirty="0" smtClean="0">
                <a:solidFill>
                  <a:srgbClr val="C00000"/>
                </a:solidFill>
                <a:latin typeface="Bookman Old Style" pitchFamily="18" charset="0"/>
                <a:ea typeface="BatangChe" pitchFamily="49" charset="-127"/>
              </a:rPr>
              <a:t>Danija, Odense, spalio </a:t>
            </a:r>
            <a:r>
              <a:rPr lang="lt-LT" altLang="lt-LT" sz="2700" dirty="0">
                <a:solidFill>
                  <a:srgbClr val="C00000"/>
                </a:solidFill>
                <a:latin typeface="Bookman Old Style" pitchFamily="18" charset="0"/>
                <a:ea typeface="BatangChe" pitchFamily="49" charset="-127"/>
              </a:rPr>
              <a:t>7-9 </a:t>
            </a:r>
            <a:r>
              <a:rPr lang="lt-LT" altLang="lt-LT" sz="2700" dirty="0" err="1">
                <a:solidFill>
                  <a:srgbClr val="C00000"/>
                </a:solidFill>
                <a:latin typeface="Bookman Old Style" pitchFamily="18" charset="0"/>
                <a:ea typeface="BatangChe" pitchFamily="49" charset="-127"/>
              </a:rPr>
              <a:t>d</a:t>
            </a:r>
            <a:r>
              <a:rPr lang="lt-LT" altLang="lt-LT" sz="2700" dirty="0">
                <a:solidFill>
                  <a:srgbClr val="C00000"/>
                </a:solidFill>
                <a:latin typeface="Bookman Old Style" pitchFamily="18" charset="0"/>
                <a:ea typeface="BatangChe" pitchFamily="49" charset="-127"/>
              </a:rPr>
              <a:t>. </a:t>
            </a:r>
            <a:r>
              <a:rPr lang="lt-LT" altLang="lt-LT" sz="3600" dirty="0" smtClean="0">
                <a:solidFill>
                  <a:srgbClr val="C00000"/>
                </a:solidFill>
                <a:latin typeface="Bookman Old Style" pitchFamily="18" charset="0"/>
                <a:ea typeface="BatangChe" pitchFamily="49" charset="-127"/>
              </a:rPr>
              <a:t/>
            </a:r>
            <a:br>
              <a:rPr lang="lt-LT" altLang="lt-LT" sz="3600" dirty="0" smtClean="0">
                <a:solidFill>
                  <a:srgbClr val="C00000"/>
                </a:solidFill>
                <a:latin typeface="Bookman Old Style" pitchFamily="18" charset="0"/>
                <a:ea typeface="BatangChe" pitchFamily="49" charset="-127"/>
              </a:rPr>
            </a:br>
            <a:r>
              <a:rPr lang="lt-LT" altLang="lt-LT" sz="4400" dirty="0">
                <a:solidFill>
                  <a:srgbClr val="C00000"/>
                </a:solidFill>
                <a:latin typeface="Bookman Old Style" pitchFamily="18" charset="0"/>
                <a:ea typeface="BatangChe" pitchFamily="49" charset="-127"/>
              </a:rPr>
              <a:t/>
            </a:r>
            <a:br>
              <a:rPr lang="lt-LT" altLang="lt-LT" sz="4400" dirty="0">
                <a:solidFill>
                  <a:srgbClr val="C00000"/>
                </a:solidFill>
                <a:latin typeface="Bookman Old Style" pitchFamily="18" charset="0"/>
                <a:ea typeface="BatangChe" pitchFamily="49" charset="-127"/>
              </a:rPr>
            </a:b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276872"/>
            <a:ext cx="7890080" cy="3971528"/>
          </a:xfrm>
        </p:spPr>
        <p:txBody>
          <a:bodyPr>
            <a:normAutofit fontScale="92500" lnSpcReduction="10000"/>
          </a:bodyPr>
          <a:lstStyle/>
          <a:p>
            <a:r>
              <a:rPr lang="lt-L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Per </a:t>
            </a:r>
            <a:r>
              <a:rPr lang="lt-LT" dirty="0">
                <a:latin typeface="Andalus" panose="02020603050405020304" pitchFamily="18" charset="-78"/>
                <a:cs typeface="Andalus" panose="02020603050405020304" pitchFamily="18" charset="-78"/>
              </a:rPr>
              <a:t>300 konferencijos dalyvių atstovavo apie 40 </a:t>
            </a:r>
            <a:r>
              <a:rPr lang="lt-L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valstybių</a:t>
            </a:r>
          </a:p>
          <a:p>
            <a:pPr marL="82296" indent="0">
              <a:buNone/>
            </a:pPr>
            <a:r>
              <a:rPr lang="lt-L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(Europos </a:t>
            </a:r>
            <a:r>
              <a:rPr lang="lt-LT" dirty="0">
                <a:latin typeface="Andalus" panose="02020603050405020304" pitchFamily="18" charset="-78"/>
                <a:cs typeface="Andalus" panose="02020603050405020304" pitchFamily="18" charset="-78"/>
              </a:rPr>
              <a:t>Sąjungos šalims ir tokioms šalims kaip Indija, Pietų Korėja, Saudo Arabija, Kirgizija, Singapūras, </a:t>
            </a:r>
            <a:r>
              <a:rPr lang="lt-L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Nepalas).</a:t>
            </a:r>
          </a:p>
          <a:p>
            <a:pPr marL="82296" indent="0">
              <a:buNone/>
            </a:pPr>
            <a:endParaRPr lang="lt-LT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82296" indent="0">
              <a:buNone/>
            </a:pPr>
            <a:r>
              <a:rPr lang="lt-L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9 pranešimai plenarinėse sesijose;</a:t>
            </a:r>
          </a:p>
          <a:p>
            <a:pPr marL="82296" indent="0">
              <a:buNone/>
            </a:pPr>
            <a:r>
              <a:rPr lang="lt-L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100 pranešimų paralelinėse sesijose</a:t>
            </a:r>
            <a:r>
              <a:rPr lang="lt-LT" dirty="0" smtClean="0"/>
              <a:t>.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16717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Lietuvos atstovavimas 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5400600" cy="5589240"/>
          </a:xfrm>
        </p:spPr>
        <p:txBody>
          <a:bodyPr>
            <a:noAutofit/>
          </a:bodyPr>
          <a:lstStyle/>
          <a:p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apie SAM ir ŠMM vaisingą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bendradarbiavimą vaikų sveikatos stiprinimo ir ugdymo srityje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lt-L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apie  sveikatos žinių poreikį mokytojų darbe skaitė SAM Visuomenės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sveikatos departamento Visuomenės sveikatos saugos skyriaus vedėja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t-L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Rita Sketerskienė, </a:t>
            </a:r>
            <a:endParaRPr lang="lt-LT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lt-L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apie ,,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Sveikatą stiprinančių mokyklų banga per Lietuvą“ renginius savivaldybėse skaitė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SMLPC Vaikų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sveikatos skyriaus vedėja </a:t>
            </a:r>
            <a:endParaRPr lang="lt-L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Daiva Žeromskienė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68580" indent="0">
              <a:buNone/>
            </a:pPr>
            <a:endParaRPr lang="lt-L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apie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sveikatą stiprinančių mokyklų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veiklos strateginį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planavimą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Romerio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universiteto  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docentė  </a:t>
            </a:r>
            <a:r>
              <a:rPr lang="lt-L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Aldona </a:t>
            </a:r>
            <a:r>
              <a:rPr lang="lt-L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Jociutė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2400" b="1" dirty="0"/>
          </a:p>
          <a:p>
            <a:endParaRPr lang="lt-LT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6136" y="1340768"/>
            <a:ext cx="3240360" cy="54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lt-LT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Pateikta </a:t>
            </a:r>
            <a:r>
              <a:rPr lang="lt-LT" sz="2400" dirty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117 </a:t>
            </a:r>
            <a:r>
              <a:rPr lang="lt-LT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piešinių iš pradinių mokyklų ir darželių </a:t>
            </a:r>
            <a:r>
              <a:rPr lang="lt-LT" sz="24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24</a:t>
            </a:r>
            <a:r>
              <a:rPr lang="lt-LT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;</a:t>
            </a:r>
          </a:p>
          <a:p>
            <a:pPr marL="82296" indent="0">
              <a:buNone/>
            </a:pPr>
            <a:endParaRPr lang="lt-LT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lt-LT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Dalyvauta    </a:t>
            </a:r>
            <a:r>
              <a:rPr lang="lt-LT" sz="2400" dirty="0">
                <a:latin typeface="Andalus" panose="02020603050405020304" pitchFamily="18" charset="-78"/>
                <a:cs typeface="Andalus" panose="02020603050405020304" pitchFamily="18" charset="-78"/>
              </a:rPr>
              <a:t>jaunimo  vaizdo </a:t>
            </a:r>
            <a:r>
              <a:rPr lang="lt-LT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konferencijoje</a:t>
            </a:r>
          </a:p>
          <a:p>
            <a:pPr marL="82296" indent="0">
              <a:buNone/>
            </a:pPr>
            <a:r>
              <a:rPr lang="lt-LT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tarp</a:t>
            </a:r>
            <a:r>
              <a:rPr lang="lt-LT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lt-LT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lt-LT" sz="2400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</a:t>
            </a:r>
            <a:r>
              <a:rPr lang="lt-LT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šalių  (Danijos, Makedonijos, Estijos ir Lietuvos</a:t>
            </a:r>
            <a:r>
              <a:rPr lang="lt-LT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);</a:t>
            </a:r>
            <a:endParaRPr lang="lt-LT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82296" indent="0">
              <a:buNone/>
            </a:pPr>
            <a:endParaRPr lang="lt-LT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lt-LT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Dainos-repo konkurse</a:t>
            </a:r>
            <a:r>
              <a:rPr lang="lt-LT" sz="2400" dirty="0" smtClean="0"/>
              <a:t>;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262241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b="1" dirty="0" smtClean="0"/>
              <a:t>PERSPEKTYVA</a:t>
            </a:r>
            <a:br>
              <a:rPr lang="lt-LT" b="1" dirty="0" smtClean="0"/>
            </a:br>
            <a:r>
              <a:rPr lang="lt-LT" b="1" dirty="0" smtClean="0"/>
              <a:t>2014 m. 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890080" cy="4619600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lt-L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Dviejų regioninių Lietuvos SSM konferencijų skirtų </a:t>
            </a:r>
            <a:r>
              <a:rPr lang="lt-LT" altLang="lt-L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strateginiams</a:t>
            </a:r>
          </a:p>
          <a:p>
            <a:r>
              <a:rPr lang="lt-LT" altLang="lt-L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lt-LT" altLang="lt-LT" dirty="0">
                <a:solidFill>
                  <a:srgbClr val="99003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,,Europa 2020“  </a:t>
            </a:r>
            <a:r>
              <a:rPr lang="lt-LT" altLang="lt-LT" dirty="0" smtClean="0">
                <a:solidFill>
                  <a:srgbClr val="99003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numatytiems tikslams ir  </a:t>
            </a:r>
            <a:endParaRPr lang="lt-LT" altLang="lt-LT" dirty="0">
              <a:solidFill>
                <a:srgbClr val="990033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lt-LT" dirty="0" smtClean="0">
                <a:solidFill>
                  <a:srgbClr val="990033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4-osios Europos sveikatą stiprinančių mokyklų tinklo konferencijos rezoliucijai </a:t>
            </a:r>
            <a:r>
              <a:rPr lang="lt-L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aptarti ir įgyvendinimo priemonėms numatyti organizavimas. (Vasaris, kovas)</a:t>
            </a:r>
          </a:p>
          <a:p>
            <a:r>
              <a:rPr lang="lt-L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Bendro SMLPC (nacionalinis lygmuo), savivaldybių VSB (savivaldybių lygmuo)  ir SSM (mokyklų lygmuo) 2014 m. </a:t>
            </a:r>
            <a:r>
              <a:rPr lang="lt-LT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veiklos plano sukūrimas </a:t>
            </a:r>
          </a:p>
          <a:p>
            <a:r>
              <a:rPr lang="lt-L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ir kitos priemonės.</a:t>
            </a:r>
            <a:endParaRPr lang="lt-LT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204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09" y="917848"/>
            <a:ext cx="7848873" cy="1647056"/>
          </a:xfrm>
        </p:spPr>
        <p:txBody>
          <a:bodyPr>
            <a:normAutofit fontScale="90000"/>
          </a:bodyPr>
          <a:lstStyle/>
          <a:p>
            <a:r>
              <a:rPr lang="lt-LT" sz="4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Sveikatos </a:t>
            </a:r>
            <a:r>
              <a:rPr lang="lt-LT" sz="4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mokymo ir ligų prevencijos centro </a:t>
            </a:r>
            <a:r>
              <a:rPr lang="lt-LT" sz="4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Vaikų </a:t>
            </a:r>
            <a:r>
              <a:rPr lang="lt-LT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sveikatos skyrius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85800" y="2133600"/>
            <a:ext cx="7990656" cy="19812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endParaRPr lang="lt-LT" sz="1800" dirty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2060848"/>
            <a:ext cx="3657600" cy="4065632"/>
          </a:xfrm>
          <a:prstGeom prst="rect">
            <a:avLst/>
          </a:prstGeom>
        </p:spPr>
        <p:txBody>
          <a:bodyPr/>
          <a:lstStyle/>
          <a:p>
            <a:pPr lvl="4"/>
            <a:endParaRPr lang="lt-LT" dirty="0">
              <a:solidFill>
                <a:schemeClr val="tx2"/>
              </a:solidFill>
            </a:endParaRPr>
          </a:p>
          <a:p>
            <a:endParaRPr lang="lt-LT" sz="2600" dirty="0">
              <a:solidFill>
                <a:schemeClr val="tx2"/>
              </a:solidFill>
            </a:endParaRPr>
          </a:p>
          <a:p>
            <a:endParaRPr lang="lt-LT" sz="2600" dirty="0">
              <a:solidFill>
                <a:schemeClr val="tx2"/>
              </a:solidFill>
            </a:endParaRPr>
          </a:p>
        </p:txBody>
      </p:sp>
      <p:sp>
        <p:nvSpPr>
          <p:cNvPr id="354309" name="Rectangle 5"/>
          <p:cNvSpPr>
            <a:spLocks noChangeArrowheads="1"/>
          </p:cNvSpPr>
          <p:nvPr/>
        </p:nvSpPr>
        <p:spPr bwMode="auto">
          <a:xfrm>
            <a:off x="500009" y="2420888"/>
            <a:ext cx="583264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lt-LT" sz="2800" b="1" dirty="0" smtClean="0"/>
          </a:p>
          <a:p>
            <a:r>
              <a:rPr lang="lt-LT" sz="2800" b="1" dirty="0" smtClean="0"/>
              <a:t>Adresas</a:t>
            </a:r>
            <a:r>
              <a:rPr lang="lt-LT" sz="2800" b="1" dirty="0"/>
              <a:t>:</a:t>
            </a:r>
          </a:p>
          <a:p>
            <a:r>
              <a:rPr lang="lt-LT" sz="2800" b="1" dirty="0" smtClean="0"/>
              <a:t>Kalvarijų </a:t>
            </a:r>
            <a:r>
              <a:rPr lang="lt-LT" sz="2800" b="1" dirty="0" err="1"/>
              <a:t>g</a:t>
            </a:r>
            <a:r>
              <a:rPr lang="lt-LT" sz="2800" b="1" dirty="0"/>
              <a:t>. 153, 523 </a:t>
            </a:r>
            <a:r>
              <a:rPr lang="lt-LT" sz="2800" b="1" dirty="0" err="1"/>
              <a:t>kab</a:t>
            </a:r>
            <a:r>
              <a:rPr lang="lt-LT" sz="2800" b="1" dirty="0"/>
              <a:t>., </a:t>
            </a:r>
            <a:r>
              <a:rPr lang="lt-LT" sz="2800" b="1" dirty="0" smtClean="0"/>
              <a:t>Vilnius, </a:t>
            </a:r>
            <a:r>
              <a:rPr lang="lt-LT" sz="2800" b="1" dirty="0" err="1" smtClean="0"/>
              <a:t>Tel</a:t>
            </a:r>
            <a:r>
              <a:rPr lang="lt-LT" sz="2800" b="1" dirty="0"/>
              <a:t>. </a:t>
            </a:r>
            <a:r>
              <a:rPr lang="lt-LT" sz="2800" b="1" dirty="0" smtClean="0"/>
              <a:t>(8 5) 247 7347 </a:t>
            </a:r>
            <a:endParaRPr lang="lt-LT" sz="2800" b="1" dirty="0"/>
          </a:p>
        </p:txBody>
      </p:sp>
      <p:sp>
        <p:nvSpPr>
          <p:cNvPr id="354310" name="Rectangle 6"/>
          <p:cNvSpPr>
            <a:spLocks noChangeArrowheads="1"/>
          </p:cNvSpPr>
          <p:nvPr/>
        </p:nvSpPr>
        <p:spPr bwMode="auto">
          <a:xfrm>
            <a:off x="467544" y="4601980"/>
            <a:ext cx="820891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lt-LT" sz="2800" b="0" dirty="0" err="1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www.smlpc.lt</a:t>
            </a:r>
            <a:endParaRPr lang="lt-LT" sz="2800" b="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lt-LT" sz="2800" b="0" dirty="0" err="1" smtClean="0">
                <a:solidFill>
                  <a:schemeClr val="accent3">
                    <a:lumMod val="75000"/>
                  </a:schemeClr>
                </a:solidFill>
                <a:hlinkClick r:id="rId4"/>
              </a:rPr>
              <a:t>dalia.sabaliauskiene@smlpc.lt</a:t>
            </a:r>
            <a:endParaRPr lang="lt-LT" sz="2800" b="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lt-LT" sz="3200" b="0" dirty="0" smtClean="0">
                <a:solidFill>
                  <a:schemeClr val="tx2"/>
                </a:solidFill>
              </a:rPr>
              <a:t>www. </a:t>
            </a:r>
            <a:r>
              <a:rPr lang="lt-LT" sz="3200" b="0" dirty="0" err="1" smtClean="0">
                <a:solidFill>
                  <a:schemeClr val="tx2"/>
                </a:solidFill>
              </a:rPr>
              <a:t>schoolsforhealth.eu</a:t>
            </a:r>
            <a:endParaRPr lang="lt-LT" sz="3200" b="0" dirty="0" smtClean="0">
              <a:solidFill>
                <a:schemeClr val="tx2"/>
              </a:solidFill>
            </a:endParaRPr>
          </a:p>
          <a:p>
            <a:endParaRPr lang="lt-LT" sz="3600" b="0" dirty="0">
              <a:solidFill>
                <a:schemeClr val="tx2"/>
              </a:solidFill>
            </a:endParaRPr>
          </a:p>
        </p:txBody>
      </p:sp>
      <p:pic>
        <p:nvPicPr>
          <p:cNvPr id="7" name="Picture 2" descr="C:\Users\Dalia\Desktop\sveika_mokykla_logotipas_20met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57" y="2060848"/>
            <a:ext cx="254346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70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399"/>
            <a:ext cx="8229600" cy="2152600"/>
          </a:xfrm>
        </p:spPr>
        <p:txBody>
          <a:bodyPr>
            <a:normAutofit/>
          </a:bodyPr>
          <a:lstStyle/>
          <a:p>
            <a:pPr eaLnBrk="1" hangingPunct="1"/>
            <a:r>
              <a:rPr lang="lt-LT" sz="4400" b="1" dirty="0" smtClean="0">
                <a:solidFill>
                  <a:srgbClr val="C00000"/>
                </a:solidFill>
              </a:rPr>
              <a:t>Sveikatą stiprinanti mokykla  (SSM)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5597624"/>
          </a:xfrm>
        </p:spPr>
        <p:txBody>
          <a:bodyPr>
            <a:normAutofit/>
          </a:bodyPr>
          <a:lstStyle/>
          <a:p>
            <a:pPr lvl="1" eaLnBrk="1" hangingPunct="1">
              <a:buFont typeface="Wingdings" pitchFamily="2" charset="2"/>
              <a:buNone/>
            </a:pPr>
            <a:r>
              <a:rPr lang="lt-LT" sz="3600" b="1" dirty="0" smtClean="0"/>
              <a:t>	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Yra programinio vaikų sveikatos stiprinimo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veiklos organizavimo </a:t>
            </a:r>
            <a:r>
              <a:rPr lang="lt-LT" sz="32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PER FORMALŲJĮ IR NEFORMALŲJĮ  UGDYMĄ 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mokykloje modelis</a:t>
            </a: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t-L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lt-L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lt-L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Mokyklos</a:t>
            </a:r>
            <a:r>
              <a:rPr lang="lt-L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rengia</a:t>
            </a:r>
            <a:r>
              <a:rPr lang="lt-L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ĮGYVENDINA BEI </a:t>
            </a:r>
            <a:r>
              <a:rPr lang="lt-L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ĮSIVERTINA </a:t>
            </a:r>
            <a:r>
              <a:rPr lang="lt-LT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metų </a:t>
            </a:r>
            <a:r>
              <a:rPr lang="lt-L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programas,  kurias </a:t>
            </a:r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pagal reglamentuotus reikalavimus ir </a:t>
            </a:r>
            <a:r>
              <a:rPr lang="lt-L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kriterijus tvirtina tarpžinybinė (</a:t>
            </a:r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SAM ir ŠMM</a:t>
            </a:r>
            <a:r>
              <a:rPr lang="lt-L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7 narių  </a:t>
            </a:r>
            <a:endParaRPr lang="lt-LT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lt-LT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,,</a:t>
            </a:r>
            <a:r>
              <a:rPr lang="lt-LT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Mokyklų pripažinimo sveikatą stiprinančiomis mokyklomis</a:t>
            </a:r>
            <a:r>
              <a:rPr lang="lt-LT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komisija“     </a:t>
            </a:r>
            <a:r>
              <a:rPr 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altLang="lt-LT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Žin</a:t>
            </a:r>
            <a:r>
              <a:rPr lang="lt-LT" altLang="lt-LT" sz="2400" dirty="0">
                <a:latin typeface="Arial" panose="020B0604020202020204" pitchFamily="34" charset="0"/>
                <a:cs typeface="Arial" panose="020B0604020202020204" pitchFamily="34" charset="0"/>
              </a:rPr>
              <a:t>.,  2007, Nr. </a:t>
            </a:r>
            <a:r>
              <a:rPr lang="lt-LT" altLang="lt-L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91-3656) </a:t>
            </a:r>
            <a:endParaRPr lang="lt-LT" alt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lt-LT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7813"/>
            <a:ext cx="7543800" cy="865187"/>
          </a:xfrm>
        </p:spPr>
        <p:txBody>
          <a:bodyPr/>
          <a:lstStyle/>
          <a:p>
            <a:pPr eaLnBrk="1" hangingPunct="1"/>
            <a:r>
              <a:rPr lang="lt-LT" altLang="lt-LT" b="1" smtClean="0"/>
              <a:t>		Keli SSM faktai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71600" y="1066800"/>
            <a:ext cx="3124200" cy="5314528"/>
          </a:xfrm>
        </p:spPr>
        <p:txBody>
          <a:bodyPr>
            <a:normAutofit lnSpcReduction="10000"/>
          </a:bodyPr>
          <a:lstStyle/>
          <a:p>
            <a:pPr eaLnBrk="1" hangingPunct="1"/>
            <a:endParaRPr lang="lt-LT" altLang="lt-LT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lt-LT" altLang="lt-LT" sz="2000" b="1" dirty="0" smtClean="0">
                <a:latin typeface="Times New Roman" pitchFamily="18" charset="0"/>
                <a:cs typeface="Times New Roman" pitchFamily="18" charset="0"/>
              </a:rPr>
              <a:t>1992 m. </a:t>
            </a:r>
            <a:r>
              <a:rPr lang="lt-LT" altLang="lt-LT" sz="2000" dirty="0" smtClean="0">
                <a:latin typeface="Times New Roman" pitchFamily="18" charset="0"/>
                <a:cs typeface="Times New Roman" pitchFamily="18" charset="0"/>
              </a:rPr>
              <a:t>ET, ES ir PSO Europos regiono biuro koordinuojamas </a:t>
            </a:r>
            <a:r>
              <a:rPr lang="lt-LT" altLang="lt-LT" sz="2000" b="1" dirty="0" smtClean="0">
                <a:latin typeface="Times New Roman" pitchFamily="18" charset="0"/>
                <a:cs typeface="Times New Roman" pitchFamily="18" charset="0"/>
              </a:rPr>
              <a:t>EUROPOS SVEIKATĄ STIPRINANČIŲ MOKYKLŲ TINKLAS (ESSMT)</a:t>
            </a:r>
            <a:r>
              <a:rPr lang="lt-LT" altLang="lt-LT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t-LT" altLang="lt-LT" sz="2000" b="1" dirty="0" smtClean="0">
                <a:latin typeface="Times New Roman" pitchFamily="18" charset="0"/>
                <a:cs typeface="Times New Roman" pitchFamily="18" charset="0"/>
              </a:rPr>
              <a:t>Iniciatorės</a:t>
            </a:r>
            <a:r>
              <a:rPr lang="lt-LT" altLang="lt-LT" sz="2000" dirty="0" smtClean="0">
                <a:latin typeface="Times New Roman" pitchFamily="18" charset="0"/>
                <a:cs typeface="Times New Roman" pitchFamily="18" charset="0"/>
              </a:rPr>
              <a:t> – Čekija, Slovakija, Lenkija ir Vengrija.</a:t>
            </a:r>
          </a:p>
          <a:p>
            <a:pPr eaLnBrk="1" hangingPunct="1"/>
            <a:r>
              <a:rPr lang="lt-LT" altLang="lt-LT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2008 m. </a:t>
            </a:r>
            <a:r>
              <a:rPr lang="lt-LT" altLang="lt-LT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Europos SSM</a:t>
            </a:r>
            <a:r>
              <a:rPr lang="lt-LT" altLang="lt-LT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lt-LT" altLang="lt-LT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tinklo tąsa</a:t>
            </a:r>
            <a:r>
              <a:rPr lang="lt-LT" altLang="lt-LT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„Mokyklos –    europiečių sveikatai“ (</a:t>
            </a:r>
            <a:r>
              <a:rPr lang="lt-LT" altLang="lt-LT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MES</a:t>
            </a:r>
            <a:r>
              <a:rPr lang="lt-LT" altLang="lt-LT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43 </a:t>
            </a:r>
            <a:r>
              <a:rPr lang="lt-LT" altLang="lt-LT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narės.</a:t>
            </a:r>
          </a:p>
          <a:p>
            <a:pPr eaLnBrk="1" hangingPunct="1">
              <a:buFont typeface="Wingdings" pitchFamily="2" charset="2"/>
              <a:buNone/>
            </a:pPr>
            <a:endParaRPr lang="lt-LT" altLang="lt-LT" sz="2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lt-LT" altLang="lt-LT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lt-LT" altLang="lt-LT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lt-LT" altLang="lt-LT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lt-LT" altLang="lt-LT" sz="2000" b="1" dirty="0" smtClean="0">
                <a:latin typeface="Times New Roman" pitchFamily="18" charset="0"/>
                <a:cs typeface="Times New Roman" pitchFamily="18" charset="0"/>
              </a:rPr>
              <a:t>1993 m. </a:t>
            </a:r>
            <a:r>
              <a:rPr lang="lt-LT" altLang="lt-LT" sz="2000" dirty="0" smtClean="0">
                <a:latin typeface="Times New Roman" pitchFamily="18" charset="0"/>
                <a:cs typeface="Times New Roman" pitchFamily="18" charset="0"/>
              </a:rPr>
              <a:t>Lietuva oficialiai priimta į ESSMT </a:t>
            </a:r>
            <a:r>
              <a:rPr lang="lt-LT" altLang="lt-LT" sz="2000" b="1" dirty="0" smtClean="0">
                <a:latin typeface="Times New Roman" pitchFamily="18" charset="0"/>
                <a:cs typeface="Times New Roman" pitchFamily="18" charset="0"/>
              </a:rPr>
              <a:t>10 šalies bendrojo lavinimo mokyklų tapo ESSMT narėmis.</a:t>
            </a:r>
            <a:r>
              <a:rPr lang="lt-LT" altLang="lt-L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lt-LT" altLang="lt-LT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lt-LT" altLang="lt-LT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lt-LT" altLang="lt-LT" sz="2000" b="1" dirty="0" smtClean="0"/>
              <a:t>2009 </a:t>
            </a:r>
            <a:r>
              <a:rPr lang="lt-LT" altLang="lt-LT" sz="2000" b="1" dirty="0" smtClean="0"/>
              <a:t>m</a:t>
            </a:r>
            <a:r>
              <a:rPr lang="lt-LT" altLang="lt-LT" sz="2000" dirty="0" smtClean="0"/>
              <a:t>. Vilniuje įvyko 3–oji Europos sveikatą stiprinančių mokyklų konferencija</a:t>
            </a:r>
            <a:r>
              <a:rPr lang="lt-LT" altLang="lt-LT" sz="1600" b="1" dirty="0" smtClean="0">
                <a:solidFill>
                  <a:schemeClr val="tx2"/>
                </a:solidFill>
              </a:rPr>
              <a:t> </a:t>
            </a:r>
            <a:r>
              <a:rPr lang="en-US" altLang="lt-LT" sz="1600" b="1" dirty="0" smtClean="0">
                <a:solidFill>
                  <a:schemeClr val="tx2"/>
                </a:solidFill>
              </a:rPr>
              <a:t/>
            </a:r>
            <a:br>
              <a:rPr lang="en-US" altLang="lt-LT" sz="1600" b="1" dirty="0" smtClean="0">
                <a:solidFill>
                  <a:schemeClr val="tx2"/>
                </a:solidFill>
              </a:rPr>
            </a:br>
            <a:r>
              <a:rPr lang="lt-LT" altLang="lt-LT" sz="2000" b="1" dirty="0" smtClean="0">
                <a:solidFill>
                  <a:schemeClr val="tx2"/>
                </a:solidFill>
              </a:rPr>
              <a:t>,,Sveikesnė mokykla – geresnė mokykla</a:t>
            </a:r>
            <a:r>
              <a:rPr lang="lt-LT" altLang="lt-LT" sz="2000" b="1" dirty="0" smtClean="0">
                <a:solidFill>
                  <a:schemeClr val="tx2"/>
                </a:solidFill>
                <a:cs typeface="Arial" charset="0"/>
              </a:rPr>
              <a:t>“.</a:t>
            </a:r>
            <a:r>
              <a:rPr lang="lt-LT" altLang="lt-LT" sz="2000" b="1" dirty="0" smtClean="0">
                <a:solidFill>
                  <a:schemeClr val="tx2"/>
                </a:solidFill>
              </a:rPr>
              <a:t> </a:t>
            </a:r>
            <a:endParaRPr lang="lt-LT" altLang="lt-LT" sz="20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lt-LT" altLang="lt-LT" sz="2000" b="1" dirty="0" smtClean="0">
                <a:solidFill>
                  <a:schemeClr val="tx2"/>
                </a:solidFill>
              </a:rPr>
              <a:t>Vilniaus rezoliucija</a:t>
            </a:r>
            <a:endParaRPr lang="lt-LT" altLang="lt-LT" sz="2000" b="1" dirty="0" smtClean="0">
              <a:solidFill>
                <a:schemeClr val="tx2"/>
              </a:solidFill>
            </a:endParaRPr>
          </a:p>
          <a:p>
            <a:pPr eaLnBrk="1" hangingPunct="1"/>
            <a:endParaRPr lang="lt-LT" altLang="lt-LT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lt-LT" altLang="lt-LT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lt-LT" altLang="lt-LT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m. Lietuvos SSM 20 metų. 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381000" y="40386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2000" b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4" name="Picture 7" descr="ijnssf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3716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8" descr="SHE_logo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447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9" descr="BSTH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37" y="28956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lt-LT" altLang="lt-LT" sz="4400"/>
          </a:p>
        </p:txBody>
      </p:sp>
      <p:pic>
        <p:nvPicPr>
          <p:cNvPr id="11" name="Picture 10" descr="http://www.smlpc.lt/media/image/baneriai/sveika_mokykla_logotipas_20metu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54" y="4226256"/>
            <a:ext cx="1701366" cy="1462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66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lt-LT" sz="4000" b="1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lt-LT" sz="40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lt-LT" sz="4000" b="1" dirty="0" smtClean="0">
                <a:latin typeface="Times New Roman" pitchFamily="18" charset="0"/>
                <a:cs typeface="Times New Roman" pitchFamily="18" charset="0"/>
              </a:rPr>
              <a:t>. Lietuvoje per 350  SSM tinklo narių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5220072" y="1700808"/>
            <a:ext cx="3635896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lt-LT" sz="2400" b="1" dirty="0" smtClean="0"/>
              <a:t>Lietuvos SSM tinklui priklauso:</a:t>
            </a:r>
          </a:p>
          <a:p>
            <a:pPr eaLnBrk="1" hangingPunct="1">
              <a:defRPr/>
            </a:pPr>
            <a:endParaRPr lang="lt-LT" sz="2400" b="1" dirty="0" smtClean="0"/>
          </a:p>
          <a:p>
            <a:pPr eaLnBrk="1" hangingPunct="1">
              <a:defRPr/>
            </a:pPr>
            <a:r>
              <a:rPr lang="lt-LT" sz="2400" b="1" dirty="0" smtClean="0"/>
              <a:t>244 </a:t>
            </a:r>
            <a:r>
              <a:rPr lang="lt-LT" sz="2400" b="1" dirty="0"/>
              <a:t>bendrojo ugdymo mokyklos; </a:t>
            </a:r>
          </a:p>
          <a:p>
            <a:pPr eaLnBrk="1" hangingPunct="1">
              <a:defRPr/>
            </a:pPr>
            <a:r>
              <a:rPr lang="lt-LT" sz="2400" b="1" dirty="0"/>
              <a:t>4 profesinio mokymo centrai;</a:t>
            </a:r>
          </a:p>
          <a:p>
            <a:pPr eaLnBrk="1" hangingPunct="1">
              <a:defRPr/>
            </a:pPr>
            <a:r>
              <a:rPr lang="lt-LT" sz="2400" b="1" dirty="0" smtClean="0"/>
              <a:t>104  </a:t>
            </a:r>
            <a:r>
              <a:rPr lang="lt-LT" sz="2400" b="1" dirty="0"/>
              <a:t>ikimokyklinio ugdymo </a:t>
            </a:r>
            <a:r>
              <a:rPr lang="lt-LT" sz="2400" b="1" dirty="0" smtClean="0"/>
              <a:t>mokyklos;</a:t>
            </a:r>
          </a:p>
          <a:p>
            <a:pPr eaLnBrk="1" hangingPunct="1">
              <a:defRPr/>
            </a:pPr>
            <a:r>
              <a:rPr lang="lt-LT" sz="2400" b="1" dirty="0" smtClean="0"/>
              <a:t>1 universitetas.</a:t>
            </a: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lt-LT"/>
          </a:p>
        </p:txBody>
      </p:sp>
      <p:pic>
        <p:nvPicPr>
          <p:cNvPr id="2086" name="Picture 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529208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7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54176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lt-LT" sz="3600" b="1" dirty="0" smtClean="0">
                <a:solidFill>
                  <a:srgbClr val="C00000"/>
                </a:solidFill>
              </a:rPr>
              <a:t>METODINIAI LEIDINIAI</a:t>
            </a:r>
            <a:br>
              <a:rPr lang="lt-LT" sz="3600" b="1" dirty="0" smtClean="0">
                <a:solidFill>
                  <a:srgbClr val="C00000"/>
                </a:solidFill>
              </a:rPr>
            </a:br>
            <a:r>
              <a:rPr lang="lt-LT" sz="3600" b="1" dirty="0" err="1" smtClean="0"/>
              <a:t>www.smlpc.lt</a:t>
            </a:r>
            <a:endParaRPr lang="lt-LT" sz="3600" b="1" dirty="0" smtClean="0"/>
          </a:p>
        </p:txBody>
      </p:sp>
      <p:pic>
        <p:nvPicPr>
          <p:cNvPr id="40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47" y="1762538"/>
            <a:ext cx="1802391" cy="2314162"/>
          </a:xfrm>
          <a:noFill/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53" y="1780349"/>
            <a:ext cx="1831316" cy="231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" y="4076700"/>
            <a:ext cx="1785937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983" y="4063115"/>
            <a:ext cx="180022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41" y="4045071"/>
            <a:ext cx="1971831" cy="253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8435" y="4076700"/>
            <a:ext cx="1878673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89" y="1777685"/>
            <a:ext cx="1626268" cy="229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Dalia\Desktop\Dalia Sabaliauskienė. Dokumentai\KNYGŲ VIRŠELIAI\neinfekciniu_ligu_profilaktika_virselis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63115"/>
            <a:ext cx="1783425" cy="252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759" y="1777684"/>
            <a:ext cx="1763238" cy="231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997" y="1780349"/>
            <a:ext cx="1658937" cy="231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1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7504" y="274320"/>
            <a:ext cx="88261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/>
              <a:t>GEROSIOS PATIRTIES LEIDINIAI</a:t>
            </a:r>
            <a:br>
              <a:rPr lang="lt-LT" b="1" dirty="0" smtClean="0"/>
            </a:br>
            <a:r>
              <a:rPr lang="lt-LT" sz="3600" b="1" dirty="0" smtClean="0">
                <a:solidFill>
                  <a:srgbClr val="C00000"/>
                </a:solidFill>
              </a:rPr>
              <a:t>2009 m. ir 2013 </a:t>
            </a:r>
            <a:r>
              <a:rPr lang="lt-LT" sz="3600" b="1" dirty="0" err="1" smtClean="0">
                <a:solidFill>
                  <a:srgbClr val="C00000"/>
                </a:solidFill>
              </a:rPr>
              <a:t>m</a:t>
            </a:r>
            <a:r>
              <a:rPr lang="lt-LT" sz="3600" b="1" dirty="0" smtClean="0">
                <a:solidFill>
                  <a:srgbClr val="C00000"/>
                </a:solidFill>
              </a:rPr>
              <a:t>. </a:t>
            </a:r>
            <a:endParaRPr lang="lt-LT" sz="3600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9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2" y="1447952"/>
            <a:ext cx="4165792" cy="51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47952"/>
            <a:ext cx="4176464" cy="51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0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52400"/>
            <a:ext cx="8856984" cy="1265238"/>
          </a:xfrm>
        </p:spPr>
        <p:txBody>
          <a:bodyPr>
            <a:normAutofit/>
          </a:bodyPr>
          <a:lstStyle/>
          <a:p>
            <a:pPr algn="ctr"/>
            <a:r>
              <a:rPr lang="lt-LT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MOKYMAI</a:t>
            </a:r>
            <a:endParaRPr lang="lt-LT" sz="40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5156" name="Picture 4" descr="aaa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9783"/>
            <a:ext cx="8616565" cy="5354957"/>
          </a:xfr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5157" name="Oval 5"/>
          <p:cNvSpPr>
            <a:spLocks noChangeArrowheads="1"/>
          </p:cNvSpPr>
          <p:nvPr/>
        </p:nvSpPr>
        <p:spPr bwMode="auto">
          <a:xfrm>
            <a:off x="6591300" y="4324241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6674285" y="4415577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6819900" y="4684212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60" name="Oval 8"/>
          <p:cNvSpPr>
            <a:spLocks noChangeArrowheads="1"/>
          </p:cNvSpPr>
          <p:nvPr/>
        </p:nvSpPr>
        <p:spPr bwMode="auto">
          <a:xfrm>
            <a:off x="4655574" y="3203365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62" name="Oval 10"/>
          <p:cNvSpPr>
            <a:spLocks noChangeArrowheads="1"/>
          </p:cNvSpPr>
          <p:nvPr/>
        </p:nvSpPr>
        <p:spPr bwMode="auto">
          <a:xfrm>
            <a:off x="4670389" y="2815713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63" name="Oval 11"/>
          <p:cNvSpPr>
            <a:spLocks noChangeArrowheads="1"/>
          </p:cNvSpPr>
          <p:nvPr/>
        </p:nvSpPr>
        <p:spPr bwMode="auto">
          <a:xfrm>
            <a:off x="1524000" y="1968977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64" name="Oval 12"/>
          <p:cNvSpPr>
            <a:spLocks noChangeArrowheads="1"/>
          </p:cNvSpPr>
          <p:nvPr/>
        </p:nvSpPr>
        <p:spPr bwMode="auto">
          <a:xfrm>
            <a:off x="4267200" y="47244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65" name="Oval 13"/>
          <p:cNvSpPr>
            <a:spLocks noChangeArrowheads="1"/>
          </p:cNvSpPr>
          <p:nvPr/>
        </p:nvSpPr>
        <p:spPr bwMode="auto">
          <a:xfrm>
            <a:off x="2726178" y="3632481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66" name="Oval 14"/>
          <p:cNvSpPr>
            <a:spLocks noChangeArrowheads="1"/>
          </p:cNvSpPr>
          <p:nvPr/>
        </p:nvSpPr>
        <p:spPr bwMode="auto">
          <a:xfrm>
            <a:off x="3733800" y="2499792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67" name="Oval 15"/>
          <p:cNvSpPr>
            <a:spLocks noChangeArrowheads="1"/>
          </p:cNvSpPr>
          <p:nvPr/>
        </p:nvSpPr>
        <p:spPr bwMode="auto">
          <a:xfrm>
            <a:off x="3068388" y="2436834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68" name="Oval 16"/>
          <p:cNvSpPr>
            <a:spLocks noChangeArrowheads="1"/>
          </p:cNvSpPr>
          <p:nvPr/>
        </p:nvSpPr>
        <p:spPr bwMode="auto">
          <a:xfrm>
            <a:off x="6362700" y="34852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72" name="Oval 20"/>
          <p:cNvSpPr>
            <a:spLocks noChangeArrowheads="1"/>
          </p:cNvSpPr>
          <p:nvPr/>
        </p:nvSpPr>
        <p:spPr bwMode="auto">
          <a:xfrm>
            <a:off x="5595784" y="3451123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73" name="Oval 21"/>
          <p:cNvSpPr>
            <a:spLocks noChangeArrowheads="1"/>
          </p:cNvSpPr>
          <p:nvPr/>
        </p:nvSpPr>
        <p:spPr bwMode="auto">
          <a:xfrm>
            <a:off x="5459361" y="3451123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74" name="Oval 22"/>
          <p:cNvSpPr>
            <a:spLocks noChangeArrowheads="1"/>
          </p:cNvSpPr>
          <p:nvPr/>
        </p:nvSpPr>
        <p:spPr bwMode="auto">
          <a:xfrm>
            <a:off x="6431021" y="43053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75" name="Oval 23"/>
          <p:cNvSpPr>
            <a:spLocks noChangeArrowheads="1"/>
          </p:cNvSpPr>
          <p:nvPr/>
        </p:nvSpPr>
        <p:spPr bwMode="auto">
          <a:xfrm>
            <a:off x="5346795" y="2794288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76" name="Oval 24"/>
          <p:cNvSpPr>
            <a:spLocks noChangeArrowheads="1"/>
          </p:cNvSpPr>
          <p:nvPr/>
        </p:nvSpPr>
        <p:spPr bwMode="auto">
          <a:xfrm>
            <a:off x="2839788" y="2681032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77" name="Oval 25"/>
          <p:cNvSpPr>
            <a:spLocks noChangeArrowheads="1"/>
          </p:cNvSpPr>
          <p:nvPr/>
        </p:nvSpPr>
        <p:spPr bwMode="auto">
          <a:xfrm>
            <a:off x="4152900" y="2302439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78" name="Oval 26"/>
          <p:cNvSpPr>
            <a:spLocks noChangeArrowheads="1"/>
          </p:cNvSpPr>
          <p:nvPr/>
        </p:nvSpPr>
        <p:spPr bwMode="auto">
          <a:xfrm>
            <a:off x="3958780" y="2301977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79" name="Oval 27"/>
          <p:cNvSpPr>
            <a:spLocks noChangeArrowheads="1"/>
          </p:cNvSpPr>
          <p:nvPr/>
        </p:nvSpPr>
        <p:spPr bwMode="auto">
          <a:xfrm>
            <a:off x="1936501" y="20193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80" name="Oval 28"/>
          <p:cNvSpPr>
            <a:spLocks noChangeArrowheads="1"/>
          </p:cNvSpPr>
          <p:nvPr/>
        </p:nvSpPr>
        <p:spPr bwMode="auto">
          <a:xfrm>
            <a:off x="3138309" y="1842151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81" name="Oval 29"/>
          <p:cNvSpPr>
            <a:spLocks noChangeArrowheads="1"/>
          </p:cNvSpPr>
          <p:nvPr/>
        </p:nvSpPr>
        <p:spPr bwMode="auto">
          <a:xfrm>
            <a:off x="8164461" y="2930013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82" name="Oval 30"/>
          <p:cNvSpPr>
            <a:spLocks noChangeArrowheads="1"/>
          </p:cNvSpPr>
          <p:nvPr/>
        </p:nvSpPr>
        <p:spPr bwMode="auto">
          <a:xfrm>
            <a:off x="8007145" y="2910348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84" name="Oval 32"/>
          <p:cNvSpPr>
            <a:spLocks noChangeArrowheads="1"/>
          </p:cNvSpPr>
          <p:nvPr/>
        </p:nvSpPr>
        <p:spPr bwMode="auto">
          <a:xfrm>
            <a:off x="7635706" y="2578767"/>
            <a:ext cx="194187" cy="215521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85" name="Oval 33"/>
          <p:cNvSpPr>
            <a:spLocks noChangeArrowheads="1"/>
          </p:cNvSpPr>
          <p:nvPr/>
        </p:nvSpPr>
        <p:spPr bwMode="auto">
          <a:xfrm>
            <a:off x="3360124" y="3215687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86" name="Oval 34"/>
          <p:cNvSpPr>
            <a:spLocks noChangeArrowheads="1"/>
          </p:cNvSpPr>
          <p:nvPr/>
        </p:nvSpPr>
        <p:spPr bwMode="auto">
          <a:xfrm>
            <a:off x="1331412" y="1494503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5187" name="Oval 35"/>
          <p:cNvSpPr>
            <a:spLocks noChangeArrowheads="1"/>
          </p:cNvSpPr>
          <p:nvPr/>
        </p:nvSpPr>
        <p:spPr bwMode="auto">
          <a:xfrm>
            <a:off x="5638800" y="1522805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88" name="Oval 36"/>
          <p:cNvSpPr>
            <a:spLocks noChangeArrowheads="1"/>
          </p:cNvSpPr>
          <p:nvPr/>
        </p:nvSpPr>
        <p:spPr bwMode="auto">
          <a:xfrm>
            <a:off x="7008312" y="33528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89" name="Oval 37"/>
          <p:cNvSpPr>
            <a:spLocks noChangeArrowheads="1"/>
          </p:cNvSpPr>
          <p:nvPr/>
        </p:nvSpPr>
        <p:spPr bwMode="auto">
          <a:xfrm>
            <a:off x="6804142" y="3365091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90" name="Oval 38"/>
          <p:cNvSpPr>
            <a:spLocks noChangeArrowheads="1"/>
          </p:cNvSpPr>
          <p:nvPr/>
        </p:nvSpPr>
        <p:spPr bwMode="auto">
          <a:xfrm>
            <a:off x="5535039" y="4685256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91" name="Oval 39"/>
          <p:cNvSpPr>
            <a:spLocks noChangeArrowheads="1"/>
          </p:cNvSpPr>
          <p:nvPr/>
        </p:nvSpPr>
        <p:spPr bwMode="auto">
          <a:xfrm>
            <a:off x="3536078" y="3240958"/>
            <a:ext cx="270387" cy="231058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92" name="Oval 40"/>
          <p:cNvSpPr>
            <a:spLocks noChangeArrowheads="1"/>
          </p:cNvSpPr>
          <p:nvPr/>
        </p:nvSpPr>
        <p:spPr bwMode="auto">
          <a:xfrm>
            <a:off x="3505537" y="4540163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93" name="Oval 41"/>
          <p:cNvSpPr>
            <a:spLocks noChangeArrowheads="1"/>
          </p:cNvSpPr>
          <p:nvPr/>
        </p:nvSpPr>
        <p:spPr bwMode="auto">
          <a:xfrm>
            <a:off x="4980038" y="578332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94" name="Oval 42"/>
          <p:cNvSpPr>
            <a:spLocks noChangeArrowheads="1"/>
          </p:cNvSpPr>
          <p:nvPr/>
        </p:nvSpPr>
        <p:spPr bwMode="auto">
          <a:xfrm>
            <a:off x="4195916" y="4264742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95" name="Oval 43"/>
          <p:cNvSpPr>
            <a:spLocks noChangeArrowheads="1"/>
          </p:cNvSpPr>
          <p:nvPr/>
        </p:nvSpPr>
        <p:spPr bwMode="auto">
          <a:xfrm>
            <a:off x="4426974" y="43434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96" name="Oval 44"/>
          <p:cNvSpPr>
            <a:spLocks noChangeArrowheads="1"/>
          </p:cNvSpPr>
          <p:nvPr/>
        </p:nvSpPr>
        <p:spPr bwMode="auto">
          <a:xfrm>
            <a:off x="914400" y="21336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5198" name="Oval 46"/>
          <p:cNvSpPr>
            <a:spLocks noChangeArrowheads="1"/>
          </p:cNvSpPr>
          <p:nvPr/>
        </p:nvSpPr>
        <p:spPr bwMode="auto">
          <a:xfrm>
            <a:off x="3927987" y="4236474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199" name="Oval 47"/>
          <p:cNvSpPr>
            <a:spLocks noChangeArrowheads="1"/>
          </p:cNvSpPr>
          <p:nvPr/>
        </p:nvSpPr>
        <p:spPr bwMode="auto">
          <a:xfrm>
            <a:off x="4879258" y="222624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00" name="Oval 48"/>
          <p:cNvSpPr>
            <a:spLocks noChangeArrowheads="1"/>
          </p:cNvSpPr>
          <p:nvPr/>
        </p:nvSpPr>
        <p:spPr bwMode="auto">
          <a:xfrm>
            <a:off x="2590800" y="18288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01" name="Oval 49"/>
          <p:cNvSpPr>
            <a:spLocks noChangeArrowheads="1"/>
          </p:cNvSpPr>
          <p:nvPr/>
        </p:nvSpPr>
        <p:spPr bwMode="auto">
          <a:xfrm>
            <a:off x="800100" y="3230974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02" name="Oval 50"/>
          <p:cNvSpPr>
            <a:spLocks noChangeArrowheads="1"/>
          </p:cNvSpPr>
          <p:nvPr/>
        </p:nvSpPr>
        <p:spPr bwMode="auto">
          <a:xfrm>
            <a:off x="3944470" y="1494503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03" name="Oval 51"/>
          <p:cNvSpPr>
            <a:spLocks noChangeArrowheads="1"/>
          </p:cNvSpPr>
          <p:nvPr/>
        </p:nvSpPr>
        <p:spPr bwMode="auto">
          <a:xfrm>
            <a:off x="7935861" y="3440432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04" name="Oval 52"/>
          <p:cNvSpPr>
            <a:spLocks noChangeArrowheads="1"/>
          </p:cNvSpPr>
          <p:nvPr/>
        </p:nvSpPr>
        <p:spPr bwMode="auto">
          <a:xfrm>
            <a:off x="5243202" y="3474896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05" name="Oval 53"/>
          <p:cNvSpPr>
            <a:spLocks noChangeArrowheads="1"/>
          </p:cNvSpPr>
          <p:nvPr/>
        </p:nvSpPr>
        <p:spPr bwMode="auto">
          <a:xfrm>
            <a:off x="5791200" y="534757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06" name="Oval 54"/>
          <p:cNvSpPr>
            <a:spLocks noChangeArrowheads="1"/>
          </p:cNvSpPr>
          <p:nvPr/>
        </p:nvSpPr>
        <p:spPr bwMode="auto">
          <a:xfrm>
            <a:off x="5890364" y="51816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07" name="Oval 55"/>
          <p:cNvSpPr>
            <a:spLocks noChangeArrowheads="1"/>
          </p:cNvSpPr>
          <p:nvPr/>
        </p:nvSpPr>
        <p:spPr bwMode="auto">
          <a:xfrm>
            <a:off x="3138309" y="54102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08" name="Oval 56"/>
          <p:cNvSpPr>
            <a:spLocks noChangeArrowheads="1"/>
          </p:cNvSpPr>
          <p:nvPr/>
        </p:nvSpPr>
        <p:spPr bwMode="auto">
          <a:xfrm>
            <a:off x="5691614" y="4350774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09" name="Oval 57"/>
          <p:cNvSpPr>
            <a:spLocks noChangeArrowheads="1"/>
          </p:cNvSpPr>
          <p:nvPr/>
        </p:nvSpPr>
        <p:spPr bwMode="auto">
          <a:xfrm>
            <a:off x="3474424" y="5050599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10" name="Oval 58"/>
          <p:cNvSpPr>
            <a:spLocks noChangeArrowheads="1"/>
          </p:cNvSpPr>
          <p:nvPr/>
        </p:nvSpPr>
        <p:spPr bwMode="auto">
          <a:xfrm>
            <a:off x="6248400" y="3979708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11" name="Oval 59"/>
          <p:cNvSpPr>
            <a:spLocks noChangeArrowheads="1"/>
          </p:cNvSpPr>
          <p:nvPr/>
        </p:nvSpPr>
        <p:spPr bwMode="auto">
          <a:xfrm>
            <a:off x="4354932" y="4768763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14" name="Oval 62"/>
          <p:cNvSpPr>
            <a:spLocks noChangeArrowheads="1"/>
          </p:cNvSpPr>
          <p:nvPr/>
        </p:nvSpPr>
        <p:spPr bwMode="auto">
          <a:xfrm>
            <a:off x="3619837" y="56388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15" name="Oval 63"/>
          <p:cNvSpPr>
            <a:spLocks noChangeArrowheads="1"/>
          </p:cNvSpPr>
          <p:nvPr/>
        </p:nvSpPr>
        <p:spPr bwMode="auto">
          <a:xfrm>
            <a:off x="2133600" y="3813688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16" name="Oval 64"/>
          <p:cNvSpPr>
            <a:spLocks noChangeArrowheads="1"/>
          </p:cNvSpPr>
          <p:nvPr/>
        </p:nvSpPr>
        <p:spPr bwMode="auto">
          <a:xfrm>
            <a:off x="1876480" y="2960124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17" name="Oval 65"/>
          <p:cNvSpPr>
            <a:spLocks noChangeArrowheads="1"/>
          </p:cNvSpPr>
          <p:nvPr/>
        </p:nvSpPr>
        <p:spPr bwMode="auto">
          <a:xfrm>
            <a:off x="2525661" y="3585088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18" name="Oval 66"/>
          <p:cNvSpPr>
            <a:spLocks noChangeArrowheads="1"/>
          </p:cNvSpPr>
          <p:nvPr/>
        </p:nvSpPr>
        <p:spPr bwMode="auto">
          <a:xfrm>
            <a:off x="7391400" y="25146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19" name="Oval 67"/>
          <p:cNvSpPr>
            <a:spLocks noChangeArrowheads="1"/>
          </p:cNvSpPr>
          <p:nvPr/>
        </p:nvSpPr>
        <p:spPr bwMode="auto">
          <a:xfrm>
            <a:off x="5867400" y="3469558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20" name="Oval 68"/>
          <p:cNvSpPr>
            <a:spLocks noChangeArrowheads="1"/>
          </p:cNvSpPr>
          <p:nvPr/>
        </p:nvSpPr>
        <p:spPr bwMode="auto">
          <a:xfrm>
            <a:off x="4800600" y="538567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21" name="Oval 69"/>
          <p:cNvSpPr>
            <a:spLocks noChangeArrowheads="1"/>
          </p:cNvSpPr>
          <p:nvPr/>
        </p:nvSpPr>
        <p:spPr bwMode="auto">
          <a:xfrm>
            <a:off x="5720270" y="5015108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22" name="Oval 70"/>
          <p:cNvSpPr>
            <a:spLocks noChangeArrowheads="1"/>
          </p:cNvSpPr>
          <p:nvPr/>
        </p:nvSpPr>
        <p:spPr bwMode="auto">
          <a:xfrm>
            <a:off x="6819900" y="4900808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23" name="Oval 71"/>
          <p:cNvSpPr>
            <a:spLocks noChangeArrowheads="1"/>
          </p:cNvSpPr>
          <p:nvPr/>
        </p:nvSpPr>
        <p:spPr bwMode="auto">
          <a:xfrm>
            <a:off x="5867400" y="44958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24" name="Oval 72"/>
          <p:cNvSpPr>
            <a:spLocks noChangeArrowheads="1"/>
          </p:cNvSpPr>
          <p:nvPr/>
        </p:nvSpPr>
        <p:spPr bwMode="auto">
          <a:xfrm>
            <a:off x="6819900" y="4465074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25" name="Oval 73"/>
          <p:cNvSpPr>
            <a:spLocks noChangeArrowheads="1"/>
          </p:cNvSpPr>
          <p:nvPr/>
        </p:nvSpPr>
        <p:spPr bwMode="auto">
          <a:xfrm>
            <a:off x="6705600" y="5006758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26" name="Oval 74"/>
          <p:cNvSpPr>
            <a:spLocks noChangeArrowheads="1"/>
          </p:cNvSpPr>
          <p:nvPr/>
        </p:nvSpPr>
        <p:spPr bwMode="auto">
          <a:xfrm>
            <a:off x="6019800" y="44958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27" name="Oval 75"/>
          <p:cNvSpPr>
            <a:spLocks noChangeArrowheads="1"/>
          </p:cNvSpPr>
          <p:nvPr/>
        </p:nvSpPr>
        <p:spPr bwMode="auto">
          <a:xfrm>
            <a:off x="6524916" y="511897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28" name="Oval 76"/>
          <p:cNvSpPr>
            <a:spLocks noChangeArrowheads="1"/>
          </p:cNvSpPr>
          <p:nvPr/>
        </p:nvSpPr>
        <p:spPr bwMode="auto">
          <a:xfrm>
            <a:off x="5638800" y="54102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29" name="Oval 77"/>
          <p:cNvSpPr>
            <a:spLocks noChangeArrowheads="1"/>
          </p:cNvSpPr>
          <p:nvPr/>
        </p:nvSpPr>
        <p:spPr bwMode="auto">
          <a:xfrm>
            <a:off x="5432423" y="4377998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30" name="Oval 78"/>
          <p:cNvSpPr>
            <a:spLocks noChangeArrowheads="1"/>
          </p:cNvSpPr>
          <p:nvPr/>
        </p:nvSpPr>
        <p:spPr bwMode="auto">
          <a:xfrm>
            <a:off x="4914900" y="28194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31" name="Oval 79"/>
          <p:cNvSpPr>
            <a:spLocks noChangeArrowheads="1"/>
          </p:cNvSpPr>
          <p:nvPr/>
        </p:nvSpPr>
        <p:spPr bwMode="auto">
          <a:xfrm>
            <a:off x="6414269" y="54102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32" name="Oval 80"/>
          <p:cNvSpPr>
            <a:spLocks noChangeArrowheads="1"/>
          </p:cNvSpPr>
          <p:nvPr/>
        </p:nvSpPr>
        <p:spPr bwMode="auto">
          <a:xfrm>
            <a:off x="2120081" y="20574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33" name="Oval 81"/>
          <p:cNvSpPr>
            <a:spLocks noChangeArrowheads="1"/>
          </p:cNvSpPr>
          <p:nvPr/>
        </p:nvSpPr>
        <p:spPr bwMode="auto">
          <a:xfrm>
            <a:off x="3252609" y="2476501"/>
            <a:ext cx="242759" cy="204532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34" name="Oval 82"/>
          <p:cNvSpPr>
            <a:spLocks noChangeArrowheads="1"/>
          </p:cNvSpPr>
          <p:nvPr/>
        </p:nvSpPr>
        <p:spPr bwMode="auto">
          <a:xfrm>
            <a:off x="6157738" y="2868982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35" name="Oval 83"/>
          <p:cNvSpPr>
            <a:spLocks noChangeArrowheads="1"/>
          </p:cNvSpPr>
          <p:nvPr/>
        </p:nvSpPr>
        <p:spPr bwMode="auto">
          <a:xfrm>
            <a:off x="7285703" y="4150442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36" name="Oval 84"/>
          <p:cNvSpPr>
            <a:spLocks noChangeArrowheads="1"/>
          </p:cNvSpPr>
          <p:nvPr/>
        </p:nvSpPr>
        <p:spPr bwMode="auto">
          <a:xfrm>
            <a:off x="6019800" y="2614942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5237" name="Oval 85"/>
          <p:cNvSpPr>
            <a:spLocks noChangeArrowheads="1"/>
          </p:cNvSpPr>
          <p:nvPr/>
        </p:nvSpPr>
        <p:spPr bwMode="auto">
          <a:xfrm>
            <a:off x="4237804" y="6147619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7" name="Oval 79"/>
          <p:cNvSpPr>
            <a:spLocks noChangeArrowheads="1"/>
          </p:cNvSpPr>
          <p:nvPr/>
        </p:nvSpPr>
        <p:spPr bwMode="auto">
          <a:xfrm>
            <a:off x="6194693" y="5499970"/>
            <a:ext cx="228600" cy="1524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8" name="Oval 24"/>
          <p:cNvSpPr>
            <a:spLocks noChangeArrowheads="1"/>
          </p:cNvSpPr>
          <p:nvPr/>
        </p:nvSpPr>
        <p:spPr bwMode="auto">
          <a:xfrm>
            <a:off x="2603848" y="2636274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9" name="Oval 38"/>
          <p:cNvSpPr>
            <a:spLocks noChangeArrowheads="1"/>
          </p:cNvSpPr>
          <p:nvPr/>
        </p:nvSpPr>
        <p:spPr bwMode="auto">
          <a:xfrm>
            <a:off x="4346716" y="3746781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0" name="Oval 52"/>
          <p:cNvSpPr>
            <a:spLocks noChangeArrowheads="1"/>
          </p:cNvSpPr>
          <p:nvPr/>
        </p:nvSpPr>
        <p:spPr bwMode="auto">
          <a:xfrm>
            <a:off x="4880790" y="3861081"/>
            <a:ext cx="201561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1" name="Oval 38"/>
          <p:cNvSpPr>
            <a:spLocks noChangeArrowheads="1"/>
          </p:cNvSpPr>
          <p:nvPr/>
        </p:nvSpPr>
        <p:spPr bwMode="auto">
          <a:xfrm>
            <a:off x="4667747" y="3846182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2" name="Oval 38"/>
          <p:cNvSpPr>
            <a:spLocks noChangeArrowheads="1"/>
          </p:cNvSpPr>
          <p:nvPr/>
        </p:nvSpPr>
        <p:spPr bwMode="auto">
          <a:xfrm>
            <a:off x="4674010" y="2233025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3" name="Oval 48"/>
          <p:cNvSpPr>
            <a:spLocks noChangeArrowheads="1"/>
          </p:cNvSpPr>
          <p:nvPr/>
        </p:nvSpPr>
        <p:spPr bwMode="auto">
          <a:xfrm>
            <a:off x="3257323" y="41910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4" name="Oval 48"/>
          <p:cNvSpPr>
            <a:spLocks noChangeArrowheads="1"/>
          </p:cNvSpPr>
          <p:nvPr/>
        </p:nvSpPr>
        <p:spPr bwMode="auto">
          <a:xfrm>
            <a:off x="6362700" y="2051642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5" name="Oval 48"/>
          <p:cNvSpPr>
            <a:spLocks noChangeArrowheads="1"/>
          </p:cNvSpPr>
          <p:nvPr/>
        </p:nvSpPr>
        <p:spPr bwMode="auto">
          <a:xfrm>
            <a:off x="5181600" y="57531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6" name="Oval 48"/>
          <p:cNvSpPr>
            <a:spLocks noChangeArrowheads="1"/>
          </p:cNvSpPr>
          <p:nvPr/>
        </p:nvSpPr>
        <p:spPr bwMode="auto">
          <a:xfrm>
            <a:off x="4902610" y="3203365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8" name="Oval 51"/>
          <p:cNvSpPr>
            <a:spLocks noChangeArrowheads="1"/>
          </p:cNvSpPr>
          <p:nvPr/>
        </p:nvSpPr>
        <p:spPr bwMode="auto">
          <a:xfrm>
            <a:off x="7789705" y="3593691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9" name="Oval 48"/>
          <p:cNvSpPr>
            <a:spLocks noChangeArrowheads="1"/>
          </p:cNvSpPr>
          <p:nvPr/>
        </p:nvSpPr>
        <p:spPr bwMode="auto">
          <a:xfrm>
            <a:off x="7565199" y="35814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0" name="Oval 48"/>
          <p:cNvSpPr>
            <a:spLocks noChangeArrowheads="1"/>
          </p:cNvSpPr>
          <p:nvPr/>
        </p:nvSpPr>
        <p:spPr bwMode="auto">
          <a:xfrm>
            <a:off x="5966093" y="2868982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1" name="Oval 64"/>
          <p:cNvSpPr>
            <a:spLocks noChangeArrowheads="1"/>
          </p:cNvSpPr>
          <p:nvPr/>
        </p:nvSpPr>
        <p:spPr bwMode="auto">
          <a:xfrm>
            <a:off x="2105080" y="2997829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2" name="Oval 57"/>
          <p:cNvSpPr>
            <a:spLocks noChangeArrowheads="1"/>
          </p:cNvSpPr>
          <p:nvPr/>
        </p:nvSpPr>
        <p:spPr bwMode="auto">
          <a:xfrm>
            <a:off x="3676793" y="50673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3" name="Oval 57"/>
          <p:cNvSpPr>
            <a:spLocks noChangeArrowheads="1"/>
          </p:cNvSpPr>
          <p:nvPr/>
        </p:nvSpPr>
        <p:spPr bwMode="auto">
          <a:xfrm>
            <a:off x="1700594" y="2502924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4" name="Oval 57"/>
          <p:cNvSpPr>
            <a:spLocks noChangeArrowheads="1"/>
          </p:cNvSpPr>
          <p:nvPr/>
        </p:nvSpPr>
        <p:spPr bwMode="auto">
          <a:xfrm>
            <a:off x="974035" y="2731524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5" name="Oval 78"/>
          <p:cNvSpPr>
            <a:spLocks noChangeArrowheads="1"/>
          </p:cNvSpPr>
          <p:nvPr/>
        </p:nvSpPr>
        <p:spPr bwMode="auto">
          <a:xfrm>
            <a:off x="5118195" y="2819400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6" name="Oval 63"/>
          <p:cNvSpPr>
            <a:spLocks noChangeArrowheads="1"/>
          </p:cNvSpPr>
          <p:nvPr/>
        </p:nvSpPr>
        <p:spPr bwMode="auto">
          <a:xfrm>
            <a:off x="1331412" y="3746781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7" name="Oval 63"/>
          <p:cNvSpPr>
            <a:spLocks noChangeArrowheads="1"/>
          </p:cNvSpPr>
          <p:nvPr/>
        </p:nvSpPr>
        <p:spPr bwMode="auto">
          <a:xfrm>
            <a:off x="994893" y="3220308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8" name="Oval 63"/>
          <p:cNvSpPr>
            <a:spLocks noChangeArrowheads="1"/>
          </p:cNvSpPr>
          <p:nvPr/>
        </p:nvSpPr>
        <p:spPr bwMode="auto">
          <a:xfrm>
            <a:off x="753414" y="2536781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9" name="Oval 69"/>
          <p:cNvSpPr>
            <a:spLocks noChangeArrowheads="1"/>
          </p:cNvSpPr>
          <p:nvPr/>
        </p:nvSpPr>
        <p:spPr bwMode="auto">
          <a:xfrm>
            <a:off x="5872670" y="5167508"/>
            <a:ext cx="228600" cy="2286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algn="ctr"/>
            <a:endParaRPr lang="lt-LT" sz="2400" b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517632" cy="1139825"/>
          </a:xfrm>
        </p:spPr>
        <p:txBody>
          <a:bodyPr>
            <a:normAutofit fontScale="90000"/>
          </a:bodyPr>
          <a:lstStyle/>
          <a:p>
            <a:r>
              <a:rPr lang="lt-LT" sz="4000" b="1" dirty="0"/>
              <a:t>Vilniaus  </a:t>
            </a:r>
            <a:r>
              <a:rPr lang="lt-LT" sz="4000" b="1" dirty="0" smtClean="0"/>
              <a:t>rezoliucijos (2009) </a:t>
            </a:r>
            <a:r>
              <a:rPr lang="lt-LT" sz="4000" b="1" dirty="0"/>
              <a:t>įgyvendinimas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34952"/>
            <a:ext cx="8640960" cy="54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lt-LT" sz="2800" dirty="0" smtClean="0">
                <a:solidFill>
                  <a:srgbClr val="990033"/>
                </a:solidFill>
              </a:rPr>
              <a:t>Regioninių SSM tinklo struktūrų kūrimas</a:t>
            </a:r>
          </a:p>
          <a:p>
            <a:r>
              <a:rPr lang="lt-LT" sz="2800" dirty="0" smtClean="0"/>
              <a:t>2011  </a:t>
            </a:r>
            <a:r>
              <a:rPr lang="lt-LT" sz="2800" dirty="0" err="1" smtClean="0"/>
              <a:t>m</a:t>
            </a:r>
            <a:r>
              <a:rPr lang="lt-LT" sz="2800" dirty="0"/>
              <a:t>. įvyko 4 regioniniai </a:t>
            </a:r>
            <a:r>
              <a:rPr lang="lt-LT" sz="2800" dirty="0" smtClean="0"/>
              <a:t>seminarai-diskusijos.</a:t>
            </a:r>
          </a:p>
          <a:p>
            <a:r>
              <a:rPr lang="lt-LT" sz="2800" dirty="0">
                <a:solidFill>
                  <a:schemeClr val="accent4">
                    <a:lumMod val="75000"/>
                  </a:schemeClr>
                </a:solidFill>
              </a:rPr>
              <a:t>Šių susitikimų tikslas – aptarti švietimo (SSM) ir sveikatos (VSB) bendradarbiavimo galimybes savivaldybių lygmeniu</a:t>
            </a:r>
            <a:r>
              <a:rPr lang="lt-LT" sz="2800" dirty="0" smtClean="0">
                <a:solidFill>
                  <a:schemeClr val="accent4">
                    <a:lumMod val="75000"/>
                  </a:schemeClr>
                </a:solidFill>
              </a:rPr>
              <a:t>,</a:t>
            </a:r>
          </a:p>
          <a:p>
            <a:r>
              <a:rPr lang="lt-LT" sz="2800" dirty="0" smtClean="0"/>
              <a:t> </a:t>
            </a:r>
            <a:r>
              <a:rPr lang="lt-LT" sz="2800" dirty="0"/>
              <a:t>Renginiuose dalyvavo apie 270 įvairių </a:t>
            </a:r>
            <a:r>
              <a:rPr lang="lt-LT" sz="2800" dirty="0" smtClean="0"/>
              <a:t>specialistų juose </a:t>
            </a:r>
            <a:r>
              <a:rPr lang="lt-LT" sz="2800" dirty="0"/>
              <a:t>pasisakė SAM ir SMLPC </a:t>
            </a:r>
            <a:r>
              <a:rPr lang="lt-LT" sz="2800" dirty="0" smtClean="0"/>
              <a:t>specialistai ir 20 </a:t>
            </a:r>
            <a:r>
              <a:rPr lang="lt-LT" sz="2800" dirty="0"/>
              <a:t>aktyviausių SSM </a:t>
            </a:r>
            <a:r>
              <a:rPr lang="lt-LT" sz="2800" dirty="0" smtClean="0"/>
              <a:t>atstovų.  </a:t>
            </a:r>
            <a:endParaRPr lang="lt-LT" sz="2800" dirty="0"/>
          </a:p>
          <a:p>
            <a:r>
              <a:rPr lang="lt-LT" sz="2800" dirty="0"/>
              <a:t>2012 </a:t>
            </a:r>
            <a:r>
              <a:rPr lang="lt-LT" sz="2800" dirty="0" smtClean="0"/>
              <a:t> </a:t>
            </a:r>
            <a:r>
              <a:rPr lang="lt-LT" sz="2800" dirty="0" err="1" smtClean="0"/>
              <a:t>m</a:t>
            </a:r>
            <a:r>
              <a:rPr lang="lt-LT" sz="2800" dirty="0"/>
              <a:t>. pravedus  </a:t>
            </a:r>
            <a:r>
              <a:rPr lang="lt-LT" sz="2800" dirty="0" smtClean="0"/>
              <a:t>šalies 70  VSB </a:t>
            </a:r>
            <a:r>
              <a:rPr lang="lt-LT" sz="2800" dirty="0"/>
              <a:t>vaikų ir </a:t>
            </a:r>
            <a:r>
              <a:rPr lang="lt-LT" sz="2800" dirty="0" smtClean="0"/>
              <a:t>jaunimo specialistų mokymus</a:t>
            </a:r>
            <a:r>
              <a:rPr lang="lt-LT" sz="2800" dirty="0"/>
              <a:t> </a:t>
            </a:r>
            <a:r>
              <a:rPr lang="lt-LT" sz="2800" dirty="0" smtClean="0"/>
              <a:t>(Vilniuje</a:t>
            </a:r>
            <a:r>
              <a:rPr lang="lt-LT" sz="2800" dirty="0"/>
              <a:t>, Kelmėje</a:t>
            </a:r>
            <a:r>
              <a:rPr lang="lt-LT" sz="2800" dirty="0" smtClean="0"/>
              <a:t>), </a:t>
            </a:r>
            <a:r>
              <a:rPr lang="lt-LT" sz="2800" dirty="0" smtClean="0">
                <a:solidFill>
                  <a:schemeClr val="accent4">
                    <a:lumMod val="75000"/>
                  </a:schemeClr>
                </a:solidFill>
              </a:rPr>
              <a:t>tikimasi,</a:t>
            </a:r>
          </a:p>
          <a:p>
            <a:pPr marL="114300" indent="0">
              <a:buNone/>
            </a:pPr>
            <a:r>
              <a:rPr lang="lt-LT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lt-LT" sz="2800" dirty="0">
                <a:solidFill>
                  <a:schemeClr val="accent4">
                    <a:lumMod val="75000"/>
                  </a:schemeClr>
                </a:solidFill>
              </a:rPr>
              <a:t>kad biurai taps SSM telkiančiais, palaikančiais ir jų plėtrą skatinančiomis institucijomis regionuose</a:t>
            </a:r>
            <a:r>
              <a:rPr lang="lt-LT" sz="26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Picture 9" descr="BSTH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479"/>
            <a:ext cx="1907704" cy="178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65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65156" cy="1143000"/>
          </a:xfrm>
        </p:spPr>
        <p:txBody>
          <a:bodyPr>
            <a:normAutofit fontScale="90000"/>
          </a:bodyPr>
          <a:lstStyle/>
          <a:p>
            <a:r>
              <a:rPr lang="lt-LT" sz="4800" b="1" dirty="0" smtClean="0"/>
              <a:t>2013 </a:t>
            </a:r>
            <a:r>
              <a:rPr lang="lt-LT" sz="4800" b="1" dirty="0" err="1" smtClean="0"/>
              <a:t>m</a:t>
            </a:r>
            <a:r>
              <a:rPr lang="lt-LT" sz="4800" b="1" dirty="0" smtClean="0"/>
              <a:t>.  - </a:t>
            </a:r>
            <a:r>
              <a:rPr lang="lt-LT" sz="4800" b="1" dirty="0"/>
              <a:t> </a:t>
            </a:r>
            <a:r>
              <a:rPr lang="lt-LT" sz="4800" b="1" dirty="0" smtClean="0"/>
              <a:t>SSM dvidešimtmetis</a:t>
            </a:r>
            <a:endParaRPr lang="lt-LT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5256584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lt-LT" sz="2800" b="1" i="1" dirty="0" smtClean="0">
                <a:solidFill>
                  <a:srgbClr val="C00000"/>
                </a:solidFill>
              </a:rPr>
              <a:t>  </a:t>
            </a:r>
            <a:r>
              <a:rPr lang="lt-LT" sz="2800" b="1" i="1" dirty="0"/>
              <a:t>A</a:t>
            </a:r>
            <a:r>
              <a:rPr lang="lt-LT" sz="2800" b="1" i="1" dirty="0" smtClean="0"/>
              <a:t>kcija </a:t>
            </a:r>
            <a:r>
              <a:rPr lang="lt-LT" sz="2800" b="1" i="1" dirty="0" smtClean="0">
                <a:solidFill>
                  <a:srgbClr val="C00000"/>
                </a:solidFill>
              </a:rPr>
              <a:t> </a:t>
            </a:r>
          </a:p>
          <a:p>
            <a:pPr marL="114300" indent="0">
              <a:buNone/>
            </a:pPr>
            <a:r>
              <a:rPr lang="lt-LT" sz="3200" b="1" i="1" dirty="0" smtClean="0">
                <a:solidFill>
                  <a:srgbClr val="C00000"/>
                </a:solidFill>
              </a:rPr>
              <a:t>,,</a:t>
            </a:r>
            <a:r>
              <a:rPr lang="lt-LT" sz="3200" b="1" i="1" dirty="0">
                <a:solidFill>
                  <a:srgbClr val="C00000"/>
                </a:solidFill>
              </a:rPr>
              <a:t>Būkim žinomi, būkim matomi</a:t>
            </a:r>
            <a:r>
              <a:rPr lang="lt-LT" sz="3200" b="1" i="1" dirty="0" smtClean="0">
                <a:solidFill>
                  <a:srgbClr val="C00000"/>
                </a:solidFill>
              </a:rPr>
              <a:t>“.</a:t>
            </a:r>
          </a:p>
          <a:p>
            <a:pPr marL="114300" indent="0">
              <a:buNone/>
            </a:pPr>
            <a:r>
              <a:rPr lang="lt-LT" sz="2800" b="1" i="1" dirty="0" smtClean="0"/>
              <a:t>Įsijungė  per 100  mokyklų.</a:t>
            </a:r>
          </a:p>
          <a:p>
            <a:pPr marL="114300" indent="0">
              <a:buNone/>
            </a:pPr>
            <a:r>
              <a:rPr lang="lt-LT" sz="2800" b="1" i="1" dirty="0" smtClean="0">
                <a:solidFill>
                  <a:srgbClr val="002060"/>
                </a:solidFill>
              </a:rPr>
              <a:t>Akcija siekiama pristatyti mokyklų </a:t>
            </a:r>
          </a:p>
          <a:p>
            <a:pPr marL="114300" indent="0">
              <a:buNone/>
            </a:pPr>
            <a:r>
              <a:rPr lang="lt-LT" sz="2800" b="1" i="1" dirty="0" smtClean="0">
                <a:solidFill>
                  <a:srgbClr val="002060"/>
                </a:solidFill>
              </a:rPr>
              <a:t>sveikatos stiprinimo programas ir jų vykdymo veiklą tėveliams,  vietos bendruomenei, visuomenei.</a:t>
            </a:r>
          </a:p>
          <a:p>
            <a:pPr marL="114300" indent="0">
              <a:buNone/>
            </a:pPr>
            <a:r>
              <a:rPr lang="lt-LT" sz="2800" b="1" i="1" dirty="0">
                <a:solidFill>
                  <a:schemeClr val="tx1"/>
                </a:solidFill>
              </a:rPr>
              <a:t>P</a:t>
            </a:r>
            <a:r>
              <a:rPr lang="lt-LT" sz="2800" b="1" i="1" dirty="0" smtClean="0"/>
              <a:t>rojektas</a:t>
            </a:r>
            <a:endParaRPr lang="lt-LT" sz="2800" b="1" i="1" dirty="0"/>
          </a:p>
          <a:p>
            <a:r>
              <a:rPr lang="lt-LT" sz="3200" b="1" i="1" dirty="0" smtClean="0">
                <a:solidFill>
                  <a:srgbClr val="C00000"/>
                </a:solidFill>
              </a:rPr>
              <a:t>,,</a:t>
            </a:r>
            <a:r>
              <a:rPr lang="lt-LT" sz="3200" b="1" i="1" dirty="0">
                <a:solidFill>
                  <a:srgbClr val="C00000"/>
                </a:solidFill>
              </a:rPr>
              <a:t>Mokyklos </a:t>
            </a:r>
            <a:r>
              <a:rPr lang="lt-LT" sz="3200" b="1" i="1" dirty="0" err="1">
                <a:solidFill>
                  <a:srgbClr val="C00000"/>
                </a:solidFill>
              </a:rPr>
              <a:t>sveikatinimo</a:t>
            </a:r>
            <a:r>
              <a:rPr lang="lt-LT" sz="3200" b="1" i="1" dirty="0">
                <a:solidFill>
                  <a:srgbClr val="C00000"/>
                </a:solidFill>
              </a:rPr>
              <a:t>  veiklos šviesuoliai“.</a:t>
            </a:r>
          </a:p>
          <a:p>
            <a:r>
              <a:rPr lang="lt-LT" sz="2800" b="1" i="1" dirty="0" smtClean="0"/>
              <a:t>Mokyklos pristatė 33 šviesuolius. </a:t>
            </a:r>
          </a:p>
          <a:p>
            <a:r>
              <a:rPr lang="lt-LT" sz="2800" b="1" i="1" dirty="0" smtClean="0"/>
              <a:t>Parengtas stendas konferencijai, informacija patalpinta </a:t>
            </a:r>
            <a:r>
              <a:rPr lang="lt-LT" sz="3600" b="1" i="1" dirty="0" smtClean="0">
                <a:solidFill>
                  <a:srgbClr val="002060"/>
                </a:solidFill>
              </a:rPr>
              <a:t>www. </a:t>
            </a:r>
            <a:r>
              <a:rPr lang="lt-LT" sz="3600" b="1" i="1" dirty="0" err="1" smtClean="0">
                <a:solidFill>
                  <a:srgbClr val="002060"/>
                </a:solidFill>
              </a:rPr>
              <a:t>smlpc.lt</a:t>
            </a:r>
            <a:endParaRPr lang="lt-LT" sz="3600" b="1" i="1" dirty="0">
              <a:solidFill>
                <a:srgbClr val="002060"/>
              </a:solidFill>
            </a:endParaRPr>
          </a:p>
          <a:p>
            <a:endParaRPr lang="lt-LT" dirty="0"/>
          </a:p>
        </p:txBody>
      </p:sp>
      <p:pic>
        <p:nvPicPr>
          <p:cNvPr id="8194" name="Picture 2" descr="C:\Users\Dalia\Desktop\sveika_mokykla_logotipas_20met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239011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1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1261</TotalTime>
  <Words>963</Words>
  <Application>Microsoft Office PowerPoint</Application>
  <PresentationFormat>On-screen Show (4:3)</PresentationFormat>
  <Paragraphs>129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Solstice</vt:lpstr>
      <vt:lpstr>Adjacency</vt:lpstr>
      <vt:lpstr>         Lietuvos sveikatą stiprinančios mokyklos.  Dabartis ir perspektyvos   </vt:lpstr>
      <vt:lpstr>Sveikatą stiprinanti mokykla  (SSM)</vt:lpstr>
      <vt:lpstr>  Keli SSM faktai</vt:lpstr>
      <vt:lpstr>2013 m. Lietuvoje per 350  SSM tinklo narių</vt:lpstr>
      <vt:lpstr>METODINIAI LEIDINIAI www.smlpc.lt</vt:lpstr>
      <vt:lpstr>GEROSIOS PATIRTIES LEIDINIAI 2009 m. ir 2013 m. </vt:lpstr>
      <vt:lpstr>MOKYMAI</vt:lpstr>
      <vt:lpstr>Vilniaus  rezoliucijos (2009) įgyvendinimas</vt:lpstr>
      <vt:lpstr>2013 m.  -  SSM dvidešimtmetis</vt:lpstr>
      <vt:lpstr>NACIONALINĖ KONFERENCIJA</vt:lpstr>
      <vt:lpstr>Nacionalinis renginys  „Sveikatą stiprinančių mokyklų banga per Lietuvą“ 2013 m. balandžio mėn. </vt:lpstr>
      <vt:lpstr>„Sveikatą stiprinančių mokyklų banga per Lietuvą“ 2013 m. balandis</vt:lpstr>
      <vt:lpstr>Vaizdai iš renginių</vt:lpstr>
      <vt:lpstr>KONKURSAI </vt:lpstr>
      <vt:lpstr>GEROSIOS PATIRTIES BANKAS per 200 aprašų</vt:lpstr>
      <vt:lpstr>  4-oji Europos sveikatą stiprinančių mokyklų konferencija „Teisingumas, švietimas, sveikata“, Danija, Odense, spalio 7-9 d.   </vt:lpstr>
      <vt:lpstr>Lietuvos atstovavimas </vt:lpstr>
      <vt:lpstr>PERSPEKTYVA 2014 m. </vt:lpstr>
      <vt:lpstr>Sveikatos mokymo ir ligų prevencijos centro   Vaikų sveikatos skyrius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Lietuvos sveikatą stiprinančios mokyklos.   Dabartis ir perspektyvos</dc:title>
  <dc:creator>Dalia</dc:creator>
  <cp:lastModifiedBy>Dalia</cp:lastModifiedBy>
  <cp:revision>71</cp:revision>
  <dcterms:created xsi:type="dcterms:W3CDTF">2013-11-13T07:08:26Z</dcterms:created>
  <dcterms:modified xsi:type="dcterms:W3CDTF">2013-12-09T07:58:10Z</dcterms:modified>
</cp:coreProperties>
</file>