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0" r:id="rId4"/>
    <p:sldId id="273" r:id="rId5"/>
    <p:sldId id="282" r:id="rId6"/>
    <p:sldId id="260" r:id="rId7"/>
    <p:sldId id="283" r:id="rId8"/>
    <p:sldId id="266" r:id="rId9"/>
    <p:sldId id="284" r:id="rId10"/>
    <p:sldId id="276" r:id="rId11"/>
    <p:sldId id="285" r:id="rId12"/>
    <p:sldId id="277" r:id="rId13"/>
    <p:sldId id="286" r:id="rId14"/>
    <p:sldId id="278" r:id="rId15"/>
    <p:sldId id="287" r:id="rId16"/>
    <p:sldId id="280" r:id="rId17"/>
    <p:sldId id="288" r:id="rId18"/>
    <p:sldId id="271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8CF4BBE-43D9-824F-B20C-20454070B537}">
          <p14:sldIdLst>
            <p14:sldId id="256"/>
            <p14:sldId id="257"/>
            <p14:sldId id="270"/>
            <p14:sldId id="273"/>
            <p14:sldId id="282"/>
            <p14:sldId id="260"/>
            <p14:sldId id="283"/>
            <p14:sldId id="266"/>
            <p14:sldId id="284"/>
            <p14:sldId id="276"/>
            <p14:sldId id="285"/>
            <p14:sldId id="277"/>
            <p14:sldId id="286"/>
            <p14:sldId id="278"/>
            <p14:sldId id="287"/>
            <p14:sldId id="280"/>
            <p14:sldId id="288"/>
            <p14:sldId id="271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11/30/2020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11/30/2020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11/30/2020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11/30/2020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11/30/2020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11/30/2020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11/30/2020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11/30/2020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11/30/2020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11/30/2020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11/30/2020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11/30/2020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11/30/2020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955" y="723331"/>
            <a:ext cx="10044752" cy="3780430"/>
          </a:xfrm>
        </p:spPr>
        <p:txBody>
          <a:bodyPr>
            <a:normAutofit/>
          </a:bodyPr>
          <a:lstStyle/>
          <a:p>
            <a:pPr algn="ctr"/>
            <a:r>
              <a:rPr lang="lt-LT" sz="4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Projekto „ Sveikata visus metus“ lapkričio mėnesio iššūkis</a:t>
            </a:r>
            <a:r>
              <a:rPr lang="lt-LT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t-LT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t-LT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4900" b="1" dirty="0">
                <a:latin typeface="Calibri" panose="020F0502020204030204" pitchFamily="34" charset="0"/>
                <a:cs typeface="Calibri" panose="020F0502020204030204" pitchFamily="34" charset="0"/>
              </a:rPr>
              <a:t>„Mes esame mūsų pačių istorijos herojai“. </a:t>
            </a:r>
            <a:br>
              <a:rPr lang="lt-LT" sz="4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4900" dirty="0">
                <a:latin typeface="Calibri" panose="020F0502020204030204" pitchFamily="34" charset="0"/>
                <a:cs typeface="Calibri" panose="020F0502020204030204" pitchFamily="34" charset="0"/>
              </a:rPr>
              <a:t>M. Makartni</a:t>
            </a:r>
            <a:endParaRPr lang="en-US" sz="4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5581934"/>
            <a:ext cx="7091361" cy="971266"/>
          </a:xfrm>
        </p:spPr>
        <p:txBody>
          <a:bodyPr>
            <a:normAutofit/>
          </a:bodyPr>
          <a:lstStyle/>
          <a:p>
            <a:r>
              <a:rPr lang="lt-LT" sz="3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Šiaulių „Spindulio“ ugdymo centro </a:t>
            </a:r>
            <a:br>
              <a:rPr lang="lt-LT" sz="3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3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„Sveikučių komanda“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5F74D-DA2F-A242-8306-738564BA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2" y="304800"/>
            <a:ext cx="11000521" cy="1295400"/>
          </a:xfrm>
        </p:spPr>
        <p:txBody>
          <a:bodyPr>
            <a:noAutofit/>
          </a:bodyPr>
          <a:lstStyle/>
          <a:p>
            <a:r>
              <a:rPr lang="lt-LT" sz="3600" dirty="0">
                <a:latin typeface="Calibri" panose="020F0502020204030204" pitchFamily="34" charset="0"/>
                <a:cs typeface="Calibri" panose="020F0502020204030204" pitchFamily="34" charset="0"/>
              </a:rPr>
              <a:t>Priešą – </a:t>
            </a:r>
            <a:r>
              <a:rPr lang="lt-LT" sz="3600" b="1" dirty="0">
                <a:latin typeface="Calibri" panose="020F0502020204030204" pitchFamily="34" charset="0"/>
                <a:cs typeface="Calibri" panose="020F0502020204030204" pitchFamily="34" charset="0"/>
              </a:rPr>
              <a:t>saldumynai            </a:t>
            </a:r>
            <a:r>
              <a:rPr lang="lt-LT" sz="3600" dirty="0">
                <a:latin typeface="Calibri" panose="020F0502020204030204" pitchFamily="34" charset="0"/>
                <a:cs typeface="Calibri" panose="020F0502020204030204" pitchFamily="34" charset="0"/>
              </a:rPr>
              <a:t> galime įveikti valgydami vaisius ir daržoves. </a:t>
            </a:r>
            <a:endParaRPr lang="x-non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 descr="A person sitting on a table&#10;&#10;Description automatically generated">
            <a:extLst>
              <a:ext uri="{FF2B5EF4-FFF2-40B4-BE49-F238E27FC236}">
                <a16:creationId xmlns:a16="http://schemas.microsoft.com/office/drawing/2014/main" xmlns="" id="{DF616949-A1EF-C74D-AED8-CAF80BBFFD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83" y="1730886"/>
            <a:ext cx="4066829" cy="3576610"/>
          </a:xfr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B943346-8793-9F4B-A439-A8C4971F933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600200"/>
            <a:ext cx="3066291" cy="32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98797AB6-EAC1-A243-8402-476CD50B0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61" y="1505216"/>
            <a:ext cx="343894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1FFA1407-7C29-D648-AC53-BE4DBBC2BB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70" y="174114"/>
            <a:ext cx="1187356" cy="106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3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BFE5B-694C-A14F-B90B-77125292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1143000"/>
            <a:ext cx="3635996" cy="457200"/>
          </a:xfrm>
        </p:spPr>
        <p:txBody>
          <a:bodyPr>
            <a:normAutofit fontScale="90000"/>
          </a:bodyPr>
          <a:lstStyle/>
          <a:p>
            <a:endParaRPr lang="x-none" dirty="0"/>
          </a:p>
        </p:txBody>
      </p:sp>
      <p:pic>
        <p:nvPicPr>
          <p:cNvPr id="7" name="Content Placeholder 6" descr="A picture containing person, indoor, holding, young&#10;&#10;Description automatically generated">
            <a:extLst>
              <a:ext uri="{FF2B5EF4-FFF2-40B4-BE49-F238E27FC236}">
                <a16:creationId xmlns:a16="http://schemas.microsoft.com/office/drawing/2014/main" xmlns="" id="{32E09681-46A5-FA49-91C3-A7FE708B7D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2" y="775252"/>
            <a:ext cx="5199891" cy="4596848"/>
          </a:xfrm>
        </p:spPr>
      </p:pic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A58CBB5A-66B1-8A49-B623-55CA5B18F1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775252"/>
            <a:ext cx="5484812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9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18953-CCB1-8143-92FB-8113F20C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304800"/>
            <a:ext cx="11464713" cy="1200416"/>
          </a:xfrm>
        </p:spPr>
        <p:txBody>
          <a:bodyPr>
            <a:noAutofit/>
          </a:bodyPr>
          <a:lstStyle/>
          <a:p>
            <a:r>
              <a:rPr lang="lt-LT" sz="3600" dirty="0">
                <a:latin typeface="Calibri" panose="020F0502020204030204" pitchFamily="34" charset="0"/>
                <a:cs typeface="Calibri" panose="020F0502020204030204" pitchFamily="34" charset="0"/>
              </a:rPr>
              <a:t>Priešas – </a:t>
            </a:r>
            <a:r>
              <a:rPr lang="lt-LT" sz="3600" b="1" dirty="0">
                <a:latin typeface="Calibri" panose="020F0502020204030204" pitchFamily="34" charset="0"/>
                <a:cs typeface="Calibri" panose="020F0502020204030204" pitchFamily="34" charset="0"/>
              </a:rPr>
              <a:t>energetiniai gėrimai                </a:t>
            </a:r>
            <a:r>
              <a:rPr lang="lt-LT" sz="3600" dirty="0">
                <a:latin typeface="Calibri" panose="020F0502020204030204" pitchFamily="34" charset="0"/>
                <a:cs typeface="Calibri" panose="020F0502020204030204" pitchFamily="34" charset="0"/>
              </a:rPr>
              <a:t>gali būti pakeičiami sultimis, vaistažolių arbatomis, pieno kokteiliais.</a:t>
            </a:r>
            <a:endParaRPr lang="x-non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 descr="A picture containing person, indoor, table, sitting&#10;&#10;Description automatically generated">
            <a:extLst>
              <a:ext uri="{FF2B5EF4-FFF2-40B4-BE49-F238E27FC236}">
                <a16:creationId xmlns:a16="http://schemas.microsoft.com/office/drawing/2014/main" xmlns="" id="{27D9B38B-803A-CF41-B6FF-875DB0342C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0" y="1512277"/>
            <a:ext cx="5090319" cy="3196200"/>
          </a:xfrm>
        </p:spPr>
      </p:pic>
      <p:pic>
        <p:nvPicPr>
          <p:cNvPr id="7" name="Content Placeholder 6" descr="A picture containing table, indoor, food, child&#10;&#10;Description automatically generated">
            <a:extLst>
              <a:ext uri="{FF2B5EF4-FFF2-40B4-BE49-F238E27FC236}">
                <a16:creationId xmlns:a16="http://schemas.microsoft.com/office/drawing/2014/main" xmlns="" id="{CB2B0BAF-CFBC-B344-AD93-1E945B7842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49" y="1512278"/>
            <a:ext cx="4671390" cy="4113270"/>
          </a:xfr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6C07D6A8-A5D5-E24E-8432-4C541F37D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9" y="177422"/>
            <a:ext cx="1187355" cy="8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4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E7EB9-E5E4-FD4E-8315-5789B04C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 descr="No description available.">
            <a:extLst>
              <a:ext uri="{FF2B5EF4-FFF2-40B4-BE49-F238E27FC236}">
                <a16:creationId xmlns:a16="http://schemas.microsoft.com/office/drawing/2014/main" xmlns="" id="{EEC52C1E-02AF-CD4A-9CAB-136A1C1301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426561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63C228A-38B6-B240-97F8-E0EC087334B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304800"/>
            <a:ext cx="466966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47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8DD03D-5AD2-4E46-867F-FE4B1580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5" y="304800"/>
            <a:ext cx="11372658" cy="1200416"/>
          </a:xfrm>
        </p:spPr>
        <p:txBody>
          <a:bodyPr/>
          <a:lstStyle/>
          <a:p>
            <a:r>
              <a:rPr lang="lt-LT" dirty="0"/>
              <a:t>Priešas – </a:t>
            </a:r>
            <a:r>
              <a:rPr lang="lt-LT" b="1" dirty="0"/>
              <a:t>narkotikai        </a:t>
            </a:r>
            <a:r>
              <a:rPr lang="lt-LT" dirty="0"/>
              <a:t>gali </a:t>
            </a:r>
            <a:r>
              <a:rPr lang="lt-LT"/>
              <a:t>būti sutriuškinami mėgstama </a:t>
            </a:r>
            <a:r>
              <a:rPr lang="lt-LT" dirty="0"/>
              <a:t>veikla, hobiu ir pan.</a:t>
            </a:r>
            <a:endParaRPr lang="x-none" dirty="0"/>
          </a:p>
        </p:txBody>
      </p:sp>
      <p:pic>
        <p:nvPicPr>
          <p:cNvPr id="6" name="Content Placeholder 5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xmlns="" id="{F4973E4D-DF24-7948-A1D5-41CA3EC739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6" y="1632593"/>
            <a:ext cx="4078237" cy="3098433"/>
          </a:xfrm>
        </p:spPr>
      </p:pic>
      <p:pic>
        <p:nvPicPr>
          <p:cNvPr id="7" name="Picture 6" descr="A picture containing pinwheel, propeller&#10;&#10;Description automatically generated">
            <a:extLst>
              <a:ext uri="{FF2B5EF4-FFF2-40B4-BE49-F238E27FC236}">
                <a16:creationId xmlns:a16="http://schemas.microsoft.com/office/drawing/2014/main" xmlns="" id="{14025776-CBDF-B24E-9E03-FCF00398F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2" y="177423"/>
            <a:ext cx="1331027" cy="87345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CC58FF5-7C9F-A147-A715-4271AF5775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42" y="1600200"/>
            <a:ext cx="307675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person, outdoor, child, grass&#10;&#10;Description automatically generated">
            <a:extLst>
              <a:ext uri="{FF2B5EF4-FFF2-40B4-BE49-F238E27FC236}">
                <a16:creationId xmlns:a16="http://schemas.microsoft.com/office/drawing/2014/main" xmlns="" id="{83B928D5-074F-C54D-A449-D4855B743D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2" y="1600200"/>
            <a:ext cx="4078237" cy="37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7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8EEFD-3029-DA44-A133-EA46CE73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5742" y="358152"/>
            <a:ext cx="9272988" cy="795638"/>
          </a:xfrm>
        </p:spPr>
        <p:txBody>
          <a:bodyPr/>
          <a:lstStyle/>
          <a:p>
            <a:endParaRPr lang="x-none" dirty="0"/>
          </a:p>
        </p:txBody>
      </p:sp>
      <p:pic>
        <p:nvPicPr>
          <p:cNvPr id="3" name="Content Placeholder 7" descr="A picture containing person, indoor, child, young&#10;&#10;Description automatically generated">
            <a:extLst>
              <a:ext uri="{FF2B5EF4-FFF2-40B4-BE49-F238E27FC236}">
                <a16:creationId xmlns:a16="http://schemas.microsoft.com/office/drawing/2014/main" xmlns="" id="{33C94E94-167F-2241-A90E-4C709A5FF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304800"/>
            <a:ext cx="4689192" cy="4545496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BB5AC25-B868-D548-96D0-1F602C7DD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0" y="304800"/>
            <a:ext cx="3202430" cy="45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72CFF78-E05E-9C4E-9777-D778C856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201" y="304800"/>
            <a:ext cx="3598547" cy="53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indoor, person, table, small&#10;&#10;Description automatically generated">
            <a:extLst>
              <a:ext uri="{FF2B5EF4-FFF2-40B4-BE49-F238E27FC236}">
                <a16:creationId xmlns:a16="http://schemas.microsoft.com/office/drawing/2014/main" xmlns="" id="{15673506-99BB-1144-9CF0-96DECB2C55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6686" y="-108856"/>
            <a:ext cx="3004459" cy="3831768"/>
          </a:xfrm>
          <a:prstGeom prst="rect">
            <a:avLst/>
          </a:prstGeom>
        </p:spPr>
      </p:pic>
      <p:pic>
        <p:nvPicPr>
          <p:cNvPr id="9" name="Picture 8" descr="A picture containing person, indoor, sitting, child&#10;&#10;Description automatically generated">
            <a:extLst>
              <a:ext uri="{FF2B5EF4-FFF2-40B4-BE49-F238E27FC236}">
                <a16:creationId xmlns:a16="http://schemas.microsoft.com/office/drawing/2014/main" xmlns="" id="{E3781FBB-8C1B-6349-A33A-3AB97111AC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31" y="3548743"/>
            <a:ext cx="3831769" cy="29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C9E409-6E91-9B4F-BA8F-B6FBB4E2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304800"/>
            <a:ext cx="11907078" cy="1200416"/>
          </a:xfrm>
        </p:spPr>
        <p:txBody>
          <a:bodyPr>
            <a:normAutofit/>
          </a:bodyPr>
          <a:lstStyle/>
          <a:p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Priešą - </a:t>
            </a:r>
            <a:r>
              <a:rPr lang="lt-LT" b="1" dirty="0">
                <a:latin typeface="Calibri" panose="020F0502020204030204" pitchFamily="34" charset="0"/>
                <a:cs typeface="Calibri" panose="020F0502020204030204" pitchFamily="34" charset="0"/>
              </a:rPr>
              <a:t>priklausomybę kompiuteriniams žaidimams              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galime sutriuškinti žaisdami stalo žaidimus, konstruodami.</a:t>
            </a:r>
            <a:endParaRPr lang="x-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able, room, computer&#10;&#10;Description automatically generated">
            <a:extLst>
              <a:ext uri="{FF2B5EF4-FFF2-40B4-BE49-F238E27FC236}">
                <a16:creationId xmlns:a16="http://schemas.microsoft.com/office/drawing/2014/main" xmlns="" id="{11BA19D7-F26F-B343-A852-4B6AD1F29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67" y="136477"/>
            <a:ext cx="1337481" cy="90075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D364CC5-32BA-C848-B6B5-0A65DD391B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38" y="1505217"/>
            <a:ext cx="3880809" cy="42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child, person, indoor, little&#10;&#10;Description automatically generated">
            <a:extLst>
              <a:ext uri="{FF2B5EF4-FFF2-40B4-BE49-F238E27FC236}">
                <a16:creationId xmlns:a16="http://schemas.microsoft.com/office/drawing/2014/main" xmlns="" id="{1046D45F-B7B1-8E4C-9392-5FC0D457E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2" y="1673539"/>
            <a:ext cx="2939905" cy="299785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C690DEEE-13A6-714F-928D-3A7AD447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61" y="1505216"/>
            <a:ext cx="4393096" cy="20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person, indoor, child, child&#10;&#10;Description automatically generated">
            <a:extLst>
              <a:ext uri="{FF2B5EF4-FFF2-40B4-BE49-F238E27FC236}">
                <a16:creationId xmlns:a16="http://schemas.microsoft.com/office/drawing/2014/main" xmlns="" id="{1B128184-5372-9B48-94C2-892271D442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10" y="3831771"/>
            <a:ext cx="4437398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5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9D2EB-4182-A849-BDE4-DE6F3AA1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5" name="Content Placeholder 4" descr="A picture containing indoor, table, sitting, paper&#10;&#10;Description automatically generated">
            <a:extLst>
              <a:ext uri="{FF2B5EF4-FFF2-40B4-BE49-F238E27FC236}">
                <a16:creationId xmlns:a16="http://schemas.microsoft.com/office/drawing/2014/main" xmlns="" id="{3427E4F3-8CF1-0E45-A15A-42FE31B782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0342" y="689430"/>
            <a:ext cx="4905829" cy="4136572"/>
          </a:xfr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58F67C7-2257-A347-8CCD-F6D3EFD5EE6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5" y="304800"/>
            <a:ext cx="351086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0827CC8D-D234-F04E-A070-8425839D5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5" y="304800"/>
            <a:ext cx="3510869" cy="43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76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75D657-44A1-C14C-A4F4-3923E84BF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3" y="436729"/>
            <a:ext cx="7091361" cy="1173708"/>
          </a:xfrm>
        </p:spPr>
        <p:txBody>
          <a:bodyPr>
            <a:normAutofit/>
          </a:bodyPr>
          <a:lstStyle/>
          <a:p>
            <a:r>
              <a:rPr lang="lt-LT" b="1" dirty="0">
                <a:latin typeface="Calibri" panose="020F0502020204030204" pitchFamily="34" charset="0"/>
                <a:cs typeface="Calibri" panose="020F0502020204030204" pitchFamily="34" charset="0"/>
              </a:rPr>
              <a:t>Pasiekti </a:t>
            </a:r>
            <a:r>
              <a:rPr lang="lt-L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rezultatai:</a:t>
            </a:r>
            <a:endParaRPr lang="x-non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1BD7C-DD98-C84F-9041-DE7D553E6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433" y="1983700"/>
            <a:ext cx="8475260" cy="4662760"/>
          </a:xfrm>
        </p:spPr>
        <p:txBody>
          <a:bodyPr>
            <a:normAutofit/>
          </a:bodyPr>
          <a:lstStyle/>
          <a:p>
            <a:r>
              <a:rPr lang="lt-LT" sz="36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lt-LT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Sveikatos ugdymas buvo vykdomas įvairių veiklų metu. Mokiniai įgijo daugiau sveikos gyvensenos įgūdžių, manoma, kad jie taps kasdieniais įpročiais, mažės sergamumas, bendruomenėje keisis požiūris į sveiką gyvenseną, tai padės virsti įpročiu sveikai gyventi, tausoti savo ir kitų sveikatą. Pagerėjo vaikų laisvalaikis, prasiplėtė žinios sveikatingumo klausimais.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1199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47379A-00E2-3E42-AF7E-B83F9A1BE451}"/>
              </a:ext>
            </a:extLst>
          </p:cNvPr>
          <p:cNvSpPr/>
          <p:nvPr/>
        </p:nvSpPr>
        <p:spPr>
          <a:xfrm>
            <a:off x="4645080" y="368490"/>
            <a:ext cx="59046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400" b="1" dirty="0">
                <a:latin typeface="Calibri" panose="020F0502020204030204" pitchFamily="34" charset="0"/>
                <a:cs typeface="Calibri" panose="020F0502020204030204" pitchFamily="34" charset="0"/>
              </a:rPr>
              <a:t>Pritariame</a:t>
            </a:r>
            <a:r>
              <a:rPr lang="x-none" sz="4400" dirty="0">
                <a:latin typeface="Calibri" panose="020F0502020204030204" pitchFamily="34" charset="0"/>
                <a:cs typeface="Calibri" panose="020F0502020204030204" pitchFamily="34" charset="0"/>
              </a:rPr>
              <a:t>, kad tik mes patys galime būti savo istorijos herojais, todėl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pažadame - s</a:t>
            </a:r>
            <a:r>
              <a:rPr lang="x-none" sz="4400" dirty="0">
                <a:latin typeface="Calibri" panose="020F0502020204030204" pitchFamily="34" charset="0"/>
                <a:cs typeface="Calibri" panose="020F0502020204030204" pitchFamily="34" charset="0"/>
              </a:rPr>
              <a:t>ieksime nugalėti visus priešus.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xmlns="" id="{90E9A67C-DB5F-1343-9AE8-06C8EDF22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0"/>
            <a:ext cx="4481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5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304799"/>
            <a:ext cx="9372600" cy="4758519"/>
          </a:xfrm>
        </p:spPr>
        <p:txBody>
          <a:bodyPr>
            <a:normAutofit/>
          </a:bodyPr>
          <a:lstStyle/>
          <a:p>
            <a:r>
              <a:rPr lang="lt-LT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t-LT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Padėti vaikams įgyti visuminę sveikatos sampratą, ugdyti sveikatai naudingus gebėjimus, įpročius bei nuostatas, atsakomybę už savo ir kitų sveikatą, paskatinti  rinktis sveiką gyvenimo būdą. 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3" y="873457"/>
            <a:ext cx="9372600" cy="96899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lt-LT" sz="4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Tikslas: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8C183F-4B75-6346-8406-BB476E3A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76" y="304800"/>
            <a:ext cx="10816538" cy="2588526"/>
          </a:xfrm>
        </p:spPr>
        <p:txBody>
          <a:bodyPr>
            <a:normAutofit/>
          </a:bodyPr>
          <a:lstStyle/>
          <a:p>
            <a:pPr marL="45720"/>
            <a:r>
              <a:rPr lang="x-none" sz="3600" dirty="0">
                <a:latin typeface="Calibri" panose="020F0502020204030204" pitchFamily="34" charset="0"/>
                <a:cs typeface="Calibri" panose="020F0502020204030204" pitchFamily="34" charset="0"/>
              </a:rPr>
              <a:t>      Visi žinome, kad sveikata - didelis turtas. Daugelis žmonių tai supranta, vertina ir rūpinasi sveikata. Mes taip pat ja rūpinamės kiek tik galim </a:t>
            </a:r>
            <a:r>
              <a:rPr lang="x-none" sz="3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</a:t>
            </a:r>
            <a:r>
              <a:rPr lang="x-none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x-non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x-none" sz="36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br>
              <a:rPr lang="x-non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C11C2F-5681-0445-8A4E-3EC8E3BC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376" y="2101755"/>
            <a:ext cx="11130437" cy="27432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x-none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Su dideliu džiaugsmu pristatome savo komandos herojų istoriją. Juk visi norime jais tapti?... </a:t>
            </a:r>
          </a:p>
          <a:p>
            <a:pPr marL="45720" indent="0">
              <a:buNone/>
            </a:pPr>
            <a:r>
              <a:rPr lang="x-none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Mūsų herojai - sveiki, stiprūs, energingi, kūrybingi, galingi ir drąsūs.</a:t>
            </a:r>
            <a:r>
              <a:rPr lang="x-none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4000" dirty="0">
                <a:latin typeface="Calibri" panose="020F0502020204030204" pitchFamily="34" charset="0"/>
                <a:cs typeface="Calibri" panose="020F0502020204030204" pitchFamily="34" charset="0"/>
              </a:rPr>
              <a:t>Todėl, norime  įkvėpti kiekvieną būti herojumi, suteikti galimybę būti savo istorijos dalimi ir džiaugtis matant nuostabius rezultatus.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7371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14F47-836D-1440-9F2A-AB2A4F17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1" y="304800"/>
            <a:ext cx="11157732" cy="1200416"/>
          </a:xfrm>
        </p:spPr>
        <p:txBody>
          <a:bodyPr>
            <a:normAutofit/>
          </a:bodyPr>
          <a:lstStyle/>
          <a:p>
            <a:r>
              <a:rPr lang="x-none" dirty="0">
                <a:latin typeface="Calibri" panose="020F0502020204030204" pitchFamily="34" charset="0"/>
                <a:cs typeface="Calibri" panose="020F0502020204030204" pitchFamily="34" charset="0"/>
              </a:rPr>
              <a:t>     Kurdami savo istoriją sutinkame nemažai </a:t>
            </a:r>
            <a:r>
              <a:rPr lang="x-non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priešų</a:t>
            </a:r>
            <a:r>
              <a:rPr lang="x-none" dirty="0">
                <a:latin typeface="Calibri" panose="020F0502020204030204" pitchFamily="34" charset="0"/>
                <a:cs typeface="Calibri" panose="020F0502020204030204" pitchFamily="34" charset="0"/>
              </a:rPr>
              <a:t>, kurie kenkia mūsų sveikatai, tai įvairios priklausomybės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F72230-13E0-9D4A-A8A4-54EAA06F8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3147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z="2800" dirty="0">
                <a:latin typeface="Calibri" panose="020F0502020204030204" pitchFamily="34" charset="0"/>
                <a:cs typeface="Calibri" panose="020F0502020204030204" pitchFamily="34" charset="0"/>
              </a:rPr>
              <a:t>kompiuteriniams žaidimams;</a:t>
            </a:r>
          </a:p>
          <a:p>
            <a:pPr marL="33147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z="2800" dirty="0">
                <a:latin typeface="Calibri" panose="020F0502020204030204" pitchFamily="34" charset="0"/>
                <a:cs typeface="Calibri" panose="020F0502020204030204" pitchFamily="34" charset="0"/>
              </a:rPr>
              <a:t>saldumynams;</a:t>
            </a:r>
          </a:p>
          <a:p>
            <a:pPr marL="33147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z="2800" dirty="0">
                <a:latin typeface="Calibri" panose="020F0502020204030204" pitchFamily="34" charset="0"/>
                <a:cs typeface="Calibri" panose="020F0502020204030204" pitchFamily="34" charset="0"/>
              </a:rPr>
              <a:t>energetiniams gėrimams;</a:t>
            </a:r>
          </a:p>
          <a:p>
            <a:pPr marL="33147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z="2800" dirty="0">
                <a:latin typeface="Calibri" panose="020F0502020204030204" pitchFamily="34" charset="0"/>
                <a:cs typeface="Calibri" panose="020F0502020204030204" pitchFamily="34" charset="0"/>
              </a:rPr>
              <a:t>alkoholiui;</a:t>
            </a:r>
          </a:p>
          <a:p>
            <a:pPr marL="33147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z="2800" dirty="0">
                <a:latin typeface="Calibri" panose="020F0502020204030204" pitchFamily="34" charset="0"/>
                <a:cs typeface="Calibri" panose="020F0502020204030204" pitchFamily="34" charset="0"/>
              </a:rPr>
              <a:t>tabakui;</a:t>
            </a:r>
          </a:p>
          <a:p>
            <a:pPr marL="33147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z="2800" dirty="0">
                <a:latin typeface="Calibri" panose="020F0502020204030204" pitchFamily="34" charset="0"/>
                <a:cs typeface="Calibri" panose="020F0502020204030204" pitchFamily="34" charset="0"/>
              </a:rPr>
              <a:t>narkotikams.</a:t>
            </a:r>
          </a:p>
          <a:p>
            <a:pPr marL="45720" indent="0">
              <a:buNone/>
            </a:pPr>
            <a:r>
              <a:rPr lang="x-none" sz="3200" b="1" dirty="0">
                <a:latin typeface="Calibri" panose="020F0502020204030204" pitchFamily="34" charset="0"/>
                <a:cs typeface="Calibri" panose="020F0502020204030204" pitchFamily="34" charset="0"/>
              </a:rPr>
              <a:t>Su šiais priešais mokomės kovoti, susipažįstame su jų neigiamomis pasėkmėmis, žinome kaip juos nugalėti.</a:t>
            </a:r>
            <a:endParaRPr lang="x-none" sz="3200" dirty="0"/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420FA55F-8C9A-674E-9279-29CAF2B1E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84" y="1524000"/>
            <a:ext cx="4062045" cy="25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0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F35E5-57C9-DE45-9951-4D328B79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534" y="1596789"/>
            <a:ext cx="2341279" cy="1965278"/>
          </a:xfrm>
        </p:spPr>
        <p:txBody>
          <a:bodyPr>
            <a:normAutofit/>
          </a:bodyPr>
          <a:lstStyle/>
          <a:p>
            <a:r>
              <a:rPr lang="x-none" sz="5400" b="1" dirty="0">
                <a:latin typeface="Calibri" panose="020F0502020204030204" pitchFamily="34" charset="0"/>
                <a:cs typeface="Calibri" panose="020F0502020204030204" pitchFamily="34" charset="0"/>
              </a:rPr>
              <a:t>Mūsų priešai: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108CAC-F391-C74F-8237-22B72CDC5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pic>
        <p:nvPicPr>
          <p:cNvPr id="5" name="Content Placeholder 5" descr="Icon&#10;&#10;Description automatically generated">
            <a:extLst>
              <a:ext uri="{FF2B5EF4-FFF2-40B4-BE49-F238E27FC236}">
                <a16:creationId xmlns:a16="http://schemas.microsoft.com/office/drawing/2014/main" xmlns="" id="{3EBA32AB-B943-1142-B3D7-DCA9E9004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7" y="533400"/>
            <a:ext cx="2533447" cy="2666964"/>
          </a:xfrm>
        </p:spPr>
      </p:pic>
      <p:pic>
        <p:nvPicPr>
          <p:cNvPr id="6" name="Picture 5" descr="A picture containing table, mirror, small, decorated&#10;&#10;Description automatically generated">
            <a:extLst>
              <a:ext uri="{FF2B5EF4-FFF2-40B4-BE49-F238E27FC236}">
                <a16:creationId xmlns:a16="http://schemas.microsoft.com/office/drawing/2014/main" xmlns="" id="{C0F7707D-EF24-7B44-BB9E-08F44F9E4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09" y="533400"/>
            <a:ext cx="2615183" cy="2666963"/>
          </a:xfrm>
          <a:prstGeom prst="rect">
            <a:avLst/>
          </a:prstGeom>
        </p:spPr>
      </p:pic>
      <p:pic>
        <p:nvPicPr>
          <p:cNvPr id="7" name="Picture 6" descr="A picture containing pinwheel, propeller&#10;&#10;Description automatically generated">
            <a:extLst>
              <a:ext uri="{FF2B5EF4-FFF2-40B4-BE49-F238E27FC236}">
                <a16:creationId xmlns:a16="http://schemas.microsoft.com/office/drawing/2014/main" xmlns="" id="{6E1D06C0-AB28-0C48-9A05-01C566013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533400"/>
            <a:ext cx="2743200" cy="2666964"/>
          </a:xfrm>
          <a:prstGeom prst="rect">
            <a:avLst/>
          </a:prstGeom>
        </p:spPr>
      </p:pic>
      <p:pic>
        <p:nvPicPr>
          <p:cNvPr id="8" name="Picture 7" descr="A picture containing table, room, computer&#10;&#10;Description automatically generated">
            <a:extLst>
              <a:ext uri="{FF2B5EF4-FFF2-40B4-BE49-F238E27FC236}">
                <a16:creationId xmlns:a16="http://schemas.microsoft.com/office/drawing/2014/main" xmlns="" id="{672066C3-A2A3-0A4F-A192-E406B99662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7" y="3657637"/>
            <a:ext cx="2533447" cy="2666964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8AC52750-6E18-FA42-A493-2DEA4CA223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08" y="3657636"/>
            <a:ext cx="2615185" cy="266696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B34622C4-941E-EB41-A9A1-5BE1B8737E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4" y="3657634"/>
            <a:ext cx="2743200" cy="266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3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31" y="163774"/>
            <a:ext cx="10857484" cy="1282890"/>
          </a:xfrm>
        </p:spPr>
        <p:txBody>
          <a:bodyPr>
            <a:normAutofit/>
          </a:bodyPr>
          <a:lstStyle/>
          <a:p>
            <a:r>
              <a:rPr lang="lt-LT" sz="3600" dirty="0">
                <a:latin typeface="Calibri" panose="020F0502020204030204" pitchFamily="34" charset="0"/>
                <a:cs typeface="Calibri" panose="020F0502020204030204" pitchFamily="34" charset="0"/>
              </a:rPr>
              <a:t>Mes žinome, kad priešą – </a:t>
            </a:r>
            <a:r>
              <a:rPr lang="lt-LT" sz="3600" b="1" dirty="0">
                <a:latin typeface="Calibri" panose="020F0502020204030204" pitchFamily="34" charset="0"/>
                <a:cs typeface="Calibri" panose="020F0502020204030204" pitchFamily="34" charset="0"/>
              </a:rPr>
              <a:t>alkoholį              </a:t>
            </a:r>
            <a:r>
              <a:rPr lang="lt-LT" sz="3600" dirty="0">
                <a:latin typeface="Calibri" panose="020F0502020204030204" pitchFamily="34" charset="0"/>
                <a:cs typeface="Calibri" panose="020F0502020204030204" pitchFamily="34" charset="0"/>
              </a:rPr>
              <a:t>galime nugalėti turiningai praleisdami laisvalaikį.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1750" y="2646555"/>
            <a:ext cx="6400801" cy="3437722"/>
          </a:xfrm>
        </p:spPr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7" name="Picture 6" descr="A picture containing table, indoor, sitting, person&#10;&#10;Description automatically generated">
            <a:extLst>
              <a:ext uri="{FF2B5EF4-FFF2-40B4-BE49-F238E27FC236}">
                <a16:creationId xmlns:a16="http://schemas.microsoft.com/office/drawing/2014/main" xmlns="" id="{9D7F3E7A-61ED-014B-A893-4C6610A18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5" y="1446664"/>
            <a:ext cx="2901279" cy="4402593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BC4019E6-54B0-8841-87B1-42CFB0EE4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57" y="163774"/>
            <a:ext cx="1064524" cy="81886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A4B33FA5-A8A7-124F-942A-1739B5B3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1" y="1446664"/>
            <a:ext cx="3628379" cy="28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person, indoor, young, child&#10;&#10;Description automatically generated">
            <a:extLst>
              <a:ext uri="{FF2B5EF4-FFF2-40B4-BE49-F238E27FC236}">
                <a16:creationId xmlns:a16="http://schemas.microsoft.com/office/drawing/2014/main" xmlns="" id="{F9403724-5554-0440-9B12-70DC27D08A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58" y="1446664"/>
            <a:ext cx="3628378" cy="2376226"/>
          </a:xfrm>
          <a:prstGeom prst="rect">
            <a:avLst/>
          </a:prstGeom>
        </p:spPr>
      </p:pic>
      <p:pic>
        <p:nvPicPr>
          <p:cNvPr id="9" name="Picture 8" descr="A group of stuffed animals sitting next to a child&#10;&#10;Description automatically generated">
            <a:extLst>
              <a:ext uri="{FF2B5EF4-FFF2-40B4-BE49-F238E27FC236}">
                <a16:creationId xmlns:a16="http://schemas.microsoft.com/office/drawing/2014/main" xmlns="" id="{FF4D0AC2-241C-F641-8AA1-92C63D621E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56" y="4198745"/>
            <a:ext cx="3628379" cy="23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7DF24-7EC1-0740-8DD6-F67389F74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922" y="1600200"/>
            <a:ext cx="2913892" cy="2486025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A13385-95BB-7943-9CB4-4DBBBCBBF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8748" y="4105029"/>
            <a:ext cx="3212064" cy="914400"/>
          </a:xfrm>
        </p:spPr>
        <p:txBody>
          <a:bodyPr/>
          <a:lstStyle/>
          <a:p>
            <a:endParaRPr lang="x-none" dirty="0"/>
          </a:p>
        </p:txBody>
      </p:sp>
      <p:pic>
        <p:nvPicPr>
          <p:cNvPr id="7" name="Picture 6" descr="A picture containing person, indoor, table, sitting&#10;&#10;Description automatically generated">
            <a:extLst>
              <a:ext uri="{FF2B5EF4-FFF2-40B4-BE49-F238E27FC236}">
                <a16:creationId xmlns:a16="http://schemas.microsoft.com/office/drawing/2014/main" xmlns="" id="{AF23FAF0-289B-B54E-BC0F-0F58A7E10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48" y="735496"/>
            <a:ext cx="3212064" cy="5029200"/>
          </a:xfrm>
          <a:prstGeom prst="rect">
            <a:avLst/>
          </a:prstGeom>
        </p:spPr>
      </p:pic>
      <p:pic>
        <p:nvPicPr>
          <p:cNvPr id="9" name="Picture 8" descr="A person standing in front of a cake&#10;&#10;Description automatically generated">
            <a:extLst>
              <a:ext uri="{FF2B5EF4-FFF2-40B4-BE49-F238E27FC236}">
                <a16:creationId xmlns:a16="http://schemas.microsoft.com/office/drawing/2014/main" xmlns="" id="{74F0F4EB-77A5-D448-964B-8177FDA22F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4" y="377687"/>
            <a:ext cx="3896139" cy="5764696"/>
          </a:xfrm>
          <a:prstGeom prst="rect">
            <a:avLst/>
          </a:prstGeom>
        </p:spPr>
      </p:pic>
      <p:pic>
        <p:nvPicPr>
          <p:cNvPr id="11" name="Picture 10" descr="A picture containing indoor, person, table, sitting&#10;&#10;Description automatically generated">
            <a:extLst>
              <a:ext uri="{FF2B5EF4-FFF2-40B4-BE49-F238E27FC236}">
                <a16:creationId xmlns:a16="http://schemas.microsoft.com/office/drawing/2014/main" xmlns="" id="{1E0C9EAD-041A-0643-9A2B-4F84EE963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6" y="735496"/>
            <a:ext cx="3503613" cy="26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00F99379-128D-4EEB-9807-ED5C6422D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6" y="304800"/>
            <a:ext cx="11176367" cy="838200"/>
          </a:xfrm>
        </p:spPr>
        <p:txBody>
          <a:bodyPr>
            <a:noAutofit/>
          </a:bodyPr>
          <a:lstStyle/>
          <a:p>
            <a:r>
              <a:rPr lang="lt-LT" sz="3600" dirty="0">
                <a:latin typeface="Calibri" panose="020F0502020204030204" pitchFamily="34" charset="0"/>
                <a:cs typeface="Calibri" panose="020F0502020204030204" pitchFamily="34" charset="0"/>
              </a:rPr>
              <a:t>Priešas – </a:t>
            </a:r>
            <a:r>
              <a:rPr lang="lt-LT" sz="3600" b="1" dirty="0">
                <a:latin typeface="Calibri" panose="020F0502020204030204" pitchFamily="34" charset="0"/>
                <a:cs typeface="Calibri" panose="020F0502020204030204" pitchFamily="34" charset="0"/>
              </a:rPr>
              <a:t>tabakas</a:t>
            </a:r>
            <a:r>
              <a:rPr lang="lt-LT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  gali  būti palaužiamas sportu</a:t>
            </a:r>
            <a:r>
              <a:rPr lang="lt-LT" sz="4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Content Placeholder 2" descr="A picture containing outdoor, street, rug, person&#10;&#10;Description automatically generated">
            <a:extLst>
              <a:ext uri="{FF2B5EF4-FFF2-40B4-BE49-F238E27FC236}">
                <a16:creationId xmlns:a16="http://schemas.microsoft.com/office/drawing/2014/main" xmlns="" id="{CE4592ED-16FF-544A-A362-06DB5FDFE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" y="1143000"/>
            <a:ext cx="5304321" cy="3627783"/>
          </a:xfr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0A0D459-F1EA-0049-8C04-E2487E5D8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49" y="1143001"/>
            <a:ext cx="5779465" cy="447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able, mirror, small, decorated&#10;&#10;Description automatically generated">
            <a:extLst>
              <a:ext uri="{FF2B5EF4-FFF2-40B4-BE49-F238E27FC236}">
                <a16:creationId xmlns:a16="http://schemas.microsoft.com/office/drawing/2014/main" xmlns="" id="{EF48F092-569C-3241-A42E-11C5C544B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5" y="304800"/>
            <a:ext cx="818865" cy="7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BD788-6149-A44F-864E-4916DC00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2DA4939F-C652-4846-BC16-7F742EE15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30" y="1143000"/>
            <a:ext cx="4591624" cy="48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3C8C8B8-BE8E-7B47-B3CE-E97DC2916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7078"/>
            <a:ext cx="6378002" cy="43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55577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F8369A90-1F22-2E4D-AD32-A4EA232CBF4B}" vid="{BEC980E7-74C1-BE40-87E4-6F8B2E8A25D9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305</Words>
  <Application>Microsoft Office PowerPoint</Application>
  <PresentationFormat>Plačiaekranė</PresentationFormat>
  <Paragraphs>29</Paragraphs>
  <Slides>19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4" baseType="lpstr">
      <vt:lpstr>Arial</vt:lpstr>
      <vt:lpstr>Calibri</vt:lpstr>
      <vt:lpstr>Euphemia</vt:lpstr>
      <vt:lpstr>Wingdings</vt:lpstr>
      <vt:lpstr>Children Playing 16x9</vt:lpstr>
      <vt:lpstr>Projekto „ Sveikata visus metus“ lapkričio mėnesio iššūkis  „Mes esame mūsų pačių istorijos herojai“.  M. Makartni</vt:lpstr>
      <vt:lpstr> Padėti vaikams įgyti visuminę sveikatos sampratą, ugdyti sveikatai naudingus gebėjimus, įpročius bei nuostatas, atsakomybę už savo ir kitų sveikatą, paskatinti  rinktis sveiką gyvenimo būdą. </vt:lpstr>
      <vt:lpstr>      Visi žinome, kad sveikata - didelis turtas. Daugelis žmonių tai supranta, vertina ir rūpinasi sveikata. Mes taip pat ja rūpinamės kiek tik galim .         </vt:lpstr>
      <vt:lpstr>     Kurdami savo istoriją sutinkame nemažai priešų, kurie kenkia mūsų sveikatai, tai įvairios priklausomybės :</vt:lpstr>
      <vt:lpstr>Mūsų priešai:</vt:lpstr>
      <vt:lpstr>Mes žinome, kad priešą – alkoholį              galime nugalėti turiningai praleisdami laisvalaikį.</vt:lpstr>
      <vt:lpstr>„PowerPoint“ pateiktis</vt:lpstr>
      <vt:lpstr>Priešas – tabakas           gali  būti palaužiamas sportu.</vt:lpstr>
      <vt:lpstr>„PowerPoint“ pateiktis</vt:lpstr>
      <vt:lpstr>Priešą – saldumynai             galime įveikti valgydami vaisius ir daržoves. </vt:lpstr>
      <vt:lpstr>„PowerPoint“ pateiktis</vt:lpstr>
      <vt:lpstr>Priešas – energetiniai gėrimai                gali būti pakeičiami sultimis, vaistažolių arbatomis, pieno kokteiliais.</vt:lpstr>
      <vt:lpstr>„PowerPoint“ pateiktis</vt:lpstr>
      <vt:lpstr>Priešas – narkotikai        gali būti sutriuškinami mėgstama veikla, hobiu ir pan.</vt:lpstr>
      <vt:lpstr>„PowerPoint“ pateiktis</vt:lpstr>
      <vt:lpstr>Priešą - priklausomybę kompiuteriniams žaidimams              galime sutriuškinti žaisdami stalo žaidimus, konstruodami.</vt:lpstr>
      <vt:lpstr>„PowerPoint“ pateiktis</vt:lpstr>
      <vt:lpstr>Pasiekti rezultatai: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 „ Sveikata visus metus“ lapkričio mėnesio iššūkis  „Mes esame mūsų pačių istorijos herojai“.  M. Makartni</dc:title>
  <dc:creator>first last</dc:creator>
  <cp:lastModifiedBy>Kompiuteris</cp:lastModifiedBy>
  <cp:revision>30</cp:revision>
  <dcterms:created xsi:type="dcterms:W3CDTF">2020-11-21T19:30:27Z</dcterms:created>
  <dcterms:modified xsi:type="dcterms:W3CDTF">2020-11-30T14:15:07Z</dcterms:modified>
</cp:coreProperties>
</file>