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8" r:id="rId3"/>
    <p:sldId id="259" r:id="rId4"/>
    <p:sldId id="260" r:id="rId5"/>
    <p:sldId id="284" r:id="rId6"/>
    <p:sldId id="261" r:id="rId7"/>
    <p:sldId id="263" r:id="rId8"/>
    <p:sldId id="264" r:id="rId9"/>
    <p:sldId id="265" r:id="rId10"/>
    <p:sldId id="266" r:id="rId11"/>
    <p:sldId id="299" r:id="rId12"/>
    <p:sldId id="267" r:id="rId13"/>
    <p:sldId id="273" r:id="rId14"/>
    <p:sldId id="274" r:id="rId15"/>
    <p:sldId id="275" r:id="rId16"/>
    <p:sldId id="283" r:id="rId17"/>
    <p:sldId id="277" r:id="rId18"/>
    <p:sldId id="276" r:id="rId19"/>
    <p:sldId id="257" r:id="rId20"/>
    <p:sldId id="295" r:id="rId21"/>
    <p:sldId id="296" r:id="rId22"/>
    <p:sldId id="297" r:id="rId23"/>
    <p:sldId id="298" r:id="rId24"/>
    <p:sldId id="300" r:id="rId25"/>
    <p:sldId id="278" r:id="rId26"/>
    <p:sldId id="279" r:id="rId27"/>
    <p:sldId id="280" r:id="rId28"/>
    <p:sldId id="281" r:id="rId29"/>
    <p:sldId id="282" r:id="rId30"/>
    <p:sldId id="289" r:id="rId31"/>
    <p:sldId id="290" r:id="rId32"/>
    <p:sldId id="291" r:id="rId33"/>
    <p:sldId id="292"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366"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533DB77-637A-48CF-B7DD-C24EA2BD5C2B}" type="datetimeFigureOut">
              <a:rPr lang="en-US"/>
              <a:pPr>
                <a:defRPr/>
              </a:pPr>
              <a:t>12/10/2013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06BAA8-4572-480F-AC9D-229797A0CD0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D2824D-CC38-466C-AE57-F23BF0B04EFB}" type="datetimeFigureOut">
              <a:rPr lang="en-US"/>
              <a:pPr>
                <a:defRPr/>
              </a:pPr>
              <a:t>12/10/2013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A172FD-49AA-4C4A-A21A-A64ED82694C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A5B9D3-A5AE-45FF-A1B1-9CB565F5671C}" type="datetimeFigureOut">
              <a:rPr lang="en-US"/>
              <a:pPr>
                <a:defRPr/>
              </a:pPr>
              <a:t>12/10/2013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E60E8D-B297-4A76-AD92-BB14BECC17E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0BE7B8-36A5-4C3B-8499-891FDA18210A}" type="datetimeFigureOut">
              <a:rPr lang="en-US"/>
              <a:pPr>
                <a:defRPr/>
              </a:pPr>
              <a:t>12/10/2013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6A81B3-A4EF-4A78-AD99-040B4463CC7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CCED891-06DA-47C8-BEB0-6E082ECD8ED0}" type="datetimeFigureOut">
              <a:rPr lang="en-US"/>
              <a:pPr>
                <a:defRPr/>
              </a:pPr>
              <a:t>12/10/2013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266365-2B8A-466D-8D07-24BEC29EB7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F4B4AB5-9B45-4BC4-ABA2-89BC2E3C3E2A}" type="datetimeFigureOut">
              <a:rPr lang="en-US"/>
              <a:pPr>
                <a:defRPr/>
              </a:pPr>
              <a:t>12/10/2013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5E1E6A-28E7-466D-8A35-ACFD1CA2EB4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1677616-E85B-46C4-9401-8B3D8854595B}" type="datetimeFigureOut">
              <a:rPr lang="en-US"/>
              <a:pPr>
                <a:defRPr/>
              </a:pPr>
              <a:t>12/10/2013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EB6C75A-D94D-4FA3-B9D9-8368F98F8EF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6AC68EC-B2D2-4A7C-BBA5-FA0FD148C0C0}" type="datetimeFigureOut">
              <a:rPr lang="en-US"/>
              <a:pPr>
                <a:defRPr/>
              </a:pPr>
              <a:t>12/10/2013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057858F-A13D-454E-8144-B078A3B3402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46A3C2-0490-4A40-9822-18FCA84769F2}" type="datetimeFigureOut">
              <a:rPr lang="en-US"/>
              <a:pPr>
                <a:defRPr/>
              </a:pPr>
              <a:t>12/10/2013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9ADE0C2-BAA2-4268-8164-A62B7983541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2FDF48-DB58-4F7E-8EA1-29EA0D2CFD0F}" type="datetimeFigureOut">
              <a:rPr lang="en-US"/>
              <a:pPr>
                <a:defRPr/>
              </a:pPr>
              <a:t>12/10/2013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150A54-F257-4C4D-825E-354F397419F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A4AE72-ED21-4574-B5BB-593037DC6C35}" type="datetimeFigureOut">
              <a:rPr lang="en-US"/>
              <a:pPr>
                <a:defRPr/>
              </a:pPr>
              <a:t>12/10/2013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B50427-6688-4409-86DE-49E31AB3C2F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395638A-1A52-4128-B4DE-F0CC448CF785}" type="datetimeFigureOut">
              <a:rPr lang="en-US"/>
              <a:pPr>
                <a:defRPr/>
              </a:pPr>
              <a:t>12/10/2013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94E0D02-8FDF-4D86-9AFC-211834180AB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smtClean="0"/>
              <a:t>Sveikatos ugdymo</a:t>
            </a:r>
            <a:r>
              <a:rPr lang="lt-LT" sz="4000" smtClean="0"/>
              <a:t> tikslai ir integravimo į mokymo procesą galimybės</a:t>
            </a:r>
            <a:endParaRPr lang="en-US" sz="4000" smtClean="0"/>
          </a:p>
        </p:txBody>
      </p:sp>
      <p:sp>
        <p:nvSpPr>
          <p:cNvPr id="3" name="Subtitle 2"/>
          <p:cNvSpPr>
            <a:spLocks noGrp="1"/>
          </p:cNvSpPr>
          <p:nvPr>
            <p:ph type="subTitle" idx="1"/>
          </p:nvPr>
        </p:nvSpPr>
        <p:spPr>
          <a:xfrm>
            <a:off x="1371600" y="4191000"/>
            <a:ext cx="6400800" cy="1752600"/>
          </a:xfrm>
        </p:spPr>
        <p:txBody>
          <a:bodyPr rtlCol="0">
            <a:normAutofit/>
          </a:bodyPr>
          <a:lstStyle/>
          <a:p>
            <a:pPr fontAlgn="auto">
              <a:spcAft>
                <a:spcPts val="0"/>
              </a:spcAft>
              <a:buFont typeface="Arial" panose="020B0604020202020204" pitchFamily="34" charset="0"/>
              <a:buNone/>
              <a:defRPr/>
            </a:pPr>
            <a:r>
              <a:rPr lang="lt-LT" dirty="0" err="1"/>
              <a:t>p</a:t>
            </a:r>
            <a:r>
              <a:rPr lang="lt-LT" dirty="0" err="1" smtClean="0"/>
              <a:t>rof</a:t>
            </a:r>
            <a:r>
              <a:rPr lang="lt-LT" dirty="0" smtClean="0"/>
              <a:t>. </a:t>
            </a:r>
            <a:r>
              <a:rPr lang="lt-LT" dirty="0" err="1" smtClean="0"/>
              <a:t>dr</a:t>
            </a:r>
            <a:r>
              <a:rPr lang="lt-LT" dirty="0" smtClean="0"/>
              <a:t>. Rasa Jankauskienė</a:t>
            </a:r>
          </a:p>
          <a:p>
            <a:pPr fontAlgn="auto">
              <a:spcAft>
                <a:spcPts val="0"/>
              </a:spcAft>
              <a:buFont typeface="Arial" panose="020B0604020202020204" pitchFamily="34" charset="0"/>
              <a:buNone/>
              <a:defRPr/>
            </a:pPr>
            <a:r>
              <a:rPr lang="lt-LT" dirty="0" smtClean="0"/>
              <a:t>Lietuvos sporto universitetas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rtlCol="0">
            <a:normAutofit fontScale="90000"/>
          </a:bodyPr>
          <a:lstStyle/>
          <a:p>
            <a:pPr fontAlgn="auto">
              <a:spcAft>
                <a:spcPts val="0"/>
              </a:spcAft>
              <a:defRPr/>
            </a:pPr>
            <a:r>
              <a:rPr lang="lt-LT" altLang="en-US" sz="3600" dirty="0" smtClean="0">
                <a:ea typeface="ＭＳ Ｐゴシック" pitchFamily="34" charset="-128"/>
              </a:rPr>
              <a:t>Mokyklos sveikatos </a:t>
            </a:r>
            <a:r>
              <a:rPr lang="en-US" altLang="en-US" sz="3600" dirty="0" err="1" smtClean="0">
                <a:ea typeface="ＭＳ Ｐゴシック" pitchFamily="34" charset="-128"/>
              </a:rPr>
              <a:t>ugdymo</a:t>
            </a:r>
            <a:r>
              <a:rPr lang="en-US" altLang="en-US" sz="3600" dirty="0" smtClean="0">
                <a:ea typeface="ＭＳ Ｐゴシック" pitchFamily="34" charset="-128"/>
              </a:rPr>
              <a:t> </a:t>
            </a:r>
            <a:r>
              <a:rPr lang="lt-LT" altLang="en-US" sz="3600" dirty="0" smtClean="0">
                <a:ea typeface="ＭＳ Ｐゴシック" pitchFamily="34" charset="-128"/>
              </a:rPr>
              <a:t>plano</a:t>
            </a:r>
            <a:r>
              <a:rPr lang="en-US" altLang="en-US" sz="3600" dirty="0" smtClean="0">
                <a:ea typeface="ＭＳ Ｐゴシック" pitchFamily="34" charset="-128"/>
              </a:rPr>
              <a:t/>
            </a:r>
            <a:br>
              <a:rPr lang="en-US" altLang="en-US" sz="3600" dirty="0" smtClean="0">
                <a:ea typeface="ＭＳ Ｐゴシック" pitchFamily="34" charset="-128"/>
              </a:rPr>
            </a:br>
            <a:r>
              <a:rPr lang="lt-LT" altLang="en-US" sz="3600" dirty="0" smtClean="0">
                <a:ea typeface="ＭＳ Ｐゴシック" pitchFamily="34" charset="-128"/>
              </a:rPr>
              <a:t> koordinacinis komitetas</a:t>
            </a:r>
          </a:p>
        </p:txBody>
      </p:sp>
      <p:sp>
        <p:nvSpPr>
          <p:cNvPr id="22530" name="Content Placeholder 5"/>
          <p:cNvSpPr>
            <a:spLocks noGrp="1"/>
          </p:cNvSpPr>
          <p:nvPr>
            <p:ph idx="1"/>
          </p:nvPr>
        </p:nvSpPr>
        <p:spPr/>
        <p:txBody>
          <a:bodyPr/>
          <a:lstStyle/>
          <a:p>
            <a:r>
              <a:rPr lang="lt-LT" altLang="en-US" sz="2400" smtClean="0">
                <a:ea typeface="ＭＳ Ｐゴシック"/>
                <a:cs typeface="ＭＳ Ｐゴシック"/>
              </a:rPr>
              <a:t>Mokyklos vadovas</a:t>
            </a:r>
          </a:p>
          <a:p>
            <a:r>
              <a:rPr lang="lt-LT" altLang="en-US" sz="2400" smtClean="0">
                <a:ea typeface="ＭＳ Ｐゴシック"/>
                <a:cs typeface="ＭＳ Ｐゴシック"/>
              </a:rPr>
              <a:t>Visuomenės sveikatos specialistas</a:t>
            </a:r>
          </a:p>
          <a:p>
            <a:r>
              <a:rPr lang="lt-LT" altLang="en-US" sz="2400" smtClean="0">
                <a:ea typeface="ＭＳ Ｐゴシック"/>
                <a:cs typeface="ＭＳ Ｐゴシック"/>
              </a:rPr>
              <a:t>Socialinis pedagogas</a:t>
            </a:r>
          </a:p>
          <a:p>
            <a:r>
              <a:rPr lang="lt-LT" altLang="en-US" sz="2400" smtClean="0">
                <a:ea typeface="ＭＳ Ｐゴシック"/>
                <a:cs typeface="ＭＳ Ｐゴシック"/>
              </a:rPr>
              <a:t>Psichologas</a:t>
            </a:r>
          </a:p>
          <a:p>
            <a:r>
              <a:rPr lang="lt-LT" altLang="en-US" sz="2400" smtClean="0">
                <a:ea typeface="ＭＳ Ｐゴシック"/>
                <a:cs typeface="ＭＳ Ｐゴシック"/>
              </a:rPr>
              <a:t>Kūno kultūros mokytojai</a:t>
            </a:r>
          </a:p>
          <a:p>
            <a:r>
              <a:rPr lang="lt-LT" altLang="en-US" sz="2400" smtClean="0">
                <a:ea typeface="ＭＳ Ｐゴシック"/>
                <a:cs typeface="ＭＳ Ｐゴシック"/>
              </a:rPr>
              <a:t>Dalykų mokytojai</a:t>
            </a:r>
            <a:endParaRPr lang="en-US" altLang="en-US" sz="2400" smtClean="0">
              <a:ea typeface="ＭＳ Ｐゴシック"/>
              <a:cs typeface="ＭＳ Ｐゴシック"/>
            </a:endParaRPr>
          </a:p>
          <a:p>
            <a:r>
              <a:rPr lang="en-US" altLang="en-US" sz="2400" smtClean="0">
                <a:ea typeface="ＭＳ Ｐゴシック"/>
                <a:cs typeface="ＭＳ Ｐゴシック"/>
              </a:rPr>
              <a:t>Mokini</a:t>
            </a:r>
            <a:r>
              <a:rPr lang="lt-LT" altLang="en-US" sz="2400" smtClean="0">
                <a:ea typeface="ＭＳ Ｐゴシック"/>
                <a:cs typeface="ＭＳ Ｐゴシック"/>
              </a:rPr>
              <a:t>ų tėvai</a:t>
            </a:r>
          </a:p>
          <a:p>
            <a:r>
              <a:rPr lang="lt-LT" altLang="en-US" sz="2400" u="sng" smtClean="0">
                <a:ea typeface="ＭＳ Ｐゴシック"/>
                <a:cs typeface="ＭＳ Ｐゴシック"/>
              </a:rPr>
              <a:t>Mokiniai</a:t>
            </a:r>
          </a:p>
          <a:p>
            <a:r>
              <a:rPr lang="lt-LT" altLang="en-US" sz="2400" smtClean="0">
                <a:ea typeface="ＭＳ Ｐゴシック"/>
                <a:cs typeface="ＭＳ Ｐゴシック"/>
              </a:rPr>
              <a:t>Socialiniai partneriai</a:t>
            </a:r>
          </a:p>
          <a:p>
            <a:r>
              <a:rPr lang="lt-LT" altLang="en-US" sz="2400" smtClean="0">
                <a:ea typeface="ＭＳ Ｐゴシック"/>
                <a:cs typeface="ＭＳ Ｐゴシック"/>
              </a:rPr>
              <a:t>Rėmėjai</a:t>
            </a:r>
          </a:p>
        </p:txBody>
      </p:sp>
      <p:sp>
        <p:nvSpPr>
          <p:cNvPr id="22531" name="Slide Number Placeholder 3"/>
          <p:cNvSpPr>
            <a:spLocks noGrp="1"/>
          </p:cNvSpPr>
          <p:nvPr>
            <p:ph type="sldNum" sz="quarter" idx="12"/>
          </p:nvPr>
        </p:nvSpPr>
        <p:spPr bwMode="auto">
          <a:xfrm>
            <a:off x="609600" y="6248400"/>
            <a:ext cx="54213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1D546708-E76E-4D58-829F-177F34BB86D5}" type="slidenum">
              <a:rPr lang="en-GB" altLang="en-US">
                <a:solidFill>
                  <a:schemeClr val="tx2"/>
                </a:solidFill>
                <a:latin typeface="Arial" charset="0"/>
                <a:ea typeface="ＭＳ Ｐゴシック"/>
                <a:cs typeface="ＭＳ Ｐゴシック"/>
              </a:rPr>
              <a:pPr fontAlgn="base">
                <a:spcBef>
                  <a:spcPct val="0"/>
                </a:spcBef>
                <a:spcAft>
                  <a:spcPct val="0"/>
                </a:spcAft>
              </a:pPr>
              <a:t>10</a:t>
            </a:fld>
            <a:endParaRPr lang="en-GB" altLang="en-US">
              <a:solidFill>
                <a:schemeClr val="tx2"/>
              </a:solidFill>
              <a:latin typeface="Arial" charset="0"/>
              <a:ea typeface="ＭＳ Ｐゴシック"/>
              <a:cs typeface="ＭＳ Ｐゴシック"/>
            </a:endParaRPr>
          </a:p>
        </p:txBody>
      </p:sp>
      <p:pic>
        <p:nvPicPr>
          <p:cNvPr id="22532" name="Picture 2"/>
          <p:cNvPicPr>
            <a:picLocks noChangeAspect="1" noChangeArrowheads="1"/>
          </p:cNvPicPr>
          <p:nvPr/>
        </p:nvPicPr>
        <p:blipFill>
          <a:blip r:embed="rId2"/>
          <a:srcRect/>
          <a:stretch>
            <a:fillRect/>
          </a:stretch>
        </p:blipFill>
        <p:spPr bwMode="auto">
          <a:xfrm>
            <a:off x="4859338" y="2924175"/>
            <a:ext cx="4176712" cy="3014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endParaRPr lang="lt-LT" smtClean="0"/>
          </a:p>
        </p:txBody>
      </p:sp>
      <p:sp>
        <p:nvSpPr>
          <p:cNvPr id="23554" name="Content Placeholder 2"/>
          <p:cNvSpPr>
            <a:spLocks noGrp="1"/>
          </p:cNvSpPr>
          <p:nvPr>
            <p:ph idx="1"/>
          </p:nvPr>
        </p:nvSpPr>
        <p:spPr/>
        <p:txBody>
          <a:bodyPr/>
          <a:lstStyle/>
          <a:p>
            <a:endParaRPr lang="lt-LT" smtClean="0"/>
          </a:p>
        </p:txBody>
      </p:sp>
      <p:pic>
        <p:nvPicPr>
          <p:cNvPr id="23555" name="Picture 2"/>
          <p:cNvPicPr>
            <a:picLocks noChangeAspect="1" noChangeArrowheads="1"/>
          </p:cNvPicPr>
          <p:nvPr/>
        </p:nvPicPr>
        <p:blipFill>
          <a:blip r:embed="rId2"/>
          <a:srcRect/>
          <a:stretch>
            <a:fillRect/>
          </a:stretch>
        </p:blipFill>
        <p:spPr bwMode="auto">
          <a:xfrm>
            <a:off x="2190750" y="0"/>
            <a:ext cx="4762500" cy="678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lt-LT" altLang="en-US" smtClean="0"/>
              <a:t>Sveikatos ugdymo(si) sritys</a:t>
            </a:r>
            <a:endParaRPr lang="en-US" altLang="en-US" smtClean="0"/>
          </a:p>
        </p:txBody>
      </p:sp>
      <p:sp>
        <p:nvSpPr>
          <p:cNvPr id="46084" name="Content Placeholder 2"/>
          <p:cNvSpPr>
            <a:spLocks noGrp="1"/>
          </p:cNvSpPr>
          <p:nvPr>
            <p:ph idx="1"/>
          </p:nvPr>
        </p:nvSpPr>
        <p:spPr/>
        <p:txBody>
          <a:bodyPr rtlCol="0">
            <a:normAutofit lnSpcReduction="10000"/>
          </a:bodyPr>
          <a:lstStyle/>
          <a:p>
            <a:pPr fontAlgn="auto">
              <a:spcAft>
                <a:spcPts val="0"/>
              </a:spcAft>
              <a:buFont typeface="Arial" panose="020B0604020202020204" pitchFamily="34" charset="0"/>
              <a:buChar char="•"/>
              <a:defRPr/>
            </a:pPr>
            <a:r>
              <a:rPr lang="lt-LT" altLang="en-US" smtClean="0"/>
              <a:t>Sveikatos ir sveikos gyvensenos samprata;</a:t>
            </a:r>
          </a:p>
          <a:p>
            <a:pPr fontAlgn="auto">
              <a:spcAft>
                <a:spcPts val="0"/>
              </a:spcAft>
              <a:buFont typeface="Arial" panose="020B0604020202020204" pitchFamily="34" charset="0"/>
              <a:buChar char="•"/>
              <a:defRPr/>
            </a:pPr>
            <a:r>
              <a:rPr lang="lt-LT" altLang="en-US" smtClean="0"/>
              <a:t>Fizinė sveikata (fizinis aktyvumas, sveika mityba, veikla ir poilsis, asmens ir aplinkos švara);</a:t>
            </a:r>
          </a:p>
          <a:p>
            <a:pPr fontAlgn="auto">
              <a:spcAft>
                <a:spcPts val="0"/>
              </a:spcAft>
              <a:buFont typeface="Arial" panose="020B0604020202020204" pitchFamily="34" charset="0"/>
              <a:buChar char="•"/>
              <a:defRPr/>
            </a:pPr>
            <a:r>
              <a:rPr lang="lt-LT" altLang="en-US" smtClean="0"/>
              <a:t>Psichikos sveikata (savęs vertinimas, emocijos ir jausmai, protas ir pozityvus mąstymas);</a:t>
            </a:r>
          </a:p>
          <a:p>
            <a:pPr fontAlgn="auto">
              <a:spcAft>
                <a:spcPts val="0"/>
              </a:spcAft>
              <a:buFont typeface="Arial" panose="020B0604020202020204" pitchFamily="34" charset="0"/>
              <a:buChar char="•"/>
              <a:defRPr/>
            </a:pPr>
            <a:r>
              <a:rPr lang="lt-LT" altLang="en-US" smtClean="0"/>
              <a:t>Socialinė sveikata (socialinis sąmoningumas ir kultūra, bendravimas, rizikingo elgesio prevencija).</a:t>
            </a:r>
            <a:endParaRPr lang="en-US" altLang="en-US" smtClean="0"/>
          </a:p>
        </p:txBody>
      </p:sp>
      <p:sp>
        <p:nvSpPr>
          <p:cNvPr id="2457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lnSpc>
                <a:spcPct val="71000"/>
              </a:lnSpc>
              <a:spcBef>
                <a:spcPct val="0"/>
              </a:spcBef>
              <a:spcAft>
                <a:spcPct val="0"/>
              </a:spcAft>
            </a:pPr>
            <a:fld id="{FE73EAA1-0080-4090-9FBB-6803CB7980A7}" type="slidenum">
              <a:rPr lang="en-GB" altLang="en-US">
                <a:solidFill>
                  <a:srgbClr val="FFFFFF"/>
                </a:solidFill>
                <a:latin typeface="Arial" charset="0"/>
                <a:ea typeface="ＭＳ Ｐゴシック"/>
                <a:cs typeface="ＭＳ Ｐゴシック"/>
              </a:rPr>
              <a:pPr fontAlgn="base">
                <a:lnSpc>
                  <a:spcPct val="71000"/>
                </a:lnSpc>
                <a:spcBef>
                  <a:spcPct val="0"/>
                </a:spcBef>
                <a:spcAft>
                  <a:spcPct val="0"/>
                </a:spcAft>
              </a:pPr>
              <a:t>12</a:t>
            </a:fld>
            <a:endParaRPr lang="en-GB" altLang="en-US">
              <a:solidFill>
                <a:srgbClr val="FFFFFF"/>
              </a:solidFill>
              <a:latin typeface="Arial"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lt-LT" smtClean="0"/>
              <a:t>Modulio programos tikslas</a:t>
            </a:r>
            <a:endParaRPr lang="en-US" smtClean="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anose="020B0604020202020204" pitchFamily="34" charset="0"/>
              <a:buChar char="•"/>
              <a:defRPr/>
            </a:pPr>
            <a:r>
              <a:rPr lang="lt-LT" dirty="0" smtClean="0"/>
              <a:t>Sudaryti galimybę visiems mokiniams plėtoti bendruosius gyvenimo įgūdžius ir sveikatos ugdymo kompetencijas, užtikrinant moksleivių sveikatos raštingumo, teigiamų sveikatos nuostatų ir sveikatos gebėjimų plėtrą, siekiant, kad moksleiviai jaustų maksimalią pagarbą sau ir aplinkiniams, laisva valia rinktųsi sveiką gyvenseną, gebėtų prisiimti atsakomybę už savo ir kitų sveikatą, skatintų savo šeimą ir bendruomenę rinktis sveiką gyvenseną, efektyviai prisidėtų prie bendruomenės sveikos gyvensenos plėtros.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lt-LT" smtClean="0"/>
              <a:t>Modulio uždaviniai</a:t>
            </a:r>
            <a:endParaRPr lang="en-US" smtClean="0"/>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panose="020B0604020202020204" pitchFamily="34" charset="0"/>
              <a:buChar char="•"/>
              <a:defRPr/>
            </a:pPr>
            <a:r>
              <a:rPr lang="lt-LT" dirty="0" smtClean="0"/>
              <a:t>1.	Tyrinėdami ir analizuodami sveikatos ugdymo literatūrą, gyvensenos pavyzdžius, socialinius reiškinius, išsiugdo mokslinę pasaulėvoką ir atsakingą požiūrį į sveikatą kaip glaudžiai susijusių fizinės, psichinės ir socialinės sričių visumą;</a:t>
            </a:r>
          </a:p>
          <a:p>
            <a:pPr fontAlgn="auto">
              <a:spcAft>
                <a:spcPts val="0"/>
              </a:spcAft>
              <a:buFont typeface="Arial" panose="020B0604020202020204" pitchFamily="34" charset="0"/>
              <a:buChar char="•"/>
              <a:defRPr/>
            </a:pPr>
            <a:r>
              <a:rPr lang="lt-LT" dirty="0" smtClean="0"/>
              <a:t>2.	Augdami mokyklos kuriamoje tarpusavio pagarba ir pasitikėjimu grįstoje aplinkoje, atlikdami psichinį atsparumą ir pasitikėjimą savimi skatinančias užduotis,  geba teigiamai vertinti save, kontroliuoti emocijas, efektyviai bendrauti, valdyti stresą, sveikatai maitintis, būti pakankamai fiziškai aktyviais, laikytis asmeninės ir aplinkos švaros;</a:t>
            </a:r>
          </a:p>
          <a:p>
            <a:pPr fontAlgn="auto">
              <a:spcAft>
                <a:spcPts val="0"/>
              </a:spcAft>
              <a:buFont typeface="Arial" panose="020B0604020202020204" pitchFamily="34" charset="0"/>
              <a:buChar char="•"/>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lt-LT" smtClean="0"/>
              <a:t>Modulio uždaviniai</a:t>
            </a:r>
            <a:endParaRPr lang="en-US" smtClean="0"/>
          </a:p>
        </p:txBody>
      </p:sp>
      <p:sp>
        <p:nvSpPr>
          <p:cNvPr id="3" name="Content Placeholder 2"/>
          <p:cNvSpPr>
            <a:spLocks noGrp="1"/>
          </p:cNvSpPr>
          <p:nvPr>
            <p:ph idx="1"/>
          </p:nvPr>
        </p:nvSpPr>
        <p:spPr/>
        <p:txBody>
          <a:bodyPr rtlCol="0">
            <a:normAutofit fontScale="62500" lnSpcReduction="20000"/>
          </a:bodyPr>
          <a:lstStyle/>
          <a:p>
            <a:pPr fontAlgn="auto">
              <a:spcAft>
                <a:spcPts val="0"/>
              </a:spcAft>
              <a:buFont typeface="Arial" panose="020B0604020202020204" pitchFamily="34" charset="0"/>
              <a:buChar char="•"/>
              <a:defRPr/>
            </a:pPr>
            <a:r>
              <a:rPr lang="lt-LT" dirty="0" smtClean="0"/>
              <a:t>3.	Analizuodami literatūrą, socialinės aplinkos pavyzdžius, reklamą, atlikdami įvairias užduotis, geba susirasti ir pritaikyti patikimą sveikatos informaciją, priemones ir paslaugas sveikatai stiprinti, geba kritiškai vertinti socialinės ir kultūrinės aplinkos įtaką, geba atsispirti socialiniam spaudimui, geba priimti sprendimus ir pasirinkti, išsikelti trumpalaikius bei ilgalaikius sveikatos stiprinimo tikslus, jų siekti; </a:t>
            </a:r>
          </a:p>
          <a:p>
            <a:pPr fontAlgn="auto">
              <a:spcAft>
                <a:spcPts val="0"/>
              </a:spcAft>
              <a:buFont typeface="Arial" panose="020B0604020202020204" pitchFamily="34" charset="0"/>
              <a:buChar char="•"/>
              <a:defRPr/>
            </a:pPr>
            <a:r>
              <a:rPr lang="lt-LT" dirty="0" smtClean="0"/>
              <a:t>4.	Tyrinėdami save ir kitus, rengdami, įgyvendindami ir vertindami mokyklos ir/ar bendruomenių sveikatos stiprinimo veiklas (projektus), supranta pozityvaus mąstymo, savęs vertinimo, emocijų ir jausmų darnos reikšmę sveikatai ir gerovei, socialinių veiksnių, tarpasmeninių santykių, lyties ir šeimos vaidmenį, tarpusavio pagalbos ir bendruomeniškumo, asmens įgalinimo esmę ir svarbą socialinei sveikatai;</a:t>
            </a:r>
          </a:p>
          <a:p>
            <a:pPr fontAlgn="auto">
              <a:spcAft>
                <a:spcPts val="0"/>
              </a:spcAft>
              <a:buFont typeface="Arial" panose="020B0604020202020204" pitchFamily="34" charset="0"/>
              <a:buChar char="•"/>
              <a:defRPr/>
            </a:pPr>
            <a:r>
              <a:rPr lang="lt-LT" dirty="0" smtClean="0"/>
              <a:t>5.	Rengdami ar dalyvaudami rengiant mokyklos ar bendruomenės sveikatos stiprinimo projektus, domisi sveikatos stiprinimo technologijų raida Lietuvoje ir pasaulyje, šalies sveikatos politika, susipažįsta su profesijomis, kurioms reikia sveikatos ugdymo žinių ir gebėjimų. </a:t>
            </a:r>
          </a:p>
          <a:p>
            <a:pPr fontAlgn="auto">
              <a:spcAft>
                <a:spcPts val="0"/>
              </a:spcAft>
              <a:buFont typeface="Arial" panose="020B0604020202020204" pitchFamily="34" charset="0"/>
              <a:buChar char="•"/>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lt-LT" smtClean="0"/>
              <a:t>Modulis (17 val.)</a:t>
            </a:r>
            <a:endParaRPr lang="en-US" smtClean="0"/>
          </a:p>
        </p:txBody>
      </p:sp>
      <p:pic>
        <p:nvPicPr>
          <p:cNvPr id="28674" name="Picture 2"/>
          <p:cNvPicPr>
            <a:picLocks noGrp="1" noChangeAspect="1" noChangeArrowheads="1"/>
          </p:cNvPicPr>
          <p:nvPr>
            <p:ph idx="1"/>
          </p:nvPr>
        </p:nvPicPr>
        <p:blipFill>
          <a:blip r:embed="rId2"/>
          <a:srcRect/>
          <a:stretch>
            <a:fillRect/>
          </a:stretch>
        </p:blipFill>
        <p:spPr>
          <a:xfrm>
            <a:off x="531813" y="3370263"/>
            <a:ext cx="8512175" cy="1333500"/>
          </a:xfrm>
        </p:spPr>
      </p:pic>
      <p:pic>
        <p:nvPicPr>
          <p:cNvPr id="28675" name="Picture 3"/>
          <p:cNvPicPr>
            <a:picLocks noChangeAspect="1" noChangeArrowheads="1"/>
          </p:cNvPicPr>
          <p:nvPr/>
        </p:nvPicPr>
        <p:blipFill>
          <a:blip r:embed="rId3"/>
          <a:srcRect/>
          <a:stretch>
            <a:fillRect/>
          </a:stretch>
        </p:blipFill>
        <p:spPr bwMode="auto">
          <a:xfrm>
            <a:off x="636588" y="2133600"/>
            <a:ext cx="8407400" cy="1143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lt-LT" smtClean="0"/>
              <a:t>Programos kompetencijos</a:t>
            </a:r>
            <a:endParaRPr lang="en-US" smtClean="0"/>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panose="020B0604020202020204" pitchFamily="34" charset="0"/>
              <a:buChar char="•"/>
              <a:defRPr/>
            </a:pPr>
            <a:r>
              <a:rPr lang="lt-LT" dirty="0" smtClean="0"/>
              <a:t>Sveikatos raštingumas, gebėjimas naudotis informacija, mokytis visą gyvenimą </a:t>
            </a:r>
            <a:r>
              <a:rPr lang="lt-LT" dirty="0" smtClean="0">
                <a:solidFill>
                  <a:srgbClr val="FF0000"/>
                </a:solidFill>
              </a:rPr>
              <a:t>(SU1)</a:t>
            </a:r>
          </a:p>
          <a:p>
            <a:pPr fontAlgn="auto">
              <a:spcAft>
                <a:spcPts val="0"/>
              </a:spcAft>
              <a:buFont typeface="Arial" panose="020B0604020202020204" pitchFamily="34" charset="0"/>
              <a:buChar char="•"/>
              <a:defRPr/>
            </a:pPr>
            <a:r>
              <a:rPr lang="lt-LT" dirty="0" smtClean="0"/>
              <a:t>Fizinis aktyvumas </a:t>
            </a:r>
            <a:r>
              <a:rPr lang="lt-LT" dirty="0" smtClean="0">
                <a:solidFill>
                  <a:srgbClr val="FF0000"/>
                </a:solidFill>
              </a:rPr>
              <a:t>(SU2)</a:t>
            </a:r>
          </a:p>
          <a:p>
            <a:pPr fontAlgn="auto">
              <a:spcAft>
                <a:spcPts val="0"/>
              </a:spcAft>
              <a:buFont typeface="Arial" panose="020B0604020202020204" pitchFamily="34" charset="0"/>
              <a:buChar char="•"/>
              <a:defRPr/>
            </a:pPr>
            <a:r>
              <a:rPr lang="lt-LT" dirty="0" smtClean="0"/>
              <a:t>Sveika mityba </a:t>
            </a:r>
            <a:r>
              <a:rPr lang="lt-LT" dirty="0" smtClean="0">
                <a:solidFill>
                  <a:srgbClr val="FF0000"/>
                </a:solidFill>
              </a:rPr>
              <a:t>(SU3)</a:t>
            </a:r>
          </a:p>
          <a:p>
            <a:pPr fontAlgn="auto">
              <a:spcAft>
                <a:spcPts val="0"/>
              </a:spcAft>
              <a:buFont typeface="Arial" panose="020B0604020202020204" pitchFamily="34" charset="0"/>
              <a:buChar char="•"/>
              <a:defRPr/>
            </a:pPr>
            <a:r>
              <a:rPr lang="lt-LT" dirty="0" smtClean="0"/>
              <a:t>Veikla ir poilsis </a:t>
            </a:r>
            <a:r>
              <a:rPr lang="lt-LT" dirty="0" smtClean="0">
                <a:solidFill>
                  <a:srgbClr val="FF0000"/>
                </a:solidFill>
              </a:rPr>
              <a:t>(SU4)</a:t>
            </a:r>
          </a:p>
          <a:p>
            <a:pPr fontAlgn="auto">
              <a:spcAft>
                <a:spcPts val="0"/>
              </a:spcAft>
              <a:buFont typeface="Arial" panose="020B0604020202020204" pitchFamily="34" charset="0"/>
              <a:buChar char="•"/>
              <a:defRPr/>
            </a:pPr>
            <a:r>
              <a:rPr lang="lt-LT" dirty="0" smtClean="0"/>
              <a:t>Asmens ir aplinkos švara </a:t>
            </a:r>
            <a:r>
              <a:rPr lang="lt-LT" dirty="0" smtClean="0">
                <a:solidFill>
                  <a:srgbClr val="FF0000"/>
                </a:solidFill>
              </a:rPr>
              <a:t>(SU5)</a:t>
            </a:r>
          </a:p>
          <a:p>
            <a:pPr fontAlgn="auto">
              <a:spcAft>
                <a:spcPts val="0"/>
              </a:spcAft>
              <a:buFont typeface="Arial" panose="020B0604020202020204" pitchFamily="34" charset="0"/>
              <a:buChar char="•"/>
              <a:defRPr/>
            </a:pPr>
            <a:r>
              <a:rPr lang="lt-LT" dirty="0" smtClean="0"/>
              <a:t>Savęs pažinimas, pozityvus savęs ir kitų vertinimas </a:t>
            </a:r>
            <a:r>
              <a:rPr lang="lt-LT" dirty="0" smtClean="0">
                <a:solidFill>
                  <a:srgbClr val="FF0000"/>
                </a:solidFill>
              </a:rPr>
              <a:t>(SU6)</a:t>
            </a:r>
          </a:p>
          <a:p>
            <a:pPr fontAlgn="auto">
              <a:spcAft>
                <a:spcPts val="0"/>
              </a:spcAft>
              <a:buFont typeface="Arial" panose="020B0604020202020204" pitchFamily="34" charset="0"/>
              <a:buChar char="•"/>
              <a:defRPr/>
            </a:pPr>
            <a:r>
              <a:rPr lang="lt-LT" dirty="0" smtClean="0"/>
              <a:t>Kritiškas mąstymas ir gebėjimas atsispirti </a:t>
            </a:r>
            <a:r>
              <a:rPr lang="lt-LT" dirty="0" smtClean="0">
                <a:solidFill>
                  <a:srgbClr val="FF0000"/>
                </a:solidFill>
              </a:rPr>
              <a:t>(SU7)</a:t>
            </a:r>
          </a:p>
          <a:p>
            <a:pPr fontAlgn="auto">
              <a:spcAft>
                <a:spcPts val="0"/>
              </a:spcAft>
              <a:buFont typeface="Arial" panose="020B0604020202020204" pitchFamily="34" charset="0"/>
              <a:buChar char="•"/>
              <a:defRPr/>
            </a:pPr>
            <a:r>
              <a:rPr lang="lt-LT" dirty="0" smtClean="0"/>
              <a:t>Problemų sprendimas </a:t>
            </a:r>
            <a:r>
              <a:rPr lang="lt-LT" dirty="0" smtClean="0">
                <a:solidFill>
                  <a:srgbClr val="FF0000"/>
                </a:solidFill>
              </a:rPr>
              <a:t>(SU8)</a:t>
            </a:r>
          </a:p>
          <a:p>
            <a:pPr fontAlgn="auto">
              <a:spcAft>
                <a:spcPts val="0"/>
              </a:spcAft>
              <a:buFont typeface="Arial" panose="020B0604020202020204" pitchFamily="34" charset="0"/>
              <a:buChar char="•"/>
              <a:defRPr/>
            </a:pPr>
            <a:r>
              <a:rPr lang="lt-LT" dirty="0" smtClean="0"/>
              <a:t>Bendradarbiavimas ir bendruomeniškumas </a:t>
            </a:r>
            <a:r>
              <a:rPr lang="lt-LT" dirty="0" smtClean="0">
                <a:solidFill>
                  <a:srgbClr val="FF0000"/>
                </a:solidFill>
              </a:rPr>
              <a:t>(SU9)</a:t>
            </a:r>
          </a:p>
          <a:p>
            <a:pPr fontAlgn="auto">
              <a:spcAft>
                <a:spcPts val="0"/>
              </a:spcAft>
              <a:buFont typeface="Arial" panose="020B0604020202020204" pitchFamily="34" charset="0"/>
              <a:buChar char="•"/>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rtlCol="0">
            <a:normAutofit fontScale="90000"/>
          </a:bodyPr>
          <a:lstStyle/>
          <a:p>
            <a:pPr fontAlgn="auto">
              <a:spcAft>
                <a:spcPts val="0"/>
              </a:spcAft>
              <a:defRPr/>
            </a:pPr>
            <a:r>
              <a:rPr lang="lt-LT" altLang="en-US" dirty="0" smtClean="0">
                <a:ea typeface="ＭＳ Ｐゴシック" pitchFamily="34" charset="-128"/>
              </a:rPr>
              <a:t>Kompetencijos (gyvenimo įgūdžio išlavinimo lygmuo)</a:t>
            </a:r>
            <a:endParaRPr lang="en-US" altLang="en-US" dirty="0" smtClean="0">
              <a:ea typeface="ＭＳ Ｐゴシック" pitchFamily="34" charset="-128"/>
            </a:endParaRPr>
          </a:p>
        </p:txBody>
      </p:sp>
      <p:sp>
        <p:nvSpPr>
          <p:cNvPr id="22531" name="Content Placeholder 2"/>
          <p:cNvSpPr>
            <a:spLocks noGrp="1"/>
          </p:cNvSpPr>
          <p:nvPr>
            <p:ph idx="1"/>
          </p:nvPr>
        </p:nvSpPr>
        <p:spPr/>
        <p:txBody>
          <a:bodyPr rtlCol="0">
            <a:normAutofit fontScale="92500" lnSpcReduction="10000"/>
          </a:bodyPr>
          <a:lstStyle/>
          <a:p>
            <a:pPr fontAlgn="auto">
              <a:spcAft>
                <a:spcPts val="0"/>
              </a:spcAft>
              <a:buFont typeface="Arial" panose="020B0604020202020204" pitchFamily="34" charset="0"/>
              <a:buChar char="•"/>
              <a:defRPr/>
            </a:pPr>
            <a:r>
              <a:rPr lang="lt-LT" altLang="en-US" dirty="0" smtClean="0">
                <a:ea typeface="ＭＳ Ｐゴシック" pitchFamily="34" charset="-128"/>
              </a:rPr>
              <a:t>Savęs pažinimas, pozityvus savęs ir kitų vertinimas </a:t>
            </a:r>
            <a:r>
              <a:rPr lang="lt-LT" altLang="en-US" dirty="0" smtClean="0">
                <a:solidFill>
                  <a:srgbClr val="FF0000"/>
                </a:solidFill>
                <a:ea typeface="ＭＳ Ｐゴシック" pitchFamily="34" charset="-128"/>
              </a:rPr>
              <a:t>(SU6)</a:t>
            </a:r>
          </a:p>
          <a:p>
            <a:pPr fontAlgn="auto">
              <a:spcAft>
                <a:spcPts val="0"/>
              </a:spcAft>
              <a:buFont typeface="Arial" panose="020B0604020202020204" pitchFamily="34" charset="0"/>
              <a:buChar char="•"/>
              <a:defRPr/>
            </a:pPr>
            <a:r>
              <a:rPr lang="lt-LT" altLang="en-US" sz="2000" dirty="0" smtClean="0">
                <a:solidFill>
                  <a:srgbClr val="0000FF"/>
                </a:solidFill>
                <a:ea typeface="ＭＳ Ｐゴシック" pitchFamily="34" charset="-128"/>
              </a:rPr>
              <a:t>A lygmuo </a:t>
            </a:r>
            <a:r>
              <a:rPr lang="lt-LT" altLang="en-US" sz="2000" dirty="0" smtClean="0">
                <a:ea typeface="ＭＳ Ｐゴシック" pitchFamily="34" charset="-128"/>
              </a:rPr>
              <a:t>(1-2 klasės). Suvokia ir vertina save remdamasis suaugusiųjų nuomone;</a:t>
            </a:r>
          </a:p>
          <a:p>
            <a:pPr fontAlgn="auto">
              <a:spcAft>
                <a:spcPts val="0"/>
              </a:spcAft>
              <a:buFont typeface="Arial" panose="020B0604020202020204" pitchFamily="34" charset="0"/>
              <a:buChar char="•"/>
              <a:defRPr/>
            </a:pPr>
            <a:r>
              <a:rPr lang="lt-LT" altLang="en-US" sz="2000" dirty="0" smtClean="0">
                <a:solidFill>
                  <a:srgbClr val="0000FF"/>
                </a:solidFill>
                <a:ea typeface="ＭＳ Ｐゴシック" pitchFamily="34" charset="-128"/>
              </a:rPr>
              <a:t>B lygmuo </a:t>
            </a:r>
            <a:r>
              <a:rPr lang="lt-LT" altLang="en-US" sz="2000" dirty="0" smtClean="0">
                <a:ea typeface="ＭＳ Ｐゴシック" pitchFamily="34" charset="-128"/>
              </a:rPr>
              <a:t>(3-4 klasės). Suvokia ir vertina save suprasdamas savo gerąsias savybes;</a:t>
            </a:r>
          </a:p>
          <a:p>
            <a:pPr fontAlgn="auto">
              <a:spcAft>
                <a:spcPts val="0"/>
              </a:spcAft>
              <a:buFont typeface="Arial" panose="020B0604020202020204" pitchFamily="34" charset="0"/>
              <a:buChar char="•"/>
              <a:defRPr/>
            </a:pPr>
            <a:r>
              <a:rPr lang="lt-LT" altLang="en-US" sz="2000" dirty="0" smtClean="0">
                <a:solidFill>
                  <a:srgbClr val="0000FF"/>
                </a:solidFill>
                <a:ea typeface="ＭＳ Ｐゴシック" pitchFamily="34" charset="-128"/>
              </a:rPr>
              <a:t>C lygmuo </a:t>
            </a:r>
            <a:r>
              <a:rPr lang="lt-LT" altLang="en-US" sz="2000" dirty="0" smtClean="0">
                <a:ea typeface="ＭＳ Ｐゴシック" pitchFamily="34" charset="-128"/>
              </a:rPr>
              <a:t>(5-6 klasės). Vertina save, savo savybes, suprasdamas paauglystėje vykstančius pokyčius</a:t>
            </a:r>
          </a:p>
          <a:p>
            <a:pPr fontAlgn="auto">
              <a:spcAft>
                <a:spcPts val="0"/>
              </a:spcAft>
              <a:buFont typeface="Arial" panose="020B0604020202020204" pitchFamily="34" charset="0"/>
              <a:buChar char="•"/>
              <a:defRPr/>
            </a:pPr>
            <a:r>
              <a:rPr lang="lt-LT" altLang="en-US" sz="2000" dirty="0" smtClean="0">
                <a:solidFill>
                  <a:srgbClr val="0000FF"/>
                </a:solidFill>
                <a:ea typeface="ＭＳ Ｐゴシック" pitchFamily="34" charset="-128"/>
              </a:rPr>
              <a:t>D lygmuo </a:t>
            </a:r>
            <a:r>
              <a:rPr lang="lt-LT" altLang="en-US" sz="2000" dirty="0" smtClean="0">
                <a:ea typeface="ＭＳ Ｐゴシック" pitchFamily="34" charset="-128"/>
              </a:rPr>
              <a:t>(7-8 klasės). Vertina save, savo stiprybes, suprasdamas, kas daro įtaką jo nuomonei, pasitiki savimi.</a:t>
            </a:r>
          </a:p>
          <a:p>
            <a:pPr fontAlgn="auto">
              <a:spcAft>
                <a:spcPts val="0"/>
              </a:spcAft>
              <a:buFont typeface="Arial" panose="020B0604020202020204" pitchFamily="34" charset="0"/>
              <a:buChar char="•"/>
              <a:defRPr/>
            </a:pPr>
            <a:r>
              <a:rPr lang="lt-LT" altLang="en-US" sz="2000" dirty="0" smtClean="0">
                <a:solidFill>
                  <a:srgbClr val="0000FF"/>
                </a:solidFill>
                <a:ea typeface="ＭＳ Ｐゴシック" pitchFamily="34" charset="-128"/>
              </a:rPr>
              <a:t>E lygmuo </a:t>
            </a:r>
            <a:r>
              <a:rPr lang="lt-LT" altLang="en-US" sz="2000" dirty="0" smtClean="0">
                <a:ea typeface="ＭＳ Ｐゴシック" pitchFamily="34" charset="-128"/>
              </a:rPr>
              <a:t>(9-10 klasės). Vertina save kaip individualybę, remdamasis </a:t>
            </a:r>
            <a:r>
              <a:rPr lang="lt-LT" altLang="en-US" sz="2000" dirty="0" err="1" smtClean="0">
                <a:ea typeface="ＭＳ Ｐゴシック" pitchFamily="34" charset="-128"/>
              </a:rPr>
              <a:t>įsisamonintomis</a:t>
            </a:r>
            <a:r>
              <a:rPr lang="lt-LT" altLang="en-US" sz="2000" dirty="0" smtClean="0">
                <a:ea typeface="ＭＳ Ｐゴシック" pitchFamily="34" charset="-128"/>
              </a:rPr>
              <a:t> charakterio savybėmis, pasitiki savimi.</a:t>
            </a:r>
          </a:p>
          <a:p>
            <a:pPr fontAlgn="auto">
              <a:spcAft>
                <a:spcPts val="0"/>
              </a:spcAft>
              <a:buFont typeface="Arial" panose="020B0604020202020204" pitchFamily="34" charset="0"/>
              <a:buChar char="•"/>
              <a:defRPr/>
            </a:pPr>
            <a:r>
              <a:rPr lang="lt-LT" altLang="en-US" sz="2000" dirty="0" smtClean="0">
                <a:solidFill>
                  <a:srgbClr val="0000FF"/>
                </a:solidFill>
                <a:ea typeface="ＭＳ Ｐゴシック" pitchFamily="34" charset="-128"/>
              </a:rPr>
              <a:t>F lygmuo </a:t>
            </a:r>
            <a:r>
              <a:rPr lang="lt-LT" altLang="en-US" sz="2000" dirty="0" smtClean="0">
                <a:ea typeface="ＭＳ Ｐゴシック" pitchFamily="34" charset="-128"/>
              </a:rPr>
              <a:t>(11-12 klasės). Vertina save kaip asmenybę, gebančią daryti savarankiškus atsakingus sprendimus, pasitiki savimi. </a:t>
            </a:r>
          </a:p>
          <a:p>
            <a:pPr fontAlgn="auto">
              <a:spcAft>
                <a:spcPts val="0"/>
              </a:spcAft>
              <a:buFont typeface="Arial" panose="020B0604020202020204" pitchFamily="34" charset="0"/>
              <a:buChar char="•"/>
              <a:defRPr/>
            </a:pPr>
            <a:endParaRPr lang="lt-LT" altLang="en-US" sz="2400" dirty="0" smtClean="0">
              <a:ea typeface="ＭＳ Ｐゴシック" pitchFamily="34" charset="-128"/>
            </a:endParaRPr>
          </a:p>
          <a:p>
            <a:pPr fontAlgn="auto">
              <a:spcAft>
                <a:spcPts val="0"/>
              </a:spcAft>
              <a:buFont typeface="Arial" panose="020B0604020202020204" pitchFamily="34" charset="0"/>
              <a:buChar char="•"/>
              <a:defRPr/>
            </a:pPr>
            <a:endParaRPr lang="en-US" altLang="en-US" sz="24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lt-LT" smtClean="0"/>
              <a:t>Tęstinės mokymo(si) linijos</a:t>
            </a:r>
            <a:endParaRPr lang="en-US" smtClean="0"/>
          </a:p>
        </p:txBody>
      </p:sp>
      <p:graphicFrame>
        <p:nvGraphicFramePr>
          <p:cNvPr id="4" name="Content Placeholder 3"/>
          <p:cNvGraphicFramePr>
            <a:graphicFrameLocks noGrp="1"/>
          </p:cNvGraphicFramePr>
          <p:nvPr>
            <p:ph idx="1"/>
          </p:nvPr>
        </p:nvGraphicFramePr>
        <p:xfrm>
          <a:off x="508000" y="1989138"/>
          <a:ext cx="8128000" cy="3748087"/>
        </p:xfrm>
        <a:graphic>
          <a:graphicData uri="http://schemas.openxmlformats.org/drawingml/2006/table">
            <a:tbl>
              <a:tblPr firstRow="1" firstCol="1" bandRow="1">
                <a:tableStyleId>{5C22544A-7EE6-4342-B048-85BDC9FD1C3A}</a:tableStyleId>
              </a:tblPr>
              <a:tblGrid>
                <a:gridCol w="1497330"/>
                <a:gridCol w="1085850"/>
                <a:gridCol w="1028700"/>
                <a:gridCol w="1085850"/>
                <a:gridCol w="1200150"/>
                <a:gridCol w="1085850"/>
                <a:gridCol w="1143000"/>
              </a:tblGrid>
              <a:tr h="0">
                <a:tc>
                  <a:txBody>
                    <a:bodyPr/>
                    <a:lstStyle/>
                    <a:p>
                      <a:pPr marL="0" marR="0" algn="just">
                        <a:lnSpc>
                          <a:spcPct val="150000"/>
                        </a:lnSpc>
                        <a:spcBef>
                          <a:spcPts val="0"/>
                        </a:spcBef>
                        <a:spcAft>
                          <a:spcPts val="0"/>
                        </a:spcAft>
                      </a:pPr>
                      <a:r>
                        <a:rPr lang="lt-LT" sz="1200" dirty="0">
                          <a:effectLst/>
                        </a:rPr>
                        <a:t>Dalykas/Klasės</a:t>
                      </a:r>
                      <a:endParaRPr lang="en-US" sz="1200" dirty="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1200">
                          <a:effectLst/>
                        </a:rPr>
                        <a:t>1-2</a:t>
                      </a:r>
                      <a:endParaRPr lang="en-US" sz="12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1200">
                          <a:effectLst/>
                        </a:rPr>
                        <a:t>3-4</a:t>
                      </a:r>
                      <a:endParaRPr lang="en-US" sz="12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1200">
                          <a:effectLst/>
                        </a:rPr>
                        <a:t>5-6</a:t>
                      </a:r>
                      <a:endParaRPr lang="en-US" sz="12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1200">
                          <a:effectLst/>
                        </a:rPr>
                        <a:t>7-8</a:t>
                      </a:r>
                      <a:endParaRPr lang="en-US" sz="12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1200">
                          <a:effectLst/>
                        </a:rPr>
                        <a:t>9-10</a:t>
                      </a:r>
                      <a:endParaRPr lang="en-US" sz="12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1200">
                          <a:effectLst/>
                        </a:rPr>
                        <a:t>11-12</a:t>
                      </a:r>
                      <a:endParaRPr lang="en-US" sz="1200">
                        <a:effectLst/>
                        <a:latin typeface="Times New Roman"/>
                        <a:ea typeface="Times New Roman"/>
                      </a:endParaRPr>
                    </a:p>
                  </a:txBody>
                  <a:tcPr marL="68580" marR="68580" marT="0" marB="0"/>
                </a:tc>
              </a:tr>
              <a:tr h="0">
                <a:tc>
                  <a:txBody>
                    <a:bodyPr/>
                    <a:lstStyle/>
                    <a:p>
                      <a:pPr marL="0" marR="0" algn="just">
                        <a:lnSpc>
                          <a:spcPct val="150000"/>
                        </a:lnSpc>
                        <a:spcBef>
                          <a:spcPts val="0"/>
                        </a:spcBef>
                        <a:spcAft>
                          <a:spcPts val="0"/>
                        </a:spcAft>
                      </a:pPr>
                      <a:r>
                        <a:rPr lang="lt-LT" sz="1200">
                          <a:effectLst/>
                        </a:rPr>
                        <a:t>Sveikatos ugdymas</a:t>
                      </a:r>
                      <a:endParaRPr lang="en-US" sz="12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a:effectLst/>
                        </a:rPr>
                        <a:t> </a:t>
                      </a:r>
                      <a:endParaRPr lang="en-US" sz="12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a:effectLst/>
                        </a:rPr>
                        <a:t> </a:t>
                      </a:r>
                      <a:endParaRPr lang="en-US" sz="12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dirty="0">
                          <a:effectLst/>
                        </a:rPr>
                        <a:t>SU1C; SU2C; SU3C; SU4C; SU5C; </a:t>
                      </a:r>
                      <a:r>
                        <a:rPr lang="lt-LT" sz="800" dirty="0">
                          <a:solidFill>
                            <a:srgbClr val="FF0000"/>
                          </a:solidFill>
                          <a:effectLst/>
                        </a:rPr>
                        <a:t>SU6C; </a:t>
                      </a:r>
                      <a:r>
                        <a:rPr lang="lt-LT" sz="800" dirty="0">
                          <a:effectLst/>
                        </a:rPr>
                        <a:t>SU7C; SU8C; SU9C</a:t>
                      </a:r>
                      <a:endParaRPr lang="en-US" sz="1200" dirty="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dirty="0">
                          <a:effectLst/>
                        </a:rPr>
                        <a:t>SU1D; SU2D; SU3D; SU4D; SU5D; </a:t>
                      </a:r>
                      <a:r>
                        <a:rPr lang="lt-LT" sz="800" dirty="0">
                          <a:solidFill>
                            <a:srgbClr val="FF0000"/>
                          </a:solidFill>
                          <a:effectLst/>
                        </a:rPr>
                        <a:t>SU6D; </a:t>
                      </a:r>
                      <a:r>
                        <a:rPr lang="lt-LT" sz="800" dirty="0">
                          <a:effectLst/>
                        </a:rPr>
                        <a:t>SU7D; SU8D; SU9D</a:t>
                      </a:r>
                      <a:endParaRPr lang="en-US" sz="1200" dirty="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dirty="0">
                          <a:effectLst/>
                        </a:rPr>
                        <a:t>SU1E; SU2E; SU3E; SU4E; SU5E; </a:t>
                      </a:r>
                      <a:r>
                        <a:rPr lang="lt-LT" sz="800" dirty="0">
                          <a:solidFill>
                            <a:srgbClr val="FF0000"/>
                          </a:solidFill>
                          <a:effectLst/>
                        </a:rPr>
                        <a:t>SU6E;</a:t>
                      </a:r>
                      <a:r>
                        <a:rPr lang="lt-LT" sz="800" dirty="0">
                          <a:effectLst/>
                        </a:rPr>
                        <a:t> SU7E; SU8E; SU9E</a:t>
                      </a:r>
                      <a:endParaRPr lang="en-US" sz="1200" dirty="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dirty="0">
                          <a:effectLst/>
                        </a:rPr>
                        <a:t>SU1F; SU2F; SU3F; SU4F; SU5F; </a:t>
                      </a:r>
                      <a:r>
                        <a:rPr lang="lt-LT" sz="800" dirty="0">
                          <a:solidFill>
                            <a:srgbClr val="FF0000"/>
                          </a:solidFill>
                          <a:effectLst/>
                        </a:rPr>
                        <a:t>SU6F; </a:t>
                      </a:r>
                      <a:r>
                        <a:rPr lang="lt-LT" sz="800" dirty="0">
                          <a:effectLst/>
                        </a:rPr>
                        <a:t>SU7F; SU8F; SU9F</a:t>
                      </a:r>
                      <a:endParaRPr lang="en-US" sz="1200" dirty="0">
                        <a:effectLst/>
                        <a:latin typeface="Times New Roman"/>
                        <a:ea typeface="Times New Roman"/>
                      </a:endParaRPr>
                    </a:p>
                  </a:txBody>
                  <a:tcPr marL="68580" marR="68580" marT="0" marB="0"/>
                </a:tc>
              </a:tr>
              <a:tr h="0">
                <a:tc>
                  <a:txBody>
                    <a:bodyPr/>
                    <a:lstStyle/>
                    <a:p>
                      <a:pPr marL="0" marR="0" algn="just">
                        <a:lnSpc>
                          <a:spcPct val="150000"/>
                        </a:lnSpc>
                        <a:spcBef>
                          <a:spcPts val="0"/>
                        </a:spcBef>
                        <a:spcAft>
                          <a:spcPts val="0"/>
                        </a:spcAft>
                      </a:pPr>
                      <a:r>
                        <a:rPr lang="lt-LT" sz="1200">
                          <a:effectLst/>
                        </a:rPr>
                        <a:t>Biologija</a:t>
                      </a:r>
                      <a:endParaRPr lang="en-US" sz="12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a:effectLst/>
                        </a:rPr>
                        <a:t> </a:t>
                      </a:r>
                      <a:endParaRPr lang="en-US" sz="12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a:effectLst/>
                        </a:rPr>
                        <a:t> </a:t>
                      </a:r>
                      <a:endParaRPr lang="en-US" sz="12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dirty="0">
                          <a:effectLst/>
                        </a:rPr>
                        <a:t>SU1C; SU2C; SU3C; SU4C; SU5C; </a:t>
                      </a:r>
                      <a:r>
                        <a:rPr lang="lt-LT" sz="800" dirty="0">
                          <a:solidFill>
                            <a:srgbClr val="FF0000"/>
                          </a:solidFill>
                          <a:effectLst/>
                        </a:rPr>
                        <a:t>SU6C; </a:t>
                      </a:r>
                      <a:r>
                        <a:rPr lang="lt-LT" sz="800" dirty="0">
                          <a:effectLst/>
                        </a:rPr>
                        <a:t>SU7C; SU8C; SU9C</a:t>
                      </a:r>
                      <a:endParaRPr lang="en-US" sz="1200" dirty="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dirty="0">
                          <a:effectLst/>
                        </a:rPr>
                        <a:t>SU1D; SU2D; SU3D; SU4D; SU5D; </a:t>
                      </a:r>
                      <a:r>
                        <a:rPr lang="lt-LT" sz="800" dirty="0">
                          <a:solidFill>
                            <a:srgbClr val="FF0000"/>
                          </a:solidFill>
                          <a:effectLst/>
                        </a:rPr>
                        <a:t>SU6D</a:t>
                      </a:r>
                      <a:r>
                        <a:rPr lang="lt-LT" sz="800" dirty="0">
                          <a:effectLst/>
                        </a:rPr>
                        <a:t>; SU7D; SU8D; SU9D</a:t>
                      </a:r>
                      <a:endParaRPr lang="en-US" sz="1200" dirty="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dirty="0">
                          <a:effectLst/>
                        </a:rPr>
                        <a:t>SU1E; SU2E; SU3E; SU4E; SU5E; </a:t>
                      </a:r>
                      <a:r>
                        <a:rPr lang="lt-LT" sz="800" dirty="0">
                          <a:solidFill>
                            <a:srgbClr val="FF0000"/>
                          </a:solidFill>
                          <a:effectLst/>
                        </a:rPr>
                        <a:t>SU6E; </a:t>
                      </a:r>
                      <a:r>
                        <a:rPr lang="lt-LT" sz="800" dirty="0">
                          <a:effectLst/>
                        </a:rPr>
                        <a:t>SU7E; SU8E; SU9E</a:t>
                      </a:r>
                      <a:endParaRPr lang="en-US" sz="1200" dirty="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dirty="0">
                          <a:effectLst/>
                        </a:rPr>
                        <a:t>SU1F; SU2F; SU3F; SU4F; SU5F; </a:t>
                      </a:r>
                      <a:r>
                        <a:rPr lang="lt-LT" sz="800" dirty="0">
                          <a:solidFill>
                            <a:srgbClr val="FF0000"/>
                          </a:solidFill>
                          <a:effectLst/>
                        </a:rPr>
                        <a:t>SU6F; </a:t>
                      </a:r>
                      <a:r>
                        <a:rPr lang="lt-LT" sz="800" dirty="0">
                          <a:effectLst/>
                        </a:rPr>
                        <a:t>SU7F; SU8F; SU9F</a:t>
                      </a:r>
                      <a:endParaRPr lang="en-US" sz="1200" dirty="0">
                        <a:effectLst/>
                        <a:latin typeface="Times New Roman"/>
                        <a:ea typeface="Times New Roman"/>
                      </a:endParaRPr>
                    </a:p>
                  </a:txBody>
                  <a:tcPr marL="68580" marR="68580" marT="0" marB="0"/>
                </a:tc>
              </a:tr>
              <a:tr h="0">
                <a:tc>
                  <a:txBody>
                    <a:bodyPr/>
                    <a:lstStyle/>
                    <a:p>
                      <a:pPr marL="0" marR="0" algn="just">
                        <a:lnSpc>
                          <a:spcPct val="150000"/>
                        </a:lnSpc>
                        <a:spcBef>
                          <a:spcPts val="0"/>
                        </a:spcBef>
                        <a:spcAft>
                          <a:spcPts val="0"/>
                        </a:spcAft>
                      </a:pPr>
                      <a:r>
                        <a:rPr lang="lt-LT" sz="1200">
                          <a:effectLst/>
                        </a:rPr>
                        <a:t>Kūno kultūra</a:t>
                      </a:r>
                      <a:endParaRPr lang="en-US" sz="12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dirty="0">
                          <a:effectLst/>
                        </a:rPr>
                        <a:t>SU1A; SU2A; SU5A; </a:t>
                      </a:r>
                      <a:r>
                        <a:rPr lang="lt-LT" sz="800" dirty="0">
                          <a:solidFill>
                            <a:srgbClr val="FF0000"/>
                          </a:solidFill>
                          <a:effectLst/>
                        </a:rPr>
                        <a:t>SU6A</a:t>
                      </a:r>
                      <a:r>
                        <a:rPr lang="lt-LT" sz="800" dirty="0">
                          <a:effectLst/>
                        </a:rPr>
                        <a:t>; SU9A</a:t>
                      </a:r>
                      <a:endParaRPr lang="en-US" sz="1200" dirty="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dirty="0">
                          <a:effectLst/>
                        </a:rPr>
                        <a:t>SU1B; SU2B; SU3A; SU4A; SU5B; </a:t>
                      </a:r>
                      <a:r>
                        <a:rPr lang="lt-LT" sz="800" dirty="0">
                          <a:solidFill>
                            <a:srgbClr val="FF0000"/>
                          </a:solidFill>
                          <a:effectLst/>
                        </a:rPr>
                        <a:t>SU6B;</a:t>
                      </a:r>
                      <a:r>
                        <a:rPr lang="lt-LT" sz="800" dirty="0">
                          <a:effectLst/>
                        </a:rPr>
                        <a:t> SU9B</a:t>
                      </a:r>
                      <a:endParaRPr lang="en-US" sz="1200" dirty="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dirty="0">
                          <a:effectLst/>
                        </a:rPr>
                        <a:t>SU1C; SU2C; SU3B; SU4B; SU5C; </a:t>
                      </a:r>
                      <a:r>
                        <a:rPr lang="lt-LT" sz="800" dirty="0">
                          <a:solidFill>
                            <a:srgbClr val="FF0000"/>
                          </a:solidFill>
                          <a:effectLst/>
                        </a:rPr>
                        <a:t>SU6C; </a:t>
                      </a:r>
                      <a:r>
                        <a:rPr lang="lt-LT" sz="800" dirty="0">
                          <a:effectLst/>
                        </a:rPr>
                        <a:t>SU7A; SU8A; SU9C</a:t>
                      </a:r>
                      <a:endParaRPr lang="en-US" sz="1200" dirty="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dirty="0">
                          <a:effectLst/>
                        </a:rPr>
                        <a:t>SU1D; SU2D; SU3C; SU4C; SU5D</a:t>
                      </a:r>
                      <a:r>
                        <a:rPr lang="lt-LT" sz="800" dirty="0">
                          <a:solidFill>
                            <a:srgbClr val="FF0000"/>
                          </a:solidFill>
                          <a:effectLst/>
                        </a:rPr>
                        <a:t>; SU6D; </a:t>
                      </a:r>
                      <a:r>
                        <a:rPr lang="lt-LT" sz="800" dirty="0">
                          <a:effectLst/>
                        </a:rPr>
                        <a:t>SU7B; SU8B; SU9D</a:t>
                      </a:r>
                      <a:endParaRPr lang="en-US" sz="1200" dirty="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dirty="0">
                          <a:effectLst/>
                        </a:rPr>
                        <a:t>SU1E; SU2E; SU3D; SU4D; SU5E; </a:t>
                      </a:r>
                      <a:r>
                        <a:rPr lang="lt-LT" sz="800" dirty="0">
                          <a:solidFill>
                            <a:srgbClr val="FF0000"/>
                          </a:solidFill>
                          <a:effectLst/>
                        </a:rPr>
                        <a:t>SU6E; </a:t>
                      </a:r>
                      <a:r>
                        <a:rPr lang="lt-LT" sz="800" dirty="0">
                          <a:effectLst/>
                        </a:rPr>
                        <a:t>SU7C; SU8C; SU9E</a:t>
                      </a:r>
                      <a:endParaRPr lang="en-US" sz="1200" dirty="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dirty="0">
                          <a:effectLst/>
                        </a:rPr>
                        <a:t>SU1F; SU2F; SU3E; SU4E; SU5F; </a:t>
                      </a:r>
                      <a:r>
                        <a:rPr lang="lt-LT" sz="800" dirty="0">
                          <a:solidFill>
                            <a:srgbClr val="FF0000"/>
                          </a:solidFill>
                          <a:effectLst/>
                        </a:rPr>
                        <a:t>SU6F; </a:t>
                      </a:r>
                      <a:r>
                        <a:rPr lang="lt-LT" sz="800" dirty="0">
                          <a:effectLst/>
                        </a:rPr>
                        <a:t>SU7D; SU8D; SU9F</a:t>
                      </a:r>
                      <a:endParaRPr lang="en-US" sz="1200" dirty="0">
                        <a:effectLst/>
                        <a:latin typeface="Times New Roman"/>
                        <a:ea typeface="Times New Roman"/>
                      </a:endParaRPr>
                    </a:p>
                  </a:txBody>
                  <a:tcPr marL="68580" marR="68580" marT="0" marB="0"/>
                </a:tc>
              </a:tr>
              <a:tr h="0">
                <a:tc>
                  <a:txBody>
                    <a:bodyPr/>
                    <a:lstStyle/>
                    <a:p>
                      <a:pPr marL="0" marR="0" algn="just">
                        <a:lnSpc>
                          <a:spcPct val="150000"/>
                        </a:lnSpc>
                        <a:spcBef>
                          <a:spcPts val="0"/>
                        </a:spcBef>
                        <a:spcAft>
                          <a:spcPts val="0"/>
                        </a:spcAft>
                      </a:pPr>
                      <a:r>
                        <a:rPr lang="lt-LT" sz="1200">
                          <a:effectLst/>
                        </a:rPr>
                        <a:t>Chemija</a:t>
                      </a:r>
                      <a:endParaRPr lang="en-US" sz="12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a:effectLst/>
                        </a:rPr>
                        <a:t> </a:t>
                      </a:r>
                      <a:endParaRPr lang="en-US" sz="12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a:effectLst/>
                        </a:rPr>
                        <a:t> </a:t>
                      </a:r>
                      <a:endParaRPr lang="en-US" sz="12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a:effectLst/>
                        </a:rPr>
                        <a:t> </a:t>
                      </a:r>
                      <a:endParaRPr lang="en-US" sz="12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dirty="0">
                          <a:effectLst/>
                        </a:rPr>
                        <a:t>SU1D; SU2D; SU3D; SU5D; </a:t>
                      </a:r>
                      <a:r>
                        <a:rPr lang="lt-LT" sz="800" dirty="0">
                          <a:solidFill>
                            <a:srgbClr val="FF0000"/>
                          </a:solidFill>
                          <a:effectLst/>
                        </a:rPr>
                        <a:t>SU6D; </a:t>
                      </a:r>
                      <a:r>
                        <a:rPr lang="lt-LT" sz="800" dirty="0">
                          <a:effectLst/>
                        </a:rPr>
                        <a:t>SU7D; SU8D; SU9D</a:t>
                      </a:r>
                      <a:endParaRPr lang="en-US" sz="1200" dirty="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dirty="0">
                          <a:effectLst/>
                        </a:rPr>
                        <a:t>SU1E; SU2E; SU3E; SU5E; </a:t>
                      </a:r>
                      <a:r>
                        <a:rPr lang="lt-LT" sz="800" dirty="0">
                          <a:solidFill>
                            <a:srgbClr val="FF0000"/>
                          </a:solidFill>
                          <a:effectLst/>
                        </a:rPr>
                        <a:t>SU6E; </a:t>
                      </a:r>
                      <a:r>
                        <a:rPr lang="lt-LT" sz="800" dirty="0">
                          <a:effectLst/>
                        </a:rPr>
                        <a:t>SU7E; SU8E; SU9E</a:t>
                      </a:r>
                      <a:endParaRPr lang="en-US" sz="1200" dirty="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dirty="0">
                          <a:effectLst/>
                        </a:rPr>
                        <a:t>SU1F; SU2F; SU3F; SU5F; </a:t>
                      </a:r>
                      <a:r>
                        <a:rPr lang="lt-LT" sz="800" dirty="0">
                          <a:solidFill>
                            <a:srgbClr val="FF0000"/>
                          </a:solidFill>
                          <a:effectLst/>
                        </a:rPr>
                        <a:t>SU6F; </a:t>
                      </a:r>
                      <a:r>
                        <a:rPr lang="lt-LT" sz="800" dirty="0">
                          <a:effectLst/>
                        </a:rPr>
                        <a:t>SU7F; SU8F; SU9F</a:t>
                      </a:r>
                      <a:endParaRPr lang="en-US" sz="1200" dirty="0">
                        <a:effectLst/>
                        <a:latin typeface="Times New Roman"/>
                        <a:ea typeface="Times New Roman"/>
                      </a:endParaRPr>
                    </a:p>
                  </a:txBody>
                  <a:tcPr marL="68580" marR="68580" marT="0" marB="0"/>
                </a:tc>
              </a:tr>
              <a:tr h="0">
                <a:tc>
                  <a:txBody>
                    <a:bodyPr/>
                    <a:lstStyle/>
                    <a:p>
                      <a:pPr marL="0" marR="0" algn="just">
                        <a:lnSpc>
                          <a:spcPct val="150000"/>
                        </a:lnSpc>
                        <a:spcBef>
                          <a:spcPts val="0"/>
                        </a:spcBef>
                        <a:spcAft>
                          <a:spcPts val="0"/>
                        </a:spcAft>
                      </a:pPr>
                      <a:r>
                        <a:rPr lang="lt-LT" sz="1200">
                          <a:effectLst/>
                        </a:rPr>
                        <a:t>Matematika </a:t>
                      </a:r>
                      <a:endParaRPr lang="en-US" sz="12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a:effectLst/>
                        </a:rPr>
                        <a:t>SU1A; SU2A; SU3A; SU4A; SU7A; SU9A </a:t>
                      </a:r>
                      <a:endParaRPr lang="en-US" sz="12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a:effectLst/>
                        </a:rPr>
                        <a:t>SU1B; SU2B; SU3B; SU4B; SU7B; SU9B</a:t>
                      </a:r>
                      <a:endParaRPr lang="en-US" sz="12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a:effectLst/>
                        </a:rPr>
                        <a:t>SU1C; SU2C; SU3C; SU4C; SU7C; SU9C</a:t>
                      </a:r>
                      <a:endParaRPr lang="en-US" sz="12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a:effectLst/>
                        </a:rPr>
                        <a:t>SU1D; SU2D; SU3D; SU4D; SU7D; SU9D</a:t>
                      </a:r>
                      <a:endParaRPr lang="en-US" sz="12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a:effectLst/>
                        </a:rPr>
                        <a:t>SU1E; SU2E; SU3E; SU4E; SU7E; SU9E</a:t>
                      </a:r>
                      <a:endParaRPr lang="en-US" sz="12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a:effectLst/>
                        </a:rPr>
                        <a:t>SU1F; SU2F; SU3F; SU4F; SU7F; SU9F</a:t>
                      </a:r>
                      <a:endParaRPr lang="en-US" sz="1200">
                        <a:effectLst/>
                        <a:latin typeface="Times New Roman"/>
                        <a:ea typeface="Times New Roman"/>
                      </a:endParaRPr>
                    </a:p>
                  </a:txBody>
                  <a:tcPr marL="68580" marR="68580" marT="0" marB="0"/>
                </a:tc>
              </a:tr>
              <a:tr h="0">
                <a:tc>
                  <a:txBody>
                    <a:bodyPr/>
                    <a:lstStyle/>
                    <a:p>
                      <a:pPr marL="0" marR="0" algn="just">
                        <a:lnSpc>
                          <a:spcPct val="150000"/>
                        </a:lnSpc>
                        <a:spcBef>
                          <a:spcPts val="0"/>
                        </a:spcBef>
                        <a:spcAft>
                          <a:spcPts val="0"/>
                        </a:spcAft>
                      </a:pPr>
                      <a:r>
                        <a:rPr lang="lt-LT" sz="1200">
                          <a:effectLst/>
                        </a:rPr>
                        <a:t>Etika</a:t>
                      </a:r>
                      <a:endParaRPr lang="en-US" sz="12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dirty="0">
                          <a:effectLst/>
                        </a:rPr>
                        <a:t>SU1A; SU4A; SU5A; </a:t>
                      </a:r>
                      <a:r>
                        <a:rPr lang="lt-LT" sz="800" dirty="0">
                          <a:solidFill>
                            <a:srgbClr val="FF0000"/>
                          </a:solidFill>
                          <a:effectLst/>
                        </a:rPr>
                        <a:t>SU6A;</a:t>
                      </a:r>
                      <a:r>
                        <a:rPr lang="lt-LT" sz="800" dirty="0">
                          <a:effectLst/>
                        </a:rPr>
                        <a:t> SU7A; SU8A; SU9A </a:t>
                      </a:r>
                      <a:endParaRPr lang="en-US" sz="1200" dirty="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dirty="0">
                          <a:effectLst/>
                        </a:rPr>
                        <a:t>SU1B; SU4B; SU5B; </a:t>
                      </a:r>
                      <a:r>
                        <a:rPr lang="lt-LT" sz="800" dirty="0">
                          <a:solidFill>
                            <a:srgbClr val="FF0000"/>
                          </a:solidFill>
                          <a:effectLst/>
                        </a:rPr>
                        <a:t>SU6B;</a:t>
                      </a:r>
                      <a:r>
                        <a:rPr lang="lt-LT" sz="800" dirty="0">
                          <a:effectLst/>
                        </a:rPr>
                        <a:t> SU7B; SU8B; SU9B</a:t>
                      </a:r>
                      <a:endParaRPr lang="en-US" sz="1200" dirty="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dirty="0">
                          <a:effectLst/>
                        </a:rPr>
                        <a:t>SU1C; SU4C; SU5C; </a:t>
                      </a:r>
                      <a:r>
                        <a:rPr lang="lt-LT" sz="800" dirty="0">
                          <a:solidFill>
                            <a:srgbClr val="FF0000"/>
                          </a:solidFill>
                          <a:effectLst/>
                        </a:rPr>
                        <a:t>SU6C; </a:t>
                      </a:r>
                      <a:r>
                        <a:rPr lang="lt-LT" sz="800" dirty="0">
                          <a:effectLst/>
                        </a:rPr>
                        <a:t>SU7C; SU8C; SU9C</a:t>
                      </a:r>
                      <a:endParaRPr lang="en-US" sz="1200" dirty="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dirty="0">
                          <a:effectLst/>
                        </a:rPr>
                        <a:t>SU1D; SU4D; SU5D; </a:t>
                      </a:r>
                      <a:r>
                        <a:rPr lang="lt-LT" sz="800" dirty="0">
                          <a:solidFill>
                            <a:srgbClr val="FF0000"/>
                          </a:solidFill>
                          <a:effectLst/>
                        </a:rPr>
                        <a:t>SU6D</a:t>
                      </a:r>
                      <a:r>
                        <a:rPr lang="lt-LT" sz="800" dirty="0">
                          <a:effectLst/>
                        </a:rPr>
                        <a:t>; SU7D; SU8D; SU9D</a:t>
                      </a:r>
                      <a:endParaRPr lang="en-US" sz="1200" dirty="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dirty="0">
                          <a:effectLst/>
                        </a:rPr>
                        <a:t>SU1E; SU4E; SU5E; </a:t>
                      </a:r>
                      <a:r>
                        <a:rPr lang="lt-LT" sz="800" dirty="0">
                          <a:solidFill>
                            <a:srgbClr val="FF0000"/>
                          </a:solidFill>
                          <a:effectLst/>
                        </a:rPr>
                        <a:t>SU6E; </a:t>
                      </a:r>
                      <a:r>
                        <a:rPr lang="lt-LT" sz="800" dirty="0">
                          <a:effectLst/>
                        </a:rPr>
                        <a:t>SU7E; SU8E; SU9E</a:t>
                      </a:r>
                      <a:endParaRPr lang="en-US" sz="1200" dirty="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dirty="0">
                          <a:effectLst/>
                        </a:rPr>
                        <a:t>SU1F; SU4F; SU5F; </a:t>
                      </a:r>
                      <a:r>
                        <a:rPr lang="lt-LT" sz="800" dirty="0">
                          <a:solidFill>
                            <a:srgbClr val="FF0000"/>
                          </a:solidFill>
                          <a:effectLst/>
                        </a:rPr>
                        <a:t>SU6F; </a:t>
                      </a:r>
                      <a:r>
                        <a:rPr lang="lt-LT" sz="800" dirty="0">
                          <a:effectLst/>
                        </a:rPr>
                        <a:t>SU7F; SU8F; SU9F</a:t>
                      </a:r>
                      <a:endParaRPr lang="en-US" sz="1200" dirty="0">
                        <a:effectLst/>
                        <a:latin typeface="Times New Roman"/>
                        <a:ea typeface="Times New Roman"/>
                      </a:endParaRPr>
                    </a:p>
                  </a:txBody>
                  <a:tcPr marL="68580" marR="68580" marT="0" marB="0"/>
                </a:tc>
              </a:tr>
              <a:tr h="0">
                <a:tc>
                  <a:txBody>
                    <a:bodyPr/>
                    <a:lstStyle/>
                    <a:p>
                      <a:pPr marL="0" marR="0" algn="just">
                        <a:lnSpc>
                          <a:spcPct val="150000"/>
                        </a:lnSpc>
                        <a:spcBef>
                          <a:spcPts val="0"/>
                        </a:spcBef>
                        <a:spcAft>
                          <a:spcPts val="0"/>
                        </a:spcAft>
                      </a:pPr>
                      <a:r>
                        <a:rPr lang="lt-LT" sz="1200">
                          <a:effectLst/>
                        </a:rPr>
                        <a:t>Technologijos</a:t>
                      </a:r>
                      <a:endParaRPr lang="en-US" sz="12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a:effectLst/>
                        </a:rPr>
                        <a:t> </a:t>
                      </a:r>
                      <a:endParaRPr lang="en-US" sz="12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a:effectLst/>
                        </a:rPr>
                        <a:t> </a:t>
                      </a:r>
                      <a:endParaRPr lang="en-US" sz="12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a:effectLst/>
                        </a:rPr>
                        <a:t>SU1C; SU2C; SU3C; SU4C; SU5C; SU9C</a:t>
                      </a:r>
                      <a:endParaRPr lang="en-US" sz="12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dirty="0">
                          <a:effectLst/>
                        </a:rPr>
                        <a:t>SU1D; SU2D; SU3D; SU4D; SU5D; SU9D</a:t>
                      </a:r>
                      <a:endParaRPr lang="en-US" sz="1200" dirty="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a:effectLst/>
                        </a:rPr>
                        <a:t>SU1E; SU2E; SU3E; SU4E; SU5E; SU9E</a:t>
                      </a:r>
                      <a:endParaRPr lang="en-US" sz="12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lt-LT" sz="800" dirty="0">
                          <a:effectLst/>
                        </a:rPr>
                        <a:t>SU1F; SU2F; SU3F; SU4F; SU5F; SU9F</a:t>
                      </a:r>
                      <a:endParaRPr lang="en-US" sz="1200" dirty="0">
                        <a:effectLst/>
                        <a:latin typeface="Times New Roman"/>
                        <a:ea typeface="Times New Roman"/>
                      </a:endParaRPr>
                    </a:p>
                  </a:txBody>
                  <a:tcPr marL="68580" marR="68580" marT="0" marB="0"/>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lt-LT" altLang="en-US" sz="4000" smtClean="0"/>
              <a:t>Nauja sveikatos ugdymo paradigma</a:t>
            </a:r>
            <a:endParaRPr lang="en-US" altLang="en-US" sz="4000" smtClean="0"/>
          </a:p>
        </p:txBody>
      </p:sp>
      <p:sp>
        <p:nvSpPr>
          <p:cNvPr id="14338" name="Content Placeholder 8"/>
          <p:cNvSpPr>
            <a:spLocks noGrp="1"/>
          </p:cNvSpPr>
          <p:nvPr>
            <p:ph idx="1"/>
          </p:nvPr>
        </p:nvSpPr>
        <p:spPr/>
        <p:txBody>
          <a:bodyPr/>
          <a:lstStyle/>
          <a:p>
            <a:endParaRPr lang="en-US" altLang="en-US" smtClean="0"/>
          </a:p>
        </p:txBody>
      </p:sp>
      <p:sp>
        <p:nvSpPr>
          <p:cNvPr id="1433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lnSpc>
                <a:spcPct val="71000"/>
              </a:lnSpc>
              <a:spcBef>
                <a:spcPct val="0"/>
              </a:spcBef>
              <a:spcAft>
                <a:spcPct val="0"/>
              </a:spcAft>
            </a:pPr>
            <a:fld id="{8A39F806-C943-4E57-A53C-D699FBDD2555}" type="slidenum">
              <a:rPr lang="en-GB" altLang="en-US" sz="1300">
                <a:solidFill>
                  <a:srgbClr val="FFFFFF"/>
                </a:solidFill>
                <a:latin typeface="Arial" charset="0"/>
                <a:ea typeface="ＭＳ Ｐゴシック"/>
                <a:cs typeface="ＭＳ Ｐゴシック"/>
              </a:rPr>
              <a:pPr fontAlgn="base">
                <a:lnSpc>
                  <a:spcPct val="71000"/>
                </a:lnSpc>
                <a:spcBef>
                  <a:spcPct val="0"/>
                </a:spcBef>
                <a:spcAft>
                  <a:spcPct val="0"/>
                </a:spcAft>
              </a:pPr>
              <a:t>2</a:t>
            </a:fld>
            <a:endParaRPr lang="en-GB" altLang="en-US" sz="1300">
              <a:solidFill>
                <a:srgbClr val="FFFFFF"/>
              </a:solidFill>
              <a:latin typeface="Arial" charset="0"/>
              <a:ea typeface="ＭＳ Ｐゴシック"/>
              <a:cs typeface="ＭＳ Ｐゴシック"/>
            </a:endParaRPr>
          </a:p>
        </p:txBody>
      </p:sp>
      <p:sp>
        <p:nvSpPr>
          <p:cNvPr id="10" name="Rectangle 9"/>
          <p:cNvSpPr/>
          <p:nvPr/>
        </p:nvSpPr>
        <p:spPr>
          <a:xfrm>
            <a:off x="612775" y="1600200"/>
            <a:ext cx="2987675" cy="172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algn="ctr" eaLnBrk="1" fontAlgn="auto" hangingPunct="1">
              <a:spcBef>
                <a:spcPts val="0"/>
              </a:spcBef>
              <a:spcAft>
                <a:spcPts val="0"/>
              </a:spcAft>
              <a:defRPr/>
            </a:pPr>
            <a:r>
              <a:rPr lang="lt-LT" altLang="en-US" dirty="0" err="1" smtClean="0">
                <a:solidFill>
                  <a:srgbClr val="FFFFFF"/>
                </a:solidFill>
                <a:latin typeface="Tw Cen MT" pitchFamily="34" charset="0"/>
              </a:rPr>
              <a:t>Vertik</a:t>
            </a:r>
            <a:r>
              <a:rPr lang="en-US" altLang="en-US" dirty="0" smtClean="0">
                <a:solidFill>
                  <a:srgbClr val="FFFFFF"/>
                </a:solidFill>
                <a:latin typeface="Tw Cen MT" pitchFamily="34" charset="0"/>
              </a:rPr>
              <a:t>a</a:t>
            </a:r>
            <a:r>
              <a:rPr lang="lt-LT" altLang="en-US" dirty="0" err="1" smtClean="0">
                <a:solidFill>
                  <a:srgbClr val="FFFFFF"/>
                </a:solidFill>
                <a:latin typeface="Tw Cen MT" pitchFamily="34" charset="0"/>
              </a:rPr>
              <a:t>lios</a:t>
            </a:r>
            <a:r>
              <a:rPr lang="lt-LT" altLang="en-US" dirty="0" smtClean="0">
                <a:solidFill>
                  <a:srgbClr val="FFFFFF"/>
                </a:solidFill>
                <a:latin typeface="Tw Cen MT" pitchFamily="34" charset="0"/>
              </a:rPr>
              <a:t> </a:t>
            </a:r>
            <a:r>
              <a:rPr lang="lt-LT" altLang="en-US" dirty="0">
                <a:solidFill>
                  <a:srgbClr val="FFFFFF"/>
                </a:solidFill>
                <a:latin typeface="Tw Cen MT" pitchFamily="34" charset="0"/>
              </a:rPr>
              <a:t>sveikatos ugdymo programos</a:t>
            </a:r>
          </a:p>
          <a:p>
            <a:pPr algn="ctr" eaLnBrk="1" fontAlgn="auto" hangingPunct="1">
              <a:spcBef>
                <a:spcPts val="0"/>
              </a:spcBef>
              <a:spcAft>
                <a:spcPts val="0"/>
              </a:spcAft>
              <a:defRPr/>
            </a:pPr>
            <a:r>
              <a:rPr lang="lt-LT" altLang="en-US" dirty="0">
                <a:solidFill>
                  <a:srgbClr val="FFFFFF"/>
                </a:solidFill>
                <a:latin typeface="Tw Cen MT" pitchFamily="34" charset="0"/>
              </a:rPr>
              <a:t> </a:t>
            </a:r>
          </a:p>
          <a:p>
            <a:pPr algn="ctr" eaLnBrk="1" fontAlgn="auto" hangingPunct="1">
              <a:spcBef>
                <a:spcPts val="0"/>
              </a:spcBef>
              <a:spcAft>
                <a:spcPts val="0"/>
              </a:spcAft>
              <a:defRPr/>
            </a:pPr>
            <a:r>
              <a:rPr lang="lt-LT" altLang="en-US" dirty="0" smtClean="0">
                <a:solidFill>
                  <a:srgbClr val="FFFFFF"/>
                </a:solidFill>
                <a:latin typeface="Tw Cen MT" pitchFamily="34" charset="0"/>
              </a:rPr>
              <a:t>LIGŲ </a:t>
            </a:r>
            <a:r>
              <a:rPr lang="lt-LT" altLang="en-US" dirty="0">
                <a:solidFill>
                  <a:srgbClr val="FFFFFF"/>
                </a:solidFill>
                <a:latin typeface="Tw Cen MT" pitchFamily="34" charset="0"/>
              </a:rPr>
              <a:t>PREVENCIJA</a:t>
            </a:r>
          </a:p>
          <a:p>
            <a:pPr algn="ctr" eaLnBrk="1" fontAlgn="auto" hangingPunct="1">
              <a:spcBef>
                <a:spcPts val="0"/>
              </a:spcBef>
              <a:spcAft>
                <a:spcPts val="0"/>
              </a:spcAft>
              <a:defRPr/>
            </a:pPr>
            <a:r>
              <a:rPr lang="lt-LT" altLang="en-US" dirty="0">
                <a:solidFill>
                  <a:srgbClr val="FFFFFF"/>
                </a:solidFill>
                <a:latin typeface="Tw Cen MT" pitchFamily="34" charset="0"/>
              </a:rPr>
              <a:t>SVEIKATOS PROBLEMŲ SPRENDIMAS</a:t>
            </a:r>
            <a:endParaRPr lang="en-US" altLang="en-US" dirty="0">
              <a:solidFill>
                <a:srgbClr val="FFFFFF"/>
              </a:solidFill>
              <a:latin typeface="Tw Cen MT" pitchFamily="34" charset="0"/>
            </a:endParaRPr>
          </a:p>
        </p:txBody>
      </p:sp>
      <p:sp>
        <p:nvSpPr>
          <p:cNvPr id="11" name="Oval 10"/>
          <p:cNvSpPr/>
          <p:nvPr/>
        </p:nvSpPr>
        <p:spPr>
          <a:xfrm>
            <a:off x="4876800" y="1371600"/>
            <a:ext cx="3889375" cy="264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algn="ctr" eaLnBrk="1" fontAlgn="auto" hangingPunct="1">
              <a:spcBef>
                <a:spcPts val="0"/>
              </a:spcBef>
              <a:spcAft>
                <a:spcPts val="0"/>
              </a:spcAft>
              <a:defRPr/>
            </a:pPr>
            <a:r>
              <a:rPr lang="lt-LT" altLang="en-US" dirty="0">
                <a:solidFill>
                  <a:srgbClr val="FFFFFF"/>
                </a:solidFill>
                <a:latin typeface="Tw Cen MT" pitchFamily="34" charset="0"/>
              </a:rPr>
              <a:t>Horizontalios sveikatos ugdymo programos</a:t>
            </a:r>
          </a:p>
          <a:p>
            <a:pPr algn="ctr" eaLnBrk="1" fontAlgn="auto" hangingPunct="1">
              <a:spcBef>
                <a:spcPts val="0"/>
              </a:spcBef>
              <a:spcAft>
                <a:spcPts val="0"/>
              </a:spcAft>
              <a:defRPr/>
            </a:pPr>
            <a:endParaRPr lang="lt-LT" altLang="en-US" dirty="0">
              <a:solidFill>
                <a:srgbClr val="FFFFFF"/>
              </a:solidFill>
              <a:latin typeface="Tw Cen MT" pitchFamily="34" charset="0"/>
            </a:endParaRPr>
          </a:p>
          <a:p>
            <a:pPr algn="ctr" eaLnBrk="1" fontAlgn="auto" hangingPunct="1">
              <a:spcBef>
                <a:spcPts val="0"/>
              </a:spcBef>
              <a:spcAft>
                <a:spcPts val="0"/>
              </a:spcAft>
              <a:defRPr/>
            </a:pPr>
            <a:r>
              <a:rPr lang="lt-LT" altLang="en-US" b="1" dirty="0">
                <a:solidFill>
                  <a:srgbClr val="FF0000"/>
                </a:solidFill>
                <a:latin typeface="Tw Cen MT" pitchFamily="34" charset="0"/>
              </a:rPr>
              <a:t>Asmens ir bendruomenės </a:t>
            </a:r>
            <a:r>
              <a:rPr lang="lt-LT" altLang="en-US" b="1" u="sng" dirty="0">
                <a:solidFill>
                  <a:srgbClr val="FF0000"/>
                </a:solidFill>
                <a:latin typeface="Tw Cen MT" pitchFamily="34" charset="0"/>
              </a:rPr>
              <a:t>įgalinimas</a:t>
            </a:r>
          </a:p>
          <a:p>
            <a:pPr algn="ctr" eaLnBrk="1" fontAlgn="auto" hangingPunct="1">
              <a:spcBef>
                <a:spcPts val="0"/>
              </a:spcBef>
              <a:spcAft>
                <a:spcPts val="0"/>
              </a:spcAft>
              <a:defRPr/>
            </a:pPr>
            <a:endParaRPr lang="lt-LT" altLang="en-US" dirty="0">
              <a:solidFill>
                <a:srgbClr val="FF0000"/>
              </a:solidFill>
              <a:latin typeface="Tw Cen MT" pitchFamily="34" charset="0"/>
            </a:endParaRPr>
          </a:p>
          <a:p>
            <a:pPr algn="ctr" eaLnBrk="1" fontAlgn="auto" hangingPunct="1">
              <a:spcBef>
                <a:spcPts val="0"/>
              </a:spcBef>
              <a:spcAft>
                <a:spcPts val="0"/>
              </a:spcAft>
              <a:defRPr/>
            </a:pPr>
            <a:r>
              <a:rPr lang="lt-LT" altLang="en-US" dirty="0">
                <a:solidFill>
                  <a:srgbClr val="FFFFFF"/>
                </a:solidFill>
                <a:latin typeface="Tw Cen MT" pitchFamily="34" charset="0"/>
              </a:rPr>
              <a:t>Ligų ir sveikatai žalingo elgesio priežastys</a:t>
            </a:r>
            <a:endParaRPr lang="en-US" altLang="en-US" dirty="0">
              <a:solidFill>
                <a:srgbClr val="FFFFFF"/>
              </a:solidFill>
              <a:latin typeface="Tw Cen MT" pitchFamily="34" charset="0"/>
            </a:endParaRPr>
          </a:p>
        </p:txBody>
      </p:sp>
      <p:sp>
        <p:nvSpPr>
          <p:cNvPr id="12" name="Down Arrow 11"/>
          <p:cNvSpPr/>
          <p:nvPr/>
        </p:nvSpPr>
        <p:spPr>
          <a:xfrm>
            <a:off x="1655763" y="3321050"/>
            <a:ext cx="720725" cy="755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algn="ctr" eaLnBrk="1" fontAlgn="auto" hangingPunct="1">
              <a:spcBef>
                <a:spcPts val="0"/>
              </a:spcBef>
              <a:spcAft>
                <a:spcPts val="0"/>
              </a:spcAft>
              <a:defRPr/>
            </a:pPr>
            <a:endParaRPr lang="en-US" altLang="en-US">
              <a:solidFill>
                <a:srgbClr val="FFFFFF"/>
              </a:solidFill>
              <a:latin typeface="Tw Cen MT" pitchFamily="34" charset="0"/>
            </a:endParaRPr>
          </a:p>
        </p:txBody>
      </p:sp>
      <p:sp>
        <p:nvSpPr>
          <p:cNvPr id="13" name="Rounded Rectangle 12"/>
          <p:cNvSpPr/>
          <p:nvPr/>
        </p:nvSpPr>
        <p:spPr>
          <a:xfrm>
            <a:off x="792163" y="4076700"/>
            <a:ext cx="2808287" cy="1873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lt-LT" dirty="0"/>
              <a:t>Rūkymas</a:t>
            </a:r>
          </a:p>
          <a:p>
            <a:pPr algn="ctr" fontAlgn="auto">
              <a:spcBef>
                <a:spcPts val="0"/>
              </a:spcBef>
              <a:spcAft>
                <a:spcPts val="0"/>
              </a:spcAft>
              <a:defRPr/>
            </a:pPr>
            <a:r>
              <a:rPr lang="lt-LT" dirty="0"/>
              <a:t>Alkoholio vartojimas</a:t>
            </a:r>
          </a:p>
          <a:p>
            <a:pPr algn="ctr" fontAlgn="auto">
              <a:spcBef>
                <a:spcPts val="0"/>
              </a:spcBef>
              <a:spcAft>
                <a:spcPts val="0"/>
              </a:spcAft>
              <a:defRPr/>
            </a:pPr>
            <a:r>
              <a:rPr lang="lt-LT" dirty="0"/>
              <a:t>Narkotikų vartojimas</a:t>
            </a:r>
          </a:p>
          <a:p>
            <a:pPr algn="ctr" fontAlgn="auto">
              <a:spcBef>
                <a:spcPts val="0"/>
              </a:spcBef>
              <a:spcAft>
                <a:spcPts val="0"/>
              </a:spcAft>
              <a:defRPr/>
            </a:pPr>
            <a:r>
              <a:rPr lang="lt-LT" dirty="0"/>
              <a:t>Fizinis pasyvumas</a:t>
            </a:r>
          </a:p>
          <a:p>
            <a:pPr algn="ctr" fontAlgn="auto">
              <a:spcBef>
                <a:spcPts val="0"/>
              </a:spcBef>
              <a:spcAft>
                <a:spcPts val="0"/>
              </a:spcAft>
              <a:defRPr/>
            </a:pPr>
            <a:r>
              <a:rPr lang="lt-LT" dirty="0"/>
              <a:t>Nesveika mityba</a:t>
            </a:r>
          </a:p>
          <a:p>
            <a:pPr algn="ctr" fontAlgn="auto">
              <a:spcBef>
                <a:spcPts val="0"/>
              </a:spcBef>
              <a:spcAft>
                <a:spcPts val="0"/>
              </a:spcAft>
              <a:defRPr/>
            </a:pPr>
            <a:r>
              <a:rPr lang="lt-LT" dirty="0"/>
              <a:t>Stresas</a:t>
            </a:r>
          </a:p>
          <a:p>
            <a:pPr algn="ctr" fontAlgn="auto">
              <a:spcBef>
                <a:spcPts val="0"/>
              </a:spcBef>
              <a:spcAft>
                <a:spcPts val="0"/>
              </a:spcAft>
              <a:defRPr/>
            </a:pPr>
            <a:r>
              <a:rPr lang="lt-LT" dirty="0"/>
              <a:t>Seksualinis elgesys</a:t>
            </a:r>
          </a:p>
        </p:txBody>
      </p:sp>
      <p:sp>
        <p:nvSpPr>
          <p:cNvPr id="14" name="Right Arrow 13"/>
          <p:cNvSpPr/>
          <p:nvPr/>
        </p:nvSpPr>
        <p:spPr>
          <a:xfrm>
            <a:off x="3200400" y="3321050"/>
            <a:ext cx="2016125" cy="90011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algn="ctr" eaLnBrk="1" fontAlgn="auto" hangingPunct="1">
              <a:spcBef>
                <a:spcPts val="0"/>
              </a:spcBef>
              <a:spcAft>
                <a:spcPts val="0"/>
              </a:spcAft>
              <a:defRPr/>
            </a:pPr>
            <a:endParaRPr lang="en-US" altLang="en-US">
              <a:solidFill>
                <a:srgbClr val="FFFFFF"/>
              </a:solidFill>
              <a:latin typeface="Tw Cen MT" pitchFamily="34" charset="0"/>
            </a:endParaRPr>
          </a:p>
        </p:txBody>
      </p:sp>
      <p:sp>
        <p:nvSpPr>
          <p:cNvPr id="15" name="Rounded Rectangle 14"/>
          <p:cNvSpPr/>
          <p:nvPr/>
        </p:nvSpPr>
        <p:spPr>
          <a:xfrm>
            <a:off x="5472113" y="4076700"/>
            <a:ext cx="3168650" cy="2628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algn="ctr" eaLnBrk="1" fontAlgn="auto" hangingPunct="1">
              <a:spcBef>
                <a:spcPts val="0"/>
              </a:spcBef>
              <a:spcAft>
                <a:spcPts val="0"/>
              </a:spcAft>
              <a:defRPr/>
            </a:pPr>
            <a:endParaRPr lang="lt-LT" altLang="en-US" sz="1600" dirty="0">
              <a:solidFill>
                <a:srgbClr val="FFFFFF"/>
              </a:solidFill>
              <a:latin typeface="Tw Cen MT" pitchFamily="34" charset="0"/>
            </a:endParaRPr>
          </a:p>
          <a:p>
            <a:pPr algn="ctr" eaLnBrk="1" fontAlgn="auto" hangingPunct="1">
              <a:spcBef>
                <a:spcPts val="0"/>
              </a:spcBef>
              <a:spcAft>
                <a:spcPts val="0"/>
              </a:spcAft>
              <a:defRPr/>
            </a:pPr>
            <a:endParaRPr lang="lt-LT" altLang="en-US" sz="1600" dirty="0">
              <a:solidFill>
                <a:srgbClr val="FFFFFF"/>
              </a:solidFill>
              <a:latin typeface="Tw Cen MT" pitchFamily="34" charset="0"/>
            </a:endParaRPr>
          </a:p>
          <a:p>
            <a:pPr algn="ctr" eaLnBrk="1" fontAlgn="auto" hangingPunct="1">
              <a:spcBef>
                <a:spcPts val="0"/>
              </a:spcBef>
              <a:spcAft>
                <a:spcPts val="0"/>
              </a:spcAft>
              <a:defRPr/>
            </a:pPr>
            <a:r>
              <a:rPr lang="lt-LT" altLang="en-US" sz="1600" dirty="0">
                <a:solidFill>
                  <a:srgbClr val="FF0000"/>
                </a:solidFill>
                <a:latin typeface="Tw Cen MT" pitchFamily="34" charset="0"/>
              </a:rPr>
              <a:t>Gebėjimas pasirinkti</a:t>
            </a:r>
          </a:p>
          <a:p>
            <a:pPr algn="ctr" eaLnBrk="1" fontAlgn="auto" hangingPunct="1">
              <a:spcBef>
                <a:spcPts val="0"/>
              </a:spcBef>
              <a:spcAft>
                <a:spcPts val="0"/>
              </a:spcAft>
              <a:defRPr/>
            </a:pPr>
            <a:r>
              <a:rPr lang="lt-LT" altLang="en-US" sz="1600" dirty="0">
                <a:solidFill>
                  <a:srgbClr val="FF0000"/>
                </a:solidFill>
                <a:latin typeface="Tw Cen MT" pitchFamily="34" charset="0"/>
              </a:rPr>
              <a:t>Gebėjimas atsispirti</a:t>
            </a:r>
          </a:p>
          <a:p>
            <a:pPr algn="ctr" eaLnBrk="1" fontAlgn="auto" hangingPunct="1">
              <a:spcBef>
                <a:spcPts val="0"/>
              </a:spcBef>
              <a:spcAft>
                <a:spcPts val="0"/>
              </a:spcAft>
              <a:defRPr/>
            </a:pPr>
            <a:r>
              <a:rPr lang="lt-LT" altLang="en-US" sz="1600" dirty="0">
                <a:solidFill>
                  <a:srgbClr val="FF0000"/>
                </a:solidFill>
                <a:latin typeface="Tw Cen MT" pitchFamily="34" charset="0"/>
              </a:rPr>
              <a:t>Pozityvus savęs vertinimas</a:t>
            </a:r>
          </a:p>
          <a:p>
            <a:pPr algn="ctr" eaLnBrk="1" fontAlgn="auto" hangingPunct="1">
              <a:spcBef>
                <a:spcPts val="0"/>
              </a:spcBef>
              <a:spcAft>
                <a:spcPts val="0"/>
              </a:spcAft>
              <a:defRPr/>
            </a:pPr>
            <a:r>
              <a:rPr lang="lt-LT" altLang="en-US" sz="1600" dirty="0">
                <a:solidFill>
                  <a:srgbClr val="FF0000"/>
                </a:solidFill>
                <a:latin typeface="Tw Cen MT" pitchFamily="34" charset="0"/>
              </a:rPr>
              <a:t>Sprendimų priėmimas</a:t>
            </a:r>
          </a:p>
          <a:p>
            <a:pPr algn="ctr" eaLnBrk="1" fontAlgn="auto" hangingPunct="1">
              <a:spcBef>
                <a:spcPts val="0"/>
              </a:spcBef>
              <a:spcAft>
                <a:spcPts val="0"/>
              </a:spcAft>
              <a:defRPr/>
            </a:pPr>
            <a:r>
              <a:rPr lang="lt-LT" altLang="en-US" sz="1600" dirty="0">
                <a:solidFill>
                  <a:srgbClr val="FF0000"/>
                </a:solidFill>
                <a:latin typeface="Tw Cen MT" pitchFamily="34" charset="0"/>
              </a:rPr>
              <a:t>Gebėjimas rasti ir naudotis informacija</a:t>
            </a:r>
          </a:p>
          <a:p>
            <a:pPr algn="ctr" eaLnBrk="1" fontAlgn="auto" hangingPunct="1">
              <a:spcBef>
                <a:spcPts val="0"/>
              </a:spcBef>
              <a:spcAft>
                <a:spcPts val="0"/>
              </a:spcAft>
              <a:defRPr/>
            </a:pPr>
            <a:r>
              <a:rPr lang="lt-LT" altLang="en-US" sz="1600" dirty="0">
                <a:solidFill>
                  <a:srgbClr val="FF0000"/>
                </a:solidFill>
                <a:latin typeface="Tw Cen MT" pitchFamily="34" charset="0"/>
              </a:rPr>
              <a:t>Gebėjimas komunikuoti</a:t>
            </a:r>
          </a:p>
          <a:p>
            <a:pPr algn="ctr" eaLnBrk="1" fontAlgn="auto" hangingPunct="1">
              <a:spcBef>
                <a:spcPts val="0"/>
              </a:spcBef>
              <a:spcAft>
                <a:spcPts val="0"/>
              </a:spcAft>
              <a:defRPr/>
            </a:pPr>
            <a:r>
              <a:rPr lang="lt-LT" altLang="en-US" sz="1600" dirty="0">
                <a:solidFill>
                  <a:srgbClr val="FF0000"/>
                </a:solidFill>
                <a:latin typeface="Tw Cen MT" pitchFamily="34" charset="0"/>
              </a:rPr>
              <a:t>Tolerancija</a:t>
            </a:r>
          </a:p>
          <a:p>
            <a:pPr algn="ctr" eaLnBrk="1" fontAlgn="auto" hangingPunct="1">
              <a:spcBef>
                <a:spcPts val="0"/>
              </a:spcBef>
              <a:spcAft>
                <a:spcPts val="0"/>
              </a:spcAft>
              <a:defRPr/>
            </a:pPr>
            <a:r>
              <a:rPr lang="lt-LT" altLang="en-US" sz="1600" dirty="0">
                <a:solidFill>
                  <a:srgbClr val="FF0000"/>
                </a:solidFill>
                <a:latin typeface="Tw Cen MT" pitchFamily="34" charset="0"/>
              </a:rPr>
              <a:t>Pagarba sau ir kitiems</a:t>
            </a:r>
          </a:p>
          <a:p>
            <a:pPr algn="ctr" eaLnBrk="1" fontAlgn="auto" hangingPunct="1">
              <a:spcBef>
                <a:spcPts val="0"/>
              </a:spcBef>
              <a:spcAft>
                <a:spcPts val="0"/>
              </a:spcAft>
              <a:defRPr/>
            </a:pPr>
            <a:r>
              <a:rPr lang="lt-LT" altLang="en-US" sz="1600" dirty="0">
                <a:solidFill>
                  <a:srgbClr val="FF0000"/>
                </a:solidFill>
                <a:latin typeface="Tw Cen MT" pitchFamily="34" charset="0"/>
              </a:rPr>
              <a:t>Nuolatinis mokymasis</a:t>
            </a:r>
          </a:p>
          <a:p>
            <a:pPr algn="ctr" eaLnBrk="1" fontAlgn="auto" hangingPunct="1">
              <a:spcBef>
                <a:spcPts val="0"/>
              </a:spcBef>
              <a:spcAft>
                <a:spcPts val="0"/>
              </a:spcAft>
              <a:defRPr/>
            </a:pPr>
            <a:r>
              <a:rPr lang="lt-LT" altLang="en-US" sz="1600" dirty="0">
                <a:solidFill>
                  <a:srgbClr val="FF0000"/>
                </a:solidFill>
                <a:latin typeface="Tw Cen MT" pitchFamily="34" charset="0"/>
              </a:rPr>
              <a:t>Gebėjimas atstovauti</a:t>
            </a:r>
          </a:p>
          <a:p>
            <a:pPr algn="ctr" eaLnBrk="1" fontAlgn="auto" hangingPunct="1">
              <a:spcBef>
                <a:spcPts val="0"/>
              </a:spcBef>
              <a:spcAft>
                <a:spcPts val="0"/>
              </a:spcAft>
              <a:defRPr/>
            </a:pPr>
            <a:endParaRPr lang="lt-LT" altLang="en-US" dirty="0">
              <a:solidFill>
                <a:srgbClr val="FFFFFF"/>
              </a:solidFill>
              <a:latin typeface="Tw Cen MT" pitchFamily="34" charset="0"/>
            </a:endParaRPr>
          </a:p>
          <a:p>
            <a:pPr algn="ctr" eaLnBrk="1" fontAlgn="auto" hangingPunct="1">
              <a:spcBef>
                <a:spcPts val="0"/>
              </a:spcBef>
              <a:spcAft>
                <a:spcPts val="0"/>
              </a:spcAft>
              <a:defRPr/>
            </a:pPr>
            <a:endParaRPr lang="en-US" altLang="en-US" dirty="0">
              <a:solidFill>
                <a:srgbClr val="FFFFFF"/>
              </a:solidFill>
              <a:latin typeface="Tw Cen MT"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rtlCol="0">
            <a:normAutofit fontScale="90000"/>
          </a:bodyPr>
          <a:lstStyle/>
          <a:p>
            <a:pPr fontAlgn="auto">
              <a:spcAft>
                <a:spcPts val="0"/>
              </a:spcAft>
              <a:defRPr/>
            </a:pPr>
            <a:r>
              <a:rPr lang="lt-LT" altLang="en-US" smtClean="0">
                <a:ea typeface="ＭＳ Ｐゴシック" pitchFamily="34" charset="-128"/>
              </a:rPr>
              <a:t/>
            </a:r>
            <a:br>
              <a:rPr lang="lt-LT" altLang="en-US" smtClean="0">
                <a:ea typeface="ＭＳ Ｐゴシック" pitchFamily="34" charset="-128"/>
              </a:rPr>
            </a:br>
            <a:r>
              <a:rPr lang="lt-LT" altLang="en-US" smtClean="0">
                <a:ea typeface="ＭＳ Ｐゴシック" pitchFamily="34" charset="-128"/>
              </a:rPr>
              <a:t>Nuo fragmentuoto iki nuoseklaus sveikatos ugdymo</a:t>
            </a:r>
            <a:br>
              <a:rPr lang="lt-LT" altLang="en-US" smtClean="0">
                <a:ea typeface="ＭＳ Ｐゴシック" pitchFamily="34" charset="-128"/>
              </a:rPr>
            </a:br>
            <a:endParaRPr lang="en-US" altLang="en-US" smtClean="0">
              <a:ea typeface="ＭＳ Ｐゴシック" pitchFamily="34" charset="-128"/>
            </a:endParaRPr>
          </a:p>
        </p:txBody>
      </p:sp>
      <p:sp>
        <p:nvSpPr>
          <p:cNvPr id="32770" name="Content Placeholder 2"/>
          <p:cNvSpPr>
            <a:spLocks noGrp="1"/>
          </p:cNvSpPr>
          <p:nvPr>
            <p:ph idx="1"/>
          </p:nvPr>
        </p:nvSpPr>
        <p:spPr/>
        <p:txBody>
          <a:bodyPr/>
          <a:lstStyle/>
          <a:p>
            <a:r>
              <a:rPr lang="lt-LT" altLang="en-US" smtClean="0">
                <a:ea typeface="ＭＳ Ｐゴシック"/>
                <a:cs typeface="ＭＳ Ｐゴシック"/>
              </a:rPr>
              <a:t>Kiek sveikatos ugdymo programos integravimas užtikrina pagrindinių gyvenimo įgūdžių išugdymą?</a:t>
            </a:r>
          </a:p>
          <a:p>
            <a:r>
              <a:rPr lang="lt-LT" altLang="en-US" smtClean="0">
                <a:ea typeface="ＭＳ Ｐゴシック"/>
                <a:cs typeface="ＭＳ Ｐゴシック"/>
              </a:rPr>
              <a:t>Kaip mes tai patikriname?</a:t>
            </a:r>
          </a:p>
          <a:p>
            <a:r>
              <a:rPr lang="lt-LT" altLang="en-US" smtClean="0">
                <a:ea typeface="ＭＳ Ｐゴシック"/>
                <a:cs typeface="ＭＳ Ｐゴシック"/>
              </a:rPr>
              <a:t>Ar sukurtas tęstinių mokymosi linijų planas? </a:t>
            </a:r>
          </a:p>
          <a:p>
            <a:r>
              <a:rPr lang="lt-LT" altLang="en-US" smtClean="0">
                <a:ea typeface="ＭＳ Ｐゴシック"/>
                <a:cs typeface="ＭＳ Ｐゴシック"/>
              </a:rPr>
              <a:t>Ar kiekvienas dalykas nuosekliai prisideda prie pagrindinių gyvenimo įgūdžių išugdymo tęstinės linijos?</a:t>
            </a:r>
          </a:p>
          <a:p>
            <a:pPr>
              <a:buFont typeface="Arial" charset="0"/>
              <a:buNone/>
            </a:pPr>
            <a:endParaRPr lang="lt-LT" altLang="en-US" smtClean="0">
              <a:ea typeface="ＭＳ Ｐゴシック"/>
              <a:cs typeface="ＭＳ Ｐゴシック"/>
            </a:endParaRPr>
          </a:p>
          <a:p>
            <a:pPr>
              <a:buFont typeface="Arial" charset="0"/>
              <a:buNone/>
            </a:pPr>
            <a:endParaRPr lang="lt-LT" altLang="en-US" smtClean="0">
              <a:ea typeface="ＭＳ Ｐゴシック"/>
              <a:cs typeface="ＭＳ Ｐゴシック"/>
            </a:endParaRPr>
          </a:p>
          <a:p>
            <a:endParaRPr lang="en-US" altLang="en-US" smtClean="0">
              <a:ea typeface="ＭＳ Ｐゴシック"/>
              <a:cs typeface="ＭＳ Ｐゴシック"/>
            </a:endParaRPr>
          </a:p>
        </p:txBody>
      </p:sp>
      <p:sp>
        <p:nvSpPr>
          <p:cNvPr id="32771" name="Slide Number Placeholder 3"/>
          <p:cNvSpPr>
            <a:spLocks noGrp="1"/>
          </p:cNvSpPr>
          <p:nvPr>
            <p:ph type="sldNum" sz="quarter" idx="12"/>
          </p:nvPr>
        </p:nvSpPr>
        <p:spPr bwMode="auto">
          <a:xfrm>
            <a:off x="3124200" y="6356350"/>
            <a:ext cx="2895600" cy="365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04EB4609-52B9-434A-AB71-50B1BF40EB61}" type="slidenum">
              <a:rPr lang="en-GB" altLang="en-US">
                <a:solidFill>
                  <a:srgbClr val="000000"/>
                </a:solidFill>
                <a:latin typeface="Arial" charset="0"/>
                <a:ea typeface="ＭＳ Ｐゴシック"/>
                <a:cs typeface="ＭＳ Ｐゴシック"/>
              </a:rPr>
              <a:pPr algn="ctr" fontAlgn="base">
                <a:spcBef>
                  <a:spcPct val="0"/>
                </a:spcBef>
                <a:spcAft>
                  <a:spcPct val="0"/>
                </a:spcAft>
              </a:pPr>
              <a:t>20</a:t>
            </a:fld>
            <a:endParaRPr lang="en-GB" altLang="en-US">
              <a:solidFill>
                <a:srgbClr val="000000"/>
              </a:solidFill>
              <a:latin typeface="Arial" charset="0"/>
              <a:ea typeface="ＭＳ Ｐゴシック"/>
              <a:cs typeface="ＭＳ Ｐゴシック"/>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612775" y="228600"/>
            <a:ext cx="8153400" cy="990600"/>
          </a:xfrm>
        </p:spPr>
        <p:txBody>
          <a:bodyPr/>
          <a:lstStyle/>
          <a:p>
            <a:r>
              <a:rPr lang="lt-LT" altLang="en-US" sz="3500" smtClean="0">
                <a:ea typeface="ＭＳ Ｐゴシック"/>
                <a:cs typeface="ＭＳ Ｐゴシック"/>
              </a:rPr>
              <a:t>Sveikatos ugdymo rezultatas</a:t>
            </a:r>
          </a:p>
        </p:txBody>
      </p:sp>
      <p:sp>
        <p:nvSpPr>
          <p:cNvPr id="9219" name="Rectangle 4"/>
          <p:cNvSpPr>
            <a:spLocks noChangeArrowheads="1"/>
          </p:cNvSpPr>
          <p:nvPr/>
        </p:nvSpPr>
        <p:spPr bwMode="auto">
          <a:xfrm>
            <a:off x="323850" y="2060575"/>
            <a:ext cx="1835150" cy="719138"/>
          </a:xfrm>
          <a:prstGeom prst="rect">
            <a:avLst/>
          </a:prstGeom>
          <a:solidFill>
            <a:schemeClr val="accent1"/>
          </a:solidFill>
          <a:ln w="9525">
            <a:solidFill>
              <a:schemeClr val="tx1"/>
            </a:solidFill>
            <a:miter lim="800000"/>
            <a:headEnd/>
            <a:tailEnd/>
          </a:ln>
        </p:spPr>
        <p:txBody>
          <a:bodyPr wrap="none" anchor="ctr"/>
          <a:lstStyle/>
          <a:p>
            <a:pPr algn="ctr">
              <a:buFont typeface="Arial" charset="0"/>
              <a:buNone/>
            </a:pPr>
            <a:r>
              <a:rPr lang="lt-LT" altLang="en-US">
                <a:solidFill>
                  <a:schemeClr val="bg1"/>
                </a:solidFill>
                <a:latin typeface="Verdana" pitchFamily="34" charset="0"/>
                <a:ea typeface="ＭＳ Ｐゴシック"/>
                <a:cs typeface="ＭＳ Ｐゴシック"/>
              </a:rPr>
              <a:t>Žinios</a:t>
            </a:r>
          </a:p>
          <a:p>
            <a:pPr algn="ctr">
              <a:buFont typeface="Arial" charset="0"/>
              <a:buNone/>
            </a:pPr>
            <a:r>
              <a:rPr lang="lt-LT" altLang="en-US">
                <a:solidFill>
                  <a:schemeClr val="bg1"/>
                </a:solidFill>
                <a:latin typeface="Verdana" pitchFamily="34" charset="0"/>
                <a:ea typeface="ＭＳ Ｐゴシック"/>
                <a:cs typeface="ＭＳ Ｐゴシック"/>
              </a:rPr>
              <a:t> ir supratimas</a:t>
            </a:r>
          </a:p>
        </p:txBody>
      </p:sp>
      <p:sp>
        <p:nvSpPr>
          <p:cNvPr id="9220" name="Rectangle 5"/>
          <p:cNvSpPr>
            <a:spLocks noChangeArrowheads="1"/>
          </p:cNvSpPr>
          <p:nvPr/>
        </p:nvSpPr>
        <p:spPr bwMode="auto">
          <a:xfrm>
            <a:off x="2933700" y="2033588"/>
            <a:ext cx="2413000" cy="746125"/>
          </a:xfrm>
          <a:prstGeom prst="rect">
            <a:avLst/>
          </a:prstGeom>
          <a:solidFill>
            <a:schemeClr val="accent1"/>
          </a:solidFill>
          <a:ln w="9525">
            <a:solidFill>
              <a:schemeClr val="tx1"/>
            </a:solidFill>
            <a:miter lim="800000"/>
            <a:headEnd/>
            <a:tailEnd/>
          </a:ln>
        </p:spPr>
        <p:txBody>
          <a:bodyPr wrap="none" anchor="ctr"/>
          <a:lstStyle/>
          <a:p>
            <a:pPr algn="ctr">
              <a:buFont typeface="Arial" charset="0"/>
              <a:buNone/>
            </a:pPr>
            <a:r>
              <a:rPr lang="lt-LT" altLang="en-US">
                <a:solidFill>
                  <a:schemeClr val="bg1"/>
                </a:solidFill>
                <a:latin typeface="Verdana" pitchFamily="34" charset="0"/>
                <a:ea typeface="ＭＳ Ｐゴシック"/>
                <a:cs typeface="ＭＳ Ｐゴシック"/>
              </a:rPr>
              <a:t>Požiūris, nuostatos,</a:t>
            </a:r>
          </a:p>
          <a:p>
            <a:pPr algn="ctr">
              <a:buFont typeface="Arial" charset="0"/>
              <a:buNone/>
            </a:pPr>
            <a:r>
              <a:rPr lang="lt-LT" altLang="en-US">
                <a:solidFill>
                  <a:schemeClr val="bg1"/>
                </a:solidFill>
                <a:latin typeface="Verdana" pitchFamily="34" charset="0"/>
                <a:ea typeface="ＭＳ Ｐゴシック"/>
                <a:cs typeface="ＭＳ Ｐゴシック"/>
              </a:rPr>
              <a:t> vertybės</a:t>
            </a:r>
          </a:p>
        </p:txBody>
      </p:sp>
      <p:sp>
        <p:nvSpPr>
          <p:cNvPr id="9221" name="Rectangle 7"/>
          <p:cNvSpPr>
            <a:spLocks noChangeArrowheads="1"/>
          </p:cNvSpPr>
          <p:nvPr/>
        </p:nvSpPr>
        <p:spPr bwMode="auto">
          <a:xfrm>
            <a:off x="5808663" y="2033588"/>
            <a:ext cx="1668462" cy="647700"/>
          </a:xfrm>
          <a:prstGeom prst="rect">
            <a:avLst/>
          </a:prstGeom>
          <a:solidFill>
            <a:schemeClr val="accent1"/>
          </a:solidFill>
          <a:ln w="9525">
            <a:solidFill>
              <a:schemeClr val="tx1"/>
            </a:solidFill>
            <a:miter lim="800000"/>
            <a:headEnd/>
            <a:tailEnd/>
          </a:ln>
        </p:spPr>
        <p:txBody>
          <a:bodyPr wrap="none" anchor="ctr"/>
          <a:lstStyle/>
          <a:p>
            <a:pPr algn="ctr">
              <a:buFont typeface="Arial" charset="0"/>
              <a:buNone/>
            </a:pPr>
            <a:r>
              <a:rPr lang="lt-LT" altLang="en-US" sz="1200">
                <a:solidFill>
                  <a:schemeClr val="bg1"/>
                </a:solidFill>
                <a:latin typeface="Verdana" pitchFamily="34" charset="0"/>
                <a:ea typeface="ＭＳ Ｐゴシック"/>
                <a:cs typeface="ＭＳ Ｐゴシック"/>
              </a:rPr>
              <a:t>Gebėjimai </a:t>
            </a:r>
          </a:p>
          <a:p>
            <a:pPr algn="ctr">
              <a:buFont typeface="Arial" charset="0"/>
              <a:buNone/>
            </a:pPr>
            <a:r>
              <a:rPr lang="lt-LT" altLang="en-US" sz="1200">
                <a:solidFill>
                  <a:schemeClr val="bg1"/>
                </a:solidFill>
                <a:latin typeface="Verdana" pitchFamily="34" charset="0"/>
                <a:ea typeface="ＭＳ Ｐゴシック"/>
                <a:cs typeface="ＭＳ Ｐゴシック"/>
              </a:rPr>
              <a:t>ir gyvenimo įgūdžiai</a:t>
            </a:r>
          </a:p>
        </p:txBody>
      </p:sp>
      <p:sp>
        <p:nvSpPr>
          <p:cNvPr id="9222" name="Rectangle 8"/>
          <p:cNvSpPr>
            <a:spLocks noChangeArrowheads="1"/>
          </p:cNvSpPr>
          <p:nvPr/>
        </p:nvSpPr>
        <p:spPr bwMode="auto">
          <a:xfrm>
            <a:off x="7943850" y="2047875"/>
            <a:ext cx="1062038" cy="649288"/>
          </a:xfrm>
          <a:prstGeom prst="rect">
            <a:avLst/>
          </a:prstGeom>
          <a:solidFill>
            <a:schemeClr val="accent1"/>
          </a:solidFill>
          <a:ln w="9525">
            <a:solidFill>
              <a:schemeClr val="tx1"/>
            </a:solidFill>
            <a:miter lim="800000"/>
            <a:headEnd/>
            <a:tailEnd/>
          </a:ln>
        </p:spPr>
        <p:txBody>
          <a:bodyPr wrap="none" anchor="ctr"/>
          <a:lstStyle/>
          <a:p>
            <a:pPr algn="ctr">
              <a:buFont typeface="Arial" charset="0"/>
              <a:buNone/>
            </a:pPr>
            <a:r>
              <a:rPr lang="lt-LT" altLang="en-US">
                <a:solidFill>
                  <a:schemeClr val="bg1"/>
                </a:solidFill>
                <a:latin typeface="Verdana" pitchFamily="34" charset="0"/>
                <a:ea typeface="ＭＳ Ｐゴシック"/>
                <a:cs typeface="ＭＳ Ｐゴシック"/>
              </a:rPr>
              <a:t>Elgesys</a:t>
            </a:r>
          </a:p>
        </p:txBody>
      </p:sp>
      <p:sp>
        <p:nvSpPr>
          <p:cNvPr id="9223" name="Rectangle 1"/>
          <p:cNvSpPr>
            <a:spLocks noChangeArrowheads="1"/>
          </p:cNvSpPr>
          <p:nvPr/>
        </p:nvSpPr>
        <p:spPr bwMode="auto">
          <a:xfrm>
            <a:off x="323850" y="3068638"/>
            <a:ext cx="1990725" cy="2874962"/>
          </a:xfrm>
          <a:prstGeom prst="rect">
            <a:avLst/>
          </a:prstGeom>
          <a:solidFill>
            <a:srgbClr val="00B8FF"/>
          </a:solidFill>
          <a:ln w="9525" algn="ctr">
            <a:solidFill>
              <a:schemeClr val="tx1"/>
            </a:solidFill>
            <a:round/>
            <a:headEnd/>
            <a:tailEnd/>
          </a:ln>
        </p:spPr>
        <p:txBody>
          <a:bodyPr/>
          <a:lstStyle/>
          <a:p>
            <a:pPr>
              <a:buFont typeface="Arial" charset="0"/>
              <a:buNone/>
            </a:pPr>
            <a:r>
              <a:rPr lang="lt-LT" altLang="en-US">
                <a:solidFill>
                  <a:schemeClr val="bg1"/>
                </a:solidFill>
                <a:ea typeface="ＭＳ Ｐゴシック"/>
                <a:cs typeface="ＭＳ Ｐゴシック"/>
              </a:rPr>
              <a:t>Paskaita</a:t>
            </a:r>
          </a:p>
          <a:p>
            <a:pPr>
              <a:buFont typeface="Arial" charset="0"/>
              <a:buNone/>
            </a:pPr>
            <a:r>
              <a:rPr lang="lt-LT" altLang="en-US">
                <a:solidFill>
                  <a:schemeClr val="bg1"/>
                </a:solidFill>
                <a:ea typeface="ＭＳ Ｐゴシック"/>
                <a:cs typeface="ＭＳ Ｐゴシック"/>
              </a:rPr>
              <a:t>Skaitymas iš vadovėlio</a:t>
            </a:r>
          </a:p>
          <a:p>
            <a:pPr>
              <a:buFont typeface="Arial" charset="0"/>
              <a:buNone/>
            </a:pPr>
            <a:r>
              <a:rPr lang="lt-LT" altLang="en-US">
                <a:solidFill>
                  <a:schemeClr val="bg1"/>
                </a:solidFill>
                <a:ea typeface="ＭＳ Ｐゴシック"/>
                <a:cs typeface="ＭＳ Ｐゴシック"/>
              </a:rPr>
              <a:t>Dalomoji medžiaga</a:t>
            </a:r>
          </a:p>
          <a:p>
            <a:pPr>
              <a:buFont typeface="Arial" charset="0"/>
              <a:buNone/>
            </a:pPr>
            <a:r>
              <a:rPr lang="lt-LT" altLang="en-US">
                <a:solidFill>
                  <a:schemeClr val="bg1"/>
                </a:solidFill>
                <a:ea typeface="ＭＳ Ｐゴシック"/>
                <a:cs typeface="ＭＳ Ｐゴシック"/>
              </a:rPr>
              <a:t>Demonstravimas</a:t>
            </a:r>
          </a:p>
          <a:p>
            <a:pPr>
              <a:buFont typeface="Arial" charset="0"/>
              <a:buNone/>
            </a:pPr>
            <a:r>
              <a:rPr lang="lt-LT" altLang="en-US">
                <a:solidFill>
                  <a:schemeClr val="bg1"/>
                </a:solidFill>
                <a:ea typeface="ＭＳ Ｐゴシック"/>
                <a:cs typeface="ＭＳ Ｐゴシック"/>
              </a:rPr>
              <a:t>Klausimai – atsakymai</a:t>
            </a:r>
          </a:p>
          <a:p>
            <a:pPr>
              <a:buFont typeface="Arial" charset="0"/>
              <a:buNone/>
            </a:pPr>
            <a:r>
              <a:rPr lang="lt-LT" altLang="en-US">
                <a:solidFill>
                  <a:schemeClr val="bg1"/>
                </a:solidFill>
                <a:ea typeface="ＭＳ Ｐゴシック"/>
                <a:cs typeface="ＭＳ Ｐゴシック"/>
              </a:rPr>
              <a:t>Sienlaikraščiai</a:t>
            </a:r>
          </a:p>
          <a:p>
            <a:pPr>
              <a:buFont typeface="Arial" charset="0"/>
              <a:buNone/>
            </a:pPr>
            <a:r>
              <a:rPr lang="lt-LT" altLang="en-US">
                <a:solidFill>
                  <a:schemeClr val="bg1"/>
                </a:solidFill>
                <a:ea typeface="ＭＳ Ｐゴシック"/>
                <a:cs typeface="ＭＳ Ｐゴシック"/>
              </a:rPr>
              <a:t>Lankstinukai</a:t>
            </a:r>
          </a:p>
        </p:txBody>
      </p:sp>
      <p:sp>
        <p:nvSpPr>
          <p:cNvPr id="9224" name="Rectangle 2"/>
          <p:cNvSpPr>
            <a:spLocks noChangeArrowheads="1"/>
          </p:cNvSpPr>
          <p:nvPr/>
        </p:nvSpPr>
        <p:spPr bwMode="auto">
          <a:xfrm>
            <a:off x="2987675" y="3068638"/>
            <a:ext cx="2359025" cy="2773362"/>
          </a:xfrm>
          <a:prstGeom prst="rect">
            <a:avLst/>
          </a:prstGeom>
          <a:solidFill>
            <a:srgbClr val="00B8FF"/>
          </a:solidFill>
          <a:ln w="9525" algn="ctr">
            <a:solidFill>
              <a:schemeClr val="tx1"/>
            </a:solidFill>
            <a:round/>
            <a:headEnd/>
            <a:tailEnd/>
          </a:ln>
        </p:spPr>
        <p:txBody>
          <a:bodyPr/>
          <a:lstStyle/>
          <a:p>
            <a:pPr>
              <a:buFont typeface="Arial" charset="0"/>
              <a:buNone/>
            </a:pPr>
            <a:r>
              <a:rPr lang="lt-LT" altLang="en-US">
                <a:solidFill>
                  <a:schemeClr val="bg1"/>
                </a:solidFill>
                <a:ea typeface="ＭＳ Ｐゴシック"/>
                <a:cs typeface="ＭＳ Ｐゴシック"/>
              </a:rPr>
              <a:t>Diskusija</a:t>
            </a:r>
          </a:p>
          <a:p>
            <a:pPr>
              <a:buFont typeface="Arial" charset="0"/>
              <a:buNone/>
            </a:pPr>
            <a:r>
              <a:rPr lang="lt-LT" altLang="en-US">
                <a:solidFill>
                  <a:schemeClr val="bg1"/>
                </a:solidFill>
                <a:ea typeface="ＭＳ Ｐゴシック"/>
                <a:cs typeface="ＭＳ Ｐゴシック"/>
              </a:rPr>
              <a:t>Debatai</a:t>
            </a:r>
          </a:p>
          <a:p>
            <a:pPr>
              <a:buFont typeface="Arial" charset="0"/>
              <a:buNone/>
            </a:pPr>
            <a:r>
              <a:rPr lang="lt-LT" altLang="en-US">
                <a:solidFill>
                  <a:schemeClr val="bg1"/>
                </a:solidFill>
                <a:ea typeface="ＭＳ Ｐゴシック"/>
                <a:cs typeface="ＭＳ Ｐゴシック"/>
              </a:rPr>
              <a:t>Atvejo analizė</a:t>
            </a:r>
          </a:p>
          <a:p>
            <a:pPr>
              <a:buFont typeface="Arial" charset="0"/>
              <a:buNone/>
            </a:pPr>
            <a:r>
              <a:rPr lang="lt-LT" altLang="en-US">
                <a:solidFill>
                  <a:schemeClr val="bg1"/>
                </a:solidFill>
                <a:ea typeface="ＭＳ Ｐゴシック"/>
                <a:cs typeface="ＭＳ Ｐゴシック"/>
              </a:rPr>
              <a:t>Vaidmenų žaidimai</a:t>
            </a:r>
          </a:p>
          <a:p>
            <a:pPr>
              <a:buFont typeface="Arial" charset="0"/>
              <a:buNone/>
            </a:pPr>
            <a:r>
              <a:rPr lang="lt-LT" altLang="en-US">
                <a:solidFill>
                  <a:schemeClr val="bg1"/>
                </a:solidFill>
                <a:ea typeface="ＭＳ Ｐゴシック"/>
                <a:cs typeface="ＭＳ Ｐゴシック"/>
              </a:rPr>
              <a:t>Filmų peržiūra</a:t>
            </a:r>
          </a:p>
          <a:p>
            <a:pPr>
              <a:buFont typeface="Arial" charset="0"/>
              <a:buNone/>
            </a:pPr>
            <a:r>
              <a:rPr lang="lt-LT" altLang="en-US">
                <a:solidFill>
                  <a:schemeClr val="bg1"/>
                </a:solidFill>
                <a:ea typeface="ＭＳ Ｐゴシック"/>
                <a:cs typeface="ＭＳ Ｐゴシック"/>
              </a:rPr>
              <a:t>Ekskursija</a:t>
            </a:r>
          </a:p>
          <a:p>
            <a:pPr>
              <a:buFont typeface="Arial" charset="0"/>
              <a:buNone/>
            </a:pPr>
            <a:r>
              <a:rPr lang="lt-LT" altLang="en-US">
                <a:solidFill>
                  <a:schemeClr val="bg1"/>
                </a:solidFill>
                <a:ea typeface="ＭＳ Ｐゴシック"/>
                <a:cs typeface="ＭＳ Ｐゴシック"/>
              </a:rPr>
              <a:t>Socialinė reklama</a:t>
            </a:r>
          </a:p>
          <a:p>
            <a:pPr>
              <a:buFont typeface="Arial" charset="0"/>
              <a:buNone/>
            </a:pPr>
            <a:r>
              <a:rPr lang="lt-LT" altLang="en-US">
                <a:solidFill>
                  <a:schemeClr val="bg1"/>
                </a:solidFill>
                <a:ea typeface="ＭＳ Ｐゴシック"/>
                <a:cs typeface="ＭＳ Ｐゴシック"/>
              </a:rPr>
              <a:t>Projektų rengimas</a:t>
            </a:r>
          </a:p>
          <a:p>
            <a:pPr>
              <a:buFont typeface="Arial" charset="0"/>
              <a:buNone/>
            </a:pPr>
            <a:r>
              <a:rPr lang="lt-LT" altLang="en-US">
                <a:solidFill>
                  <a:schemeClr val="bg1"/>
                </a:solidFill>
                <a:ea typeface="ＭＳ Ｐゴシック"/>
                <a:cs typeface="ＭＳ Ｐゴシック"/>
              </a:rPr>
              <a:t>Bendraamžių švietimas</a:t>
            </a:r>
          </a:p>
          <a:p>
            <a:pPr>
              <a:buFont typeface="Arial" charset="0"/>
              <a:buNone/>
            </a:pPr>
            <a:r>
              <a:rPr lang="lt-LT" altLang="en-US">
                <a:solidFill>
                  <a:schemeClr val="bg1"/>
                </a:solidFill>
                <a:ea typeface="ＭＳ Ｐゴシック"/>
                <a:cs typeface="ＭＳ Ｐゴシック"/>
              </a:rPr>
              <a:t>Burbulų dialogas</a:t>
            </a:r>
          </a:p>
          <a:p>
            <a:pPr>
              <a:buFont typeface="Arial" charset="0"/>
              <a:buNone/>
            </a:pPr>
            <a:r>
              <a:rPr lang="lt-LT" altLang="en-US">
                <a:solidFill>
                  <a:schemeClr val="bg1"/>
                </a:solidFill>
                <a:ea typeface="ＭＳ Ｐゴシック"/>
                <a:cs typeface="ＭＳ Ｐゴシック"/>
              </a:rPr>
              <a:t>Koncentriniai ratai</a:t>
            </a:r>
          </a:p>
        </p:txBody>
      </p:sp>
      <p:sp>
        <p:nvSpPr>
          <p:cNvPr id="9225" name="Rectangle 3"/>
          <p:cNvSpPr>
            <a:spLocks noChangeArrowheads="1"/>
          </p:cNvSpPr>
          <p:nvPr/>
        </p:nvSpPr>
        <p:spPr bwMode="auto">
          <a:xfrm>
            <a:off x="5808663" y="3068638"/>
            <a:ext cx="2832100" cy="1223962"/>
          </a:xfrm>
          <a:prstGeom prst="rect">
            <a:avLst/>
          </a:prstGeom>
          <a:solidFill>
            <a:srgbClr val="00B8FF"/>
          </a:solidFill>
          <a:ln w="9525" algn="ctr">
            <a:solidFill>
              <a:schemeClr val="tx1"/>
            </a:solidFill>
            <a:round/>
            <a:headEnd/>
            <a:tailEnd/>
          </a:ln>
        </p:spPr>
        <p:txBody>
          <a:bodyPr/>
          <a:lstStyle/>
          <a:p>
            <a:pPr>
              <a:buFont typeface="Arial" charset="0"/>
              <a:buNone/>
            </a:pPr>
            <a:r>
              <a:rPr lang="lt-LT" altLang="en-US">
                <a:solidFill>
                  <a:schemeClr val="bg1"/>
                </a:solidFill>
                <a:ea typeface="ＭＳ Ｐゴシック"/>
                <a:cs typeface="ＭＳ Ｐゴシック"/>
              </a:rPr>
              <a:t>Vaidmenų žaidimai</a:t>
            </a:r>
          </a:p>
          <a:p>
            <a:pPr>
              <a:buFont typeface="Arial" charset="0"/>
              <a:buNone/>
            </a:pPr>
            <a:r>
              <a:rPr lang="lt-LT" altLang="en-US">
                <a:solidFill>
                  <a:schemeClr val="bg1"/>
                </a:solidFill>
                <a:ea typeface="ＭＳ Ｐゴシック"/>
                <a:cs typeface="ＭＳ Ｐゴシック"/>
              </a:rPr>
              <a:t>Bandymas atlikti</a:t>
            </a:r>
          </a:p>
          <a:p>
            <a:pPr>
              <a:buFont typeface="Arial" charset="0"/>
              <a:buNone/>
            </a:pPr>
            <a:r>
              <a:rPr lang="lt-LT" altLang="en-US">
                <a:solidFill>
                  <a:schemeClr val="bg1"/>
                </a:solidFill>
                <a:ea typeface="ＭＳ Ｐゴシック"/>
                <a:cs typeface="ＭＳ Ｐゴシック"/>
              </a:rPr>
              <a:t>Fizinio aktyvumo veiklos</a:t>
            </a:r>
          </a:p>
          <a:p>
            <a:pPr>
              <a:buFont typeface="Arial" charset="0"/>
              <a:buNone/>
            </a:pPr>
            <a:r>
              <a:rPr lang="lt-LT" altLang="en-US">
                <a:solidFill>
                  <a:schemeClr val="bg1"/>
                </a:solidFill>
                <a:ea typeface="ＭＳ Ｐゴシック"/>
                <a:cs typeface="ＭＳ Ｐゴシック"/>
              </a:rPr>
              <a:t>Projektai</a:t>
            </a:r>
          </a:p>
          <a:p>
            <a:pPr>
              <a:buFont typeface="Arial" charset="0"/>
              <a:buNone/>
            </a:pPr>
            <a:r>
              <a:rPr lang="en-US" altLang="en-US">
                <a:solidFill>
                  <a:schemeClr val="bg1"/>
                </a:solidFill>
                <a:ea typeface="ＭＳ Ｐゴシック"/>
                <a:cs typeface="ＭＳ Ｐゴシック"/>
              </a:rPr>
              <a:t>……..</a:t>
            </a:r>
            <a:endParaRPr lang="lt-LT" altLang="en-US">
              <a:solidFill>
                <a:schemeClr val="bg1"/>
              </a:solidFill>
              <a:ea typeface="ＭＳ Ｐゴシック"/>
              <a:cs typeface="ＭＳ Ｐゴシック"/>
            </a:endParaRPr>
          </a:p>
        </p:txBody>
      </p:sp>
      <p:cxnSp>
        <p:nvCxnSpPr>
          <p:cNvPr id="33801" name="Straight Arrow Connector 5"/>
          <p:cNvCxnSpPr>
            <a:cxnSpLocks noChangeShapeType="1"/>
          </p:cNvCxnSpPr>
          <p:nvPr/>
        </p:nvCxnSpPr>
        <p:spPr bwMode="auto">
          <a:xfrm>
            <a:off x="2314575" y="4076700"/>
            <a:ext cx="619125" cy="0"/>
          </a:xfrm>
          <a:prstGeom prst="straightConnector1">
            <a:avLst/>
          </a:prstGeom>
          <a:noFill/>
          <a:ln w="9525" algn="ctr">
            <a:solidFill>
              <a:schemeClr val="tx1"/>
            </a:solidFill>
            <a:round/>
            <a:headEnd/>
            <a:tailEnd type="arrow" w="med" len="med"/>
          </a:ln>
        </p:spPr>
      </p:cxnSp>
      <p:cxnSp>
        <p:nvCxnSpPr>
          <p:cNvPr id="33802" name="Straight Arrow Connector 11"/>
          <p:cNvCxnSpPr>
            <a:cxnSpLocks noChangeShapeType="1"/>
          </p:cNvCxnSpPr>
          <p:nvPr/>
        </p:nvCxnSpPr>
        <p:spPr bwMode="auto">
          <a:xfrm>
            <a:off x="5346700" y="4076700"/>
            <a:ext cx="461963" cy="0"/>
          </a:xfrm>
          <a:prstGeom prst="straightConnector1">
            <a:avLst/>
          </a:prstGeom>
          <a:noFill/>
          <a:ln w="9525" algn="ctr">
            <a:solidFill>
              <a:schemeClr val="tx1"/>
            </a:solidFill>
            <a:round/>
            <a:headEnd/>
            <a:tailEnd type="arrow" w="med" len="med"/>
          </a:ln>
        </p:spPr>
      </p:cxnSp>
      <p:sp>
        <p:nvSpPr>
          <p:cNvPr id="9228" name="Right Arrow 24"/>
          <p:cNvSpPr>
            <a:spLocks noChangeArrowheads="1"/>
          </p:cNvSpPr>
          <p:nvPr/>
        </p:nvSpPr>
        <p:spPr bwMode="auto">
          <a:xfrm>
            <a:off x="5346700" y="2274888"/>
            <a:ext cx="461963" cy="195262"/>
          </a:xfrm>
          <a:prstGeom prst="rightArrow">
            <a:avLst>
              <a:gd name="adj1" fmla="val 50000"/>
              <a:gd name="adj2" fmla="val 49650"/>
            </a:avLst>
          </a:prstGeom>
          <a:solidFill>
            <a:srgbClr val="00B8FF"/>
          </a:solidFill>
          <a:ln w="9525" algn="ctr">
            <a:solidFill>
              <a:schemeClr val="tx1"/>
            </a:solidFill>
            <a:round/>
            <a:headEnd/>
            <a:tailEnd/>
          </a:ln>
        </p:spPr>
        <p:txBody>
          <a:bodyPr/>
          <a:lstStyle/>
          <a:p>
            <a:pPr>
              <a:buFont typeface="Arial" charset="0"/>
              <a:buNone/>
            </a:pPr>
            <a:endParaRPr lang="lt-LT" altLang="en-US">
              <a:solidFill>
                <a:schemeClr val="bg1"/>
              </a:solidFill>
              <a:ea typeface="ＭＳ Ｐゴシック"/>
              <a:cs typeface="ＭＳ Ｐゴシック"/>
            </a:endParaRPr>
          </a:p>
        </p:txBody>
      </p:sp>
      <p:sp>
        <p:nvSpPr>
          <p:cNvPr id="9229" name="Right Arrow 25"/>
          <p:cNvSpPr>
            <a:spLocks noChangeArrowheads="1"/>
          </p:cNvSpPr>
          <p:nvPr/>
        </p:nvSpPr>
        <p:spPr bwMode="auto">
          <a:xfrm>
            <a:off x="7477125" y="2260600"/>
            <a:ext cx="454025" cy="195263"/>
          </a:xfrm>
          <a:prstGeom prst="rightArrow">
            <a:avLst>
              <a:gd name="adj1" fmla="val 50000"/>
              <a:gd name="adj2" fmla="val 49669"/>
            </a:avLst>
          </a:prstGeom>
          <a:solidFill>
            <a:srgbClr val="00B8FF"/>
          </a:solidFill>
          <a:ln w="9525" algn="ctr">
            <a:solidFill>
              <a:schemeClr val="tx1"/>
            </a:solidFill>
            <a:round/>
            <a:headEnd/>
            <a:tailEnd/>
          </a:ln>
        </p:spPr>
        <p:txBody>
          <a:bodyPr/>
          <a:lstStyle/>
          <a:p>
            <a:pPr>
              <a:buFont typeface="Arial" charset="0"/>
              <a:buNone/>
            </a:pPr>
            <a:endParaRPr lang="lt-LT" altLang="en-US">
              <a:solidFill>
                <a:schemeClr val="bg1"/>
              </a:solidFill>
              <a:ea typeface="ＭＳ Ｐゴシック"/>
              <a:cs typeface="ＭＳ Ｐゴシック"/>
            </a:endParaRPr>
          </a:p>
        </p:txBody>
      </p:sp>
      <p:sp>
        <p:nvSpPr>
          <p:cNvPr id="9230" name="Right Arrow 26"/>
          <p:cNvSpPr>
            <a:spLocks noChangeArrowheads="1"/>
          </p:cNvSpPr>
          <p:nvPr/>
        </p:nvSpPr>
        <p:spPr bwMode="auto">
          <a:xfrm>
            <a:off x="2159000" y="2274888"/>
            <a:ext cx="774700" cy="195262"/>
          </a:xfrm>
          <a:prstGeom prst="rightArrow">
            <a:avLst>
              <a:gd name="adj1" fmla="val 50000"/>
              <a:gd name="adj2" fmla="val 49777"/>
            </a:avLst>
          </a:prstGeom>
          <a:solidFill>
            <a:srgbClr val="00B8FF"/>
          </a:solidFill>
          <a:ln w="9525" algn="ctr">
            <a:solidFill>
              <a:schemeClr val="tx1"/>
            </a:solidFill>
            <a:round/>
            <a:headEnd/>
            <a:tailEnd/>
          </a:ln>
        </p:spPr>
        <p:txBody>
          <a:bodyPr/>
          <a:lstStyle/>
          <a:p>
            <a:pPr>
              <a:buFont typeface="Arial" charset="0"/>
              <a:buNone/>
            </a:pPr>
            <a:endParaRPr lang="lt-LT" altLang="en-US">
              <a:solidFill>
                <a:schemeClr val="bg1"/>
              </a:solidFill>
              <a:ea typeface="ＭＳ Ｐゴシック"/>
              <a:cs typeface="ＭＳ Ｐゴシック"/>
            </a:endParaRPr>
          </a:p>
        </p:txBody>
      </p:sp>
      <p:sp>
        <p:nvSpPr>
          <p:cNvPr id="33806" name="Down Arrow 27"/>
          <p:cNvSpPr>
            <a:spLocks noChangeArrowheads="1"/>
          </p:cNvSpPr>
          <p:nvPr/>
        </p:nvSpPr>
        <p:spPr bwMode="auto">
          <a:xfrm>
            <a:off x="971550" y="2779713"/>
            <a:ext cx="134938" cy="288925"/>
          </a:xfrm>
          <a:prstGeom prst="downArrow">
            <a:avLst>
              <a:gd name="adj1" fmla="val 50000"/>
              <a:gd name="adj2" fmla="val 49901"/>
            </a:avLst>
          </a:prstGeom>
          <a:solidFill>
            <a:srgbClr val="00B8FF"/>
          </a:solidFill>
          <a:ln w="9525" algn="ctr">
            <a:solidFill>
              <a:schemeClr val="tx1"/>
            </a:solidFill>
            <a:round/>
            <a:headEnd/>
            <a:tailEnd/>
          </a:ln>
        </p:spPr>
        <p:txBody>
          <a:bodyPr/>
          <a:lstStyle/>
          <a:p>
            <a:pPr>
              <a:buFont typeface="Arial" charset="0"/>
              <a:buNone/>
            </a:pPr>
            <a:endParaRPr lang="lt-LT" altLang="en-US">
              <a:solidFill>
                <a:schemeClr val="bg1"/>
              </a:solidFill>
              <a:ea typeface="ＭＳ Ｐゴシック"/>
              <a:cs typeface="ＭＳ Ｐゴシック"/>
            </a:endParaRPr>
          </a:p>
        </p:txBody>
      </p:sp>
      <p:sp>
        <p:nvSpPr>
          <p:cNvPr id="33807" name="Down Arrow 28"/>
          <p:cNvSpPr>
            <a:spLocks noChangeArrowheads="1"/>
          </p:cNvSpPr>
          <p:nvPr/>
        </p:nvSpPr>
        <p:spPr bwMode="auto">
          <a:xfrm>
            <a:off x="3995738" y="2779713"/>
            <a:ext cx="171450" cy="288925"/>
          </a:xfrm>
          <a:prstGeom prst="downArrow">
            <a:avLst>
              <a:gd name="adj1" fmla="val 50000"/>
              <a:gd name="adj2" fmla="val 49807"/>
            </a:avLst>
          </a:prstGeom>
          <a:solidFill>
            <a:srgbClr val="00B8FF"/>
          </a:solidFill>
          <a:ln w="9525" algn="ctr">
            <a:solidFill>
              <a:schemeClr val="tx1"/>
            </a:solidFill>
            <a:round/>
            <a:headEnd/>
            <a:tailEnd/>
          </a:ln>
        </p:spPr>
        <p:txBody>
          <a:bodyPr/>
          <a:lstStyle/>
          <a:p>
            <a:pPr>
              <a:buFont typeface="Arial" charset="0"/>
              <a:buNone/>
            </a:pPr>
            <a:endParaRPr lang="lt-LT" altLang="en-US">
              <a:solidFill>
                <a:schemeClr val="bg1"/>
              </a:solidFill>
              <a:ea typeface="ＭＳ Ｐゴシック"/>
              <a:cs typeface="ＭＳ Ｐゴシック"/>
            </a:endParaRPr>
          </a:p>
        </p:txBody>
      </p:sp>
      <p:sp>
        <p:nvSpPr>
          <p:cNvPr id="33808" name="Down Arrow 29"/>
          <p:cNvSpPr>
            <a:spLocks noChangeArrowheads="1"/>
          </p:cNvSpPr>
          <p:nvPr/>
        </p:nvSpPr>
        <p:spPr bwMode="auto">
          <a:xfrm>
            <a:off x="6335713" y="2681288"/>
            <a:ext cx="157162" cy="387350"/>
          </a:xfrm>
          <a:prstGeom prst="downArrow">
            <a:avLst>
              <a:gd name="adj1" fmla="val 50000"/>
              <a:gd name="adj2" fmla="val 50115"/>
            </a:avLst>
          </a:prstGeom>
          <a:solidFill>
            <a:srgbClr val="00B8FF"/>
          </a:solidFill>
          <a:ln w="9525" algn="ctr">
            <a:solidFill>
              <a:schemeClr val="tx1"/>
            </a:solidFill>
            <a:round/>
            <a:headEnd/>
            <a:tailEnd/>
          </a:ln>
        </p:spPr>
        <p:txBody>
          <a:bodyPr/>
          <a:lstStyle/>
          <a:p>
            <a:pPr>
              <a:buFont typeface="Arial" charset="0"/>
              <a:buNone/>
            </a:pPr>
            <a:endParaRPr lang="lt-LT" altLang="en-US">
              <a:solidFill>
                <a:schemeClr val="bg1"/>
              </a:solidFill>
              <a:ea typeface="ＭＳ Ｐゴシック"/>
              <a:cs typeface="ＭＳ Ｐゴシック"/>
            </a:endParaRPr>
          </a:p>
        </p:txBody>
      </p:sp>
      <p:sp>
        <p:nvSpPr>
          <p:cNvPr id="33809" name="Oval 30"/>
          <p:cNvSpPr>
            <a:spLocks noChangeArrowheads="1"/>
          </p:cNvSpPr>
          <p:nvPr/>
        </p:nvSpPr>
        <p:spPr bwMode="auto">
          <a:xfrm>
            <a:off x="1241425" y="887413"/>
            <a:ext cx="1990725" cy="1146175"/>
          </a:xfrm>
          <a:prstGeom prst="ellipse">
            <a:avLst/>
          </a:prstGeom>
          <a:solidFill>
            <a:srgbClr val="00B8FF"/>
          </a:solidFill>
          <a:ln w="9525" algn="ctr">
            <a:solidFill>
              <a:schemeClr val="tx1"/>
            </a:solidFill>
            <a:round/>
            <a:headEnd/>
            <a:tailEnd/>
          </a:ln>
        </p:spPr>
        <p:txBody>
          <a:bodyPr/>
          <a:lstStyle/>
          <a:p>
            <a:pPr>
              <a:buFont typeface="Arial" charset="0"/>
              <a:buNone/>
            </a:pPr>
            <a:r>
              <a:rPr lang="lt-LT" altLang="en-US">
                <a:solidFill>
                  <a:schemeClr val="bg1"/>
                </a:solidFill>
                <a:ea typeface="ＭＳ Ｐゴシック"/>
                <a:cs typeface="ＭＳ Ｐゴシック"/>
              </a:rPr>
              <a:t>Kognityvinė sritis</a:t>
            </a:r>
          </a:p>
        </p:txBody>
      </p:sp>
      <p:sp>
        <p:nvSpPr>
          <p:cNvPr id="33810" name="Oval 34815"/>
          <p:cNvSpPr>
            <a:spLocks noChangeArrowheads="1"/>
          </p:cNvSpPr>
          <p:nvPr/>
        </p:nvSpPr>
        <p:spPr bwMode="auto">
          <a:xfrm>
            <a:off x="2933700" y="908050"/>
            <a:ext cx="2143125" cy="1062038"/>
          </a:xfrm>
          <a:prstGeom prst="ellipse">
            <a:avLst/>
          </a:prstGeom>
          <a:solidFill>
            <a:srgbClr val="00B8FF"/>
          </a:solidFill>
          <a:ln w="9525" algn="ctr">
            <a:solidFill>
              <a:schemeClr val="tx1"/>
            </a:solidFill>
            <a:round/>
            <a:headEnd/>
            <a:tailEnd/>
          </a:ln>
        </p:spPr>
        <p:txBody>
          <a:bodyPr/>
          <a:lstStyle/>
          <a:p>
            <a:pPr>
              <a:buFont typeface="Arial" charset="0"/>
              <a:buNone/>
            </a:pPr>
            <a:r>
              <a:rPr lang="lt-LT" altLang="en-US">
                <a:solidFill>
                  <a:schemeClr val="bg1"/>
                </a:solidFill>
                <a:ea typeface="ＭＳ Ｐゴシック"/>
                <a:cs typeface="ＭＳ Ｐゴシック"/>
              </a:rPr>
              <a:t>Emocinė sritis </a:t>
            </a:r>
          </a:p>
        </p:txBody>
      </p:sp>
      <p:sp>
        <p:nvSpPr>
          <p:cNvPr id="33811" name="Oval 34816"/>
          <p:cNvSpPr>
            <a:spLocks noChangeArrowheads="1"/>
          </p:cNvSpPr>
          <p:nvPr/>
        </p:nvSpPr>
        <p:spPr bwMode="auto">
          <a:xfrm>
            <a:off x="4716463" y="908050"/>
            <a:ext cx="2508250" cy="990600"/>
          </a:xfrm>
          <a:prstGeom prst="ellipse">
            <a:avLst/>
          </a:prstGeom>
          <a:solidFill>
            <a:srgbClr val="00B8FF"/>
          </a:solidFill>
          <a:ln w="9525" algn="ctr">
            <a:solidFill>
              <a:schemeClr val="tx1"/>
            </a:solidFill>
            <a:round/>
            <a:headEnd/>
            <a:tailEnd/>
          </a:ln>
        </p:spPr>
        <p:txBody>
          <a:bodyPr/>
          <a:lstStyle/>
          <a:p>
            <a:pPr>
              <a:buFont typeface="Arial" charset="0"/>
              <a:buNone/>
            </a:pPr>
            <a:r>
              <a:rPr lang="lt-LT" altLang="en-US">
                <a:solidFill>
                  <a:schemeClr val="bg1"/>
                </a:solidFill>
                <a:ea typeface="ＭＳ Ｐゴシック"/>
                <a:cs typeface="ＭＳ Ｐゴシック"/>
              </a:rPr>
              <a:t>Psichomotorinė sritis</a:t>
            </a:r>
          </a:p>
        </p:txBody>
      </p:sp>
      <p:sp>
        <p:nvSpPr>
          <p:cNvPr id="9237" name="Rectangle 34834"/>
          <p:cNvSpPr>
            <a:spLocks noChangeArrowheads="1"/>
          </p:cNvSpPr>
          <p:nvPr/>
        </p:nvSpPr>
        <p:spPr bwMode="auto">
          <a:xfrm>
            <a:off x="5586413" y="4465638"/>
            <a:ext cx="3187700" cy="2239962"/>
          </a:xfrm>
          <a:prstGeom prst="rect">
            <a:avLst/>
          </a:prstGeom>
          <a:solidFill>
            <a:srgbClr val="FF0000"/>
          </a:solidFill>
          <a:ln w="9525" algn="ctr">
            <a:solidFill>
              <a:schemeClr val="tx1"/>
            </a:solidFill>
            <a:round/>
            <a:headEnd/>
            <a:tailEnd/>
          </a:ln>
        </p:spPr>
        <p:txBody>
          <a:bodyPr/>
          <a:lstStyle/>
          <a:p>
            <a:pPr>
              <a:buFont typeface="Arial" charset="0"/>
              <a:buNone/>
            </a:pPr>
            <a:r>
              <a:rPr lang="lt-LT" altLang="en-US" sz="1600">
                <a:solidFill>
                  <a:schemeClr val="bg1"/>
                </a:solidFill>
                <a:ea typeface="ＭＳ Ｐゴシック"/>
                <a:cs typeface="ＭＳ Ｐゴシック"/>
              </a:rPr>
              <a:t>Problemų sprendimas</a:t>
            </a:r>
          </a:p>
          <a:p>
            <a:pPr>
              <a:buFont typeface="Arial" charset="0"/>
              <a:buNone/>
            </a:pPr>
            <a:r>
              <a:rPr lang="lt-LT" altLang="en-US" sz="1600">
                <a:solidFill>
                  <a:schemeClr val="bg1"/>
                </a:solidFill>
                <a:ea typeface="ＭＳ Ｐゴシック"/>
                <a:cs typeface="ＭＳ Ｐゴシック"/>
              </a:rPr>
              <a:t>Sprendimų priėmimas</a:t>
            </a:r>
          </a:p>
          <a:p>
            <a:pPr>
              <a:buFont typeface="Arial" charset="0"/>
              <a:buNone/>
            </a:pPr>
            <a:r>
              <a:rPr lang="lt-LT" altLang="en-US" sz="1600">
                <a:solidFill>
                  <a:schemeClr val="bg1"/>
                </a:solidFill>
                <a:ea typeface="ＭＳ Ｐゴシック"/>
                <a:cs typeface="ＭＳ Ｐゴシック"/>
              </a:rPr>
              <a:t>Kūrybinis mąstymas</a:t>
            </a:r>
          </a:p>
          <a:p>
            <a:pPr>
              <a:buFont typeface="Arial" charset="0"/>
              <a:buNone/>
            </a:pPr>
            <a:r>
              <a:rPr lang="lt-LT" altLang="en-US" sz="1600">
                <a:solidFill>
                  <a:schemeClr val="bg1"/>
                </a:solidFill>
                <a:ea typeface="ＭＳ Ｐゴシック"/>
                <a:cs typeface="ＭＳ Ｐゴシック"/>
              </a:rPr>
              <a:t>Kritinis mąstymas</a:t>
            </a:r>
          </a:p>
          <a:p>
            <a:pPr>
              <a:buFont typeface="Arial" charset="0"/>
              <a:buNone/>
            </a:pPr>
            <a:r>
              <a:rPr lang="lt-LT" altLang="en-US" sz="1600">
                <a:solidFill>
                  <a:schemeClr val="bg1"/>
                </a:solidFill>
                <a:ea typeface="ＭＳ Ｐゴシック"/>
                <a:cs typeface="ＭＳ Ｐゴシック"/>
              </a:rPr>
              <a:t>Bendravimo įgūdžiai</a:t>
            </a:r>
          </a:p>
          <a:p>
            <a:pPr>
              <a:buFont typeface="Arial" charset="0"/>
              <a:buNone/>
            </a:pPr>
            <a:r>
              <a:rPr lang="lt-LT" altLang="en-US" sz="1600">
                <a:solidFill>
                  <a:schemeClr val="bg1"/>
                </a:solidFill>
                <a:ea typeface="ＭＳ Ｐゴシック"/>
                <a:cs typeface="ＭＳ Ｐゴシック"/>
              </a:rPr>
              <a:t>Savęs pažinimas</a:t>
            </a:r>
          </a:p>
          <a:p>
            <a:pPr>
              <a:buFont typeface="Arial" charset="0"/>
              <a:buNone/>
            </a:pPr>
            <a:r>
              <a:rPr lang="lt-LT" altLang="en-US" sz="1600">
                <a:solidFill>
                  <a:schemeClr val="bg1"/>
                </a:solidFill>
                <a:ea typeface="ＭＳ Ｐゴシック"/>
                <a:cs typeface="ＭＳ Ｐゴシック"/>
              </a:rPr>
              <a:t>Streso įveikimas</a:t>
            </a:r>
          </a:p>
          <a:p>
            <a:pPr>
              <a:buFont typeface="Arial" charset="0"/>
              <a:buNone/>
            </a:pPr>
            <a:r>
              <a:rPr lang="lt-LT" altLang="en-US" sz="1600">
                <a:solidFill>
                  <a:schemeClr val="bg1"/>
                </a:solidFill>
                <a:ea typeface="ＭＳ Ｐゴシック"/>
                <a:cs typeface="ＭＳ Ｐゴシック"/>
              </a:rPr>
              <a:t>Atsisakymas</a:t>
            </a:r>
          </a:p>
          <a:p>
            <a:pPr>
              <a:buFont typeface="Arial" charset="0"/>
              <a:buNone/>
            </a:pPr>
            <a:r>
              <a:rPr lang="lt-LT" altLang="en-US" sz="1600">
                <a:solidFill>
                  <a:schemeClr val="bg1"/>
                </a:solidFill>
                <a:ea typeface="ＭＳ Ｐゴシック"/>
                <a:cs typeface="ＭＳ Ｐゴシック"/>
              </a:rPr>
              <a:t>Savęs vertinimas</a:t>
            </a:r>
          </a:p>
          <a:p>
            <a:pPr>
              <a:buFont typeface="Arial" charset="0"/>
              <a:buNone/>
            </a:pPr>
            <a:endParaRPr lang="lt-LT" altLang="en-US" sz="1600">
              <a:solidFill>
                <a:schemeClr val="bg1"/>
              </a:solidFill>
              <a:ea typeface="ＭＳ Ｐゴシック"/>
              <a:cs typeface="ＭＳ Ｐゴシック"/>
            </a:endParaRPr>
          </a:p>
        </p:txBody>
      </p:sp>
      <p:sp>
        <p:nvSpPr>
          <p:cNvPr id="33813" name="Rectangle 22"/>
          <p:cNvSpPr>
            <a:spLocks noChangeArrowheads="1"/>
          </p:cNvSpPr>
          <p:nvPr/>
        </p:nvSpPr>
        <p:spPr bwMode="auto">
          <a:xfrm>
            <a:off x="5491163" y="1654175"/>
            <a:ext cx="3467100" cy="315913"/>
          </a:xfrm>
          <a:prstGeom prst="rect">
            <a:avLst/>
          </a:prstGeom>
          <a:noFill/>
          <a:ln w="9525">
            <a:noFill/>
            <a:miter lim="800000"/>
            <a:headEnd/>
            <a:tailEnd/>
          </a:ln>
        </p:spPr>
        <p:txBody>
          <a:bodyPr wrap="none">
            <a:spAutoFit/>
          </a:bodyPr>
          <a:lstStyle/>
          <a:p>
            <a:pPr>
              <a:buFont typeface="Arial" charset="0"/>
              <a:buNone/>
            </a:pPr>
            <a:r>
              <a:rPr lang="en-US" altLang="en-US">
                <a:ea typeface="ＭＳ Ｐゴシック"/>
                <a:cs typeface="ＭＳ Ｐゴシック"/>
              </a:rPr>
              <a:t>P</a:t>
            </a:r>
            <a:r>
              <a:rPr lang="lt-LT" altLang="en-US">
                <a:ea typeface="ＭＳ Ｐゴシック"/>
                <a:cs typeface="ＭＳ Ｐゴシック"/>
              </a:rPr>
              <a:t>roblemą išryškinantis ugdymas</a:t>
            </a:r>
            <a:endParaRPr lang="en-US" altLang="en-US">
              <a:solidFill>
                <a:schemeClr val="bg1"/>
              </a:solidFill>
              <a:ea typeface="ＭＳ Ｐゴシック"/>
              <a:cs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ox(in)">
                                      <p:cBhvr>
                                        <p:cTn id="7" dur="500"/>
                                        <p:tgtEl>
                                          <p:spTgt spid="92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box(in)">
                                      <p:cBhvr>
                                        <p:cTn id="12" dur="500"/>
                                        <p:tgtEl>
                                          <p:spTgt spid="92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221"/>
                                        </p:tgtEl>
                                        <p:attrNameLst>
                                          <p:attrName>style.visibility</p:attrName>
                                        </p:attrNameLst>
                                      </p:cBhvr>
                                      <p:to>
                                        <p:strVal val="visible"/>
                                      </p:to>
                                    </p:set>
                                    <p:animEffect transition="in" filter="box(in)">
                                      <p:cBhvr>
                                        <p:cTn id="17" dur="500"/>
                                        <p:tgtEl>
                                          <p:spTgt spid="92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222"/>
                                        </p:tgtEl>
                                        <p:attrNameLst>
                                          <p:attrName>style.visibility</p:attrName>
                                        </p:attrNameLst>
                                      </p:cBhvr>
                                      <p:to>
                                        <p:strVal val="visible"/>
                                      </p:to>
                                    </p:set>
                                    <p:animEffect transition="in" filter="box(in)">
                                      <p:cBhvr>
                                        <p:cTn id="22" dur="500"/>
                                        <p:tgtEl>
                                          <p:spTgt spid="92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230"/>
                                        </p:tgtEl>
                                        <p:attrNameLst>
                                          <p:attrName>style.visibility</p:attrName>
                                        </p:attrNameLst>
                                      </p:cBhvr>
                                      <p:to>
                                        <p:strVal val="visible"/>
                                      </p:to>
                                    </p:set>
                                    <p:animEffect transition="in" filter="box(in)">
                                      <p:cBhvr>
                                        <p:cTn id="27" dur="500"/>
                                        <p:tgtEl>
                                          <p:spTgt spid="92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228"/>
                                        </p:tgtEl>
                                        <p:attrNameLst>
                                          <p:attrName>style.visibility</p:attrName>
                                        </p:attrNameLst>
                                      </p:cBhvr>
                                      <p:to>
                                        <p:strVal val="visible"/>
                                      </p:to>
                                    </p:set>
                                    <p:animEffect transition="in" filter="box(in)">
                                      <p:cBhvr>
                                        <p:cTn id="32" dur="500"/>
                                        <p:tgtEl>
                                          <p:spTgt spid="922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229"/>
                                        </p:tgtEl>
                                        <p:attrNameLst>
                                          <p:attrName>style.visibility</p:attrName>
                                        </p:attrNameLst>
                                      </p:cBhvr>
                                      <p:to>
                                        <p:strVal val="visible"/>
                                      </p:to>
                                    </p:set>
                                    <p:animEffect transition="in" filter="box(in)">
                                      <p:cBhvr>
                                        <p:cTn id="37" dur="500"/>
                                        <p:tgtEl>
                                          <p:spTgt spid="922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223"/>
                                        </p:tgtEl>
                                        <p:attrNameLst>
                                          <p:attrName>style.visibility</p:attrName>
                                        </p:attrNameLst>
                                      </p:cBhvr>
                                      <p:to>
                                        <p:strVal val="visible"/>
                                      </p:to>
                                    </p:set>
                                    <p:animEffect transition="in" filter="box(in)">
                                      <p:cBhvr>
                                        <p:cTn id="42" dur="500"/>
                                        <p:tgtEl>
                                          <p:spTgt spid="92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9224"/>
                                        </p:tgtEl>
                                        <p:attrNameLst>
                                          <p:attrName>style.visibility</p:attrName>
                                        </p:attrNameLst>
                                      </p:cBhvr>
                                      <p:to>
                                        <p:strVal val="visible"/>
                                      </p:to>
                                    </p:set>
                                    <p:animEffect transition="in" filter="box(in)">
                                      <p:cBhvr>
                                        <p:cTn id="47" dur="500"/>
                                        <p:tgtEl>
                                          <p:spTgt spid="922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9225"/>
                                        </p:tgtEl>
                                        <p:attrNameLst>
                                          <p:attrName>style.visibility</p:attrName>
                                        </p:attrNameLst>
                                      </p:cBhvr>
                                      <p:to>
                                        <p:strVal val="visible"/>
                                      </p:to>
                                    </p:set>
                                    <p:animEffect transition="in" filter="box(in)">
                                      <p:cBhvr>
                                        <p:cTn id="52" dur="500"/>
                                        <p:tgtEl>
                                          <p:spTgt spid="922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mph" presetSubtype="0" fill="hold" grpId="0" nodeType="clickEffect">
                                  <p:stCondLst>
                                    <p:cond delay="0"/>
                                  </p:stCondLst>
                                  <p:childTnLst>
                                    <p:animRot by="21600000">
                                      <p:cBhvr>
                                        <p:cTn id="56" dur="2000" fill="hold"/>
                                        <p:tgtEl>
                                          <p:spTgt spid="92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9220" grpId="0" animBg="1"/>
      <p:bldP spid="9221" grpId="0" animBg="1"/>
      <p:bldP spid="9222" grpId="0" animBg="1"/>
      <p:bldP spid="9223" grpId="0" animBg="1"/>
      <p:bldP spid="9224" grpId="0" animBg="1"/>
      <p:bldP spid="9225" grpId="0" animBg="1"/>
      <p:bldP spid="9228" grpId="0" animBg="1"/>
      <p:bldP spid="9229" grpId="0" animBg="1"/>
      <p:bldP spid="9230" grpId="0" animBg="1"/>
      <p:bldP spid="92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457200" y="254000"/>
            <a:ext cx="8229600" cy="1143000"/>
          </a:xfrm>
        </p:spPr>
        <p:txBody>
          <a:bodyPr/>
          <a:lstStyle/>
          <a:p>
            <a:pPr marL="53975"/>
            <a:r>
              <a:rPr lang="lt-LT" altLang="en-US" sz="2800" smtClean="0">
                <a:ea typeface="ＭＳ Ｐゴシック"/>
                <a:cs typeface="ＭＳ Ｐゴシック"/>
              </a:rPr>
              <a:t>Sveikatos ugdymo tikslų tarpusavio priklausomybė</a:t>
            </a:r>
          </a:p>
        </p:txBody>
      </p:sp>
      <p:sp>
        <p:nvSpPr>
          <p:cNvPr id="34818" name="Oval 4"/>
          <p:cNvSpPr>
            <a:spLocks noChangeArrowheads="1"/>
          </p:cNvSpPr>
          <p:nvPr/>
        </p:nvSpPr>
        <p:spPr bwMode="auto">
          <a:xfrm>
            <a:off x="2611438" y="1119188"/>
            <a:ext cx="3889375" cy="3671887"/>
          </a:xfrm>
          <a:prstGeom prst="ellipse">
            <a:avLst/>
          </a:prstGeom>
          <a:noFill/>
          <a:ln w="9525" algn="ctr">
            <a:solidFill>
              <a:schemeClr val="tx1"/>
            </a:solidFill>
            <a:round/>
            <a:headEnd/>
            <a:tailEnd/>
          </a:ln>
        </p:spPr>
        <p:txBody>
          <a:bodyPr wrap="none" anchor="ctr"/>
          <a:lstStyle/>
          <a:p>
            <a:pPr>
              <a:buFont typeface="Arial" charset="0"/>
              <a:buNone/>
            </a:pPr>
            <a:endParaRPr lang="lt-LT" altLang="en-US">
              <a:solidFill>
                <a:schemeClr val="bg1"/>
              </a:solidFill>
              <a:ea typeface="ＭＳ Ｐゴシック"/>
              <a:cs typeface="ＭＳ Ｐゴシック"/>
            </a:endParaRPr>
          </a:p>
          <a:p>
            <a:pPr>
              <a:buFont typeface="Arial" charset="0"/>
              <a:buNone/>
            </a:pPr>
            <a:endParaRPr lang="lt-LT" altLang="en-US">
              <a:solidFill>
                <a:schemeClr val="bg1"/>
              </a:solidFill>
              <a:ea typeface="ＭＳ Ｐゴシック"/>
              <a:cs typeface="ＭＳ Ｐゴシック"/>
            </a:endParaRPr>
          </a:p>
          <a:p>
            <a:pPr>
              <a:buFont typeface="Arial" charset="0"/>
              <a:buNone/>
            </a:pPr>
            <a:endParaRPr lang="lt-LT" altLang="en-US">
              <a:solidFill>
                <a:schemeClr val="bg1"/>
              </a:solidFill>
              <a:ea typeface="ＭＳ Ｐゴシック"/>
              <a:cs typeface="ＭＳ Ｐゴシック"/>
            </a:endParaRPr>
          </a:p>
          <a:p>
            <a:pPr>
              <a:buFont typeface="Arial" charset="0"/>
              <a:buNone/>
            </a:pPr>
            <a:endParaRPr lang="lt-LT" altLang="en-US">
              <a:solidFill>
                <a:schemeClr val="bg1"/>
              </a:solidFill>
              <a:ea typeface="ＭＳ Ｐゴシック"/>
              <a:cs typeface="ＭＳ Ｐゴシック"/>
            </a:endParaRPr>
          </a:p>
          <a:p>
            <a:pPr>
              <a:buFont typeface="Arial" charset="0"/>
              <a:buNone/>
            </a:pPr>
            <a:endParaRPr lang="lt-LT" altLang="en-US">
              <a:solidFill>
                <a:schemeClr val="bg1"/>
              </a:solidFill>
              <a:ea typeface="ＭＳ Ｐゴシック"/>
              <a:cs typeface="ＭＳ Ｐゴシック"/>
            </a:endParaRPr>
          </a:p>
        </p:txBody>
      </p:sp>
      <p:sp>
        <p:nvSpPr>
          <p:cNvPr id="34819" name="Oval 5"/>
          <p:cNvSpPr>
            <a:spLocks noChangeArrowheads="1"/>
          </p:cNvSpPr>
          <p:nvPr/>
        </p:nvSpPr>
        <p:spPr bwMode="auto">
          <a:xfrm>
            <a:off x="1133475" y="2708275"/>
            <a:ext cx="3816350" cy="3384550"/>
          </a:xfrm>
          <a:prstGeom prst="ellipse">
            <a:avLst/>
          </a:prstGeom>
          <a:noFill/>
          <a:ln w="9525" algn="ctr">
            <a:solidFill>
              <a:schemeClr val="tx1"/>
            </a:solidFill>
            <a:round/>
            <a:headEnd/>
            <a:tailEnd/>
          </a:ln>
        </p:spPr>
        <p:txBody>
          <a:bodyPr wrap="none" anchor="ctr"/>
          <a:lstStyle/>
          <a:p>
            <a:pPr>
              <a:buFont typeface="Arial" charset="0"/>
              <a:buNone/>
            </a:pPr>
            <a:endParaRPr lang="en-US" altLang="en-US">
              <a:solidFill>
                <a:schemeClr val="bg1"/>
              </a:solidFill>
              <a:ea typeface="ＭＳ Ｐゴシック"/>
              <a:cs typeface="ＭＳ Ｐゴシック"/>
            </a:endParaRPr>
          </a:p>
        </p:txBody>
      </p:sp>
      <p:sp>
        <p:nvSpPr>
          <p:cNvPr id="34820" name="Oval 6"/>
          <p:cNvSpPr>
            <a:spLocks noChangeArrowheads="1"/>
          </p:cNvSpPr>
          <p:nvPr/>
        </p:nvSpPr>
        <p:spPr bwMode="auto">
          <a:xfrm>
            <a:off x="4067175" y="2708275"/>
            <a:ext cx="3816350" cy="3500438"/>
          </a:xfrm>
          <a:prstGeom prst="ellipse">
            <a:avLst/>
          </a:prstGeom>
          <a:noFill/>
          <a:ln w="9525" algn="ctr">
            <a:solidFill>
              <a:schemeClr val="tx1"/>
            </a:solidFill>
            <a:round/>
            <a:headEnd/>
            <a:tailEnd/>
          </a:ln>
        </p:spPr>
        <p:txBody>
          <a:bodyPr wrap="none" anchor="ctr"/>
          <a:lstStyle/>
          <a:p>
            <a:pPr>
              <a:buFont typeface="Arial" charset="0"/>
              <a:buNone/>
            </a:pPr>
            <a:endParaRPr lang="en-US" altLang="en-US">
              <a:solidFill>
                <a:schemeClr val="bg1"/>
              </a:solidFill>
              <a:ea typeface="ＭＳ Ｐゴシック"/>
              <a:cs typeface="ＭＳ Ｐゴシック"/>
            </a:endParaRPr>
          </a:p>
        </p:txBody>
      </p:sp>
      <p:sp>
        <p:nvSpPr>
          <p:cNvPr id="34821" name="Text Box 8"/>
          <p:cNvSpPr txBox="1">
            <a:spLocks noChangeArrowheads="1"/>
          </p:cNvSpPr>
          <p:nvPr/>
        </p:nvSpPr>
        <p:spPr bwMode="auto">
          <a:xfrm>
            <a:off x="2700338" y="3357563"/>
            <a:ext cx="1390650" cy="541337"/>
          </a:xfrm>
          <a:prstGeom prst="rect">
            <a:avLst/>
          </a:prstGeom>
          <a:noFill/>
          <a:ln w="9525">
            <a:noFill/>
            <a:miter lim="800000"/>
            <a:headEnd/>
            <a:tailEnd/>
          </a:ln>
        </p:spPr>
        <p:txBody>
          <a:bodyPr wrap="none">
            <a:spAutoFit/>
          </a:bodyPr>
          <a:lstStyle/>
          <a:p>
            <a:pPr>
              <a:buFont typeface="Arial" charset="0"/>
              <a:buNone/>
            </a:pPr>
            <a:r>
              <a:rPr lang="lt-LT" altLang="en-US" b="1">
                <a:solidFill>
                  <a:srgbClr val="FF0000"/>
                </a:solidFill>
                <a:ea typeface="ＭＳ Ｐゴシック"/>
                <a:cs typeface="ＭＳ Ｐゴシック"/>
              </a:rPr>
              <a:t>Sprendimų</a:t>
            </a:r>
          </a:p>
          <a:p>
            <a:pPr>
              <a:buFont typeface="Arial" charset="0"/>
              <a:buNone/>
            </a:pPr>
            <a:r>
              <a:rPr lang="lt-LT" altLang="en-US" b="1">
                <a:solidFill>
                  <a:srgbClr val="FF0000"/>
                </a:solidFill>
                <a:ea typeface="ＭＳ Ｐゴシック"/>
                <a:cs typeface="ＭＳ Ｐゴシック"/>
              </a:rPr>
              <a:t>priėmimas</a:t>
            </a:r>
          </a:p>
        </p:txBody>
      </p:sp>
      <p:sp>
        <p:nvSpPr>
          <p:cNvPr id="34822" name="Text Box 9"/>
          <p:cNvSpPr txBox="1">
            <a:spLocks noChangeArrowheads="1"/>
          </p:cNvSpPr>
          <p:nvPr/>
        </p:nvSpPr>
        <p:spPr bwMode="auto">
          <a:xfrm>
            <a:off x="3924300" y="3894138"/>
            <a:ext cx="1236663" cy="765175"/>
          </a:xfrm>
          <a:prstGeom prst="rect">
            <a:avLst/>
          </a:prstGeom>
          <a:noFill/>
          <a:ln w="9525">
            <a:noFill/>
            <a:miter lim="800000"/>
            <a:headEnd/>
            <a:tailEnd/>
          </a:ln>
        </p:spPr>
        <p:txBody>
          <a:bodyPr wrap="none">
            <a:spAutoFit/>
          </a:bodyPr>
          <a:lstStyle/>
          <a:p>
            <a:pPr>
              <a:buFont typeface="Arial" charset="0"/>
              <a:buNone/>
            </a:pPr>
            <a:r>
              <a:rPr lang="lt-LT" altLang="en-US">
                <a:solidFill>
                  <a:srgbClr val="FF0000"/>
                </a:solidFill>
                <a:ea typeface="ＭＳ Ｐゴシック"/>
                <a:cs typeface="ＭＳ Ｐゴシック"/>
              </a:rPr>
              <a:t>Mąstymas</a:t>
            </a:r>
          </a:p>
          <a:p>
            <a:pPr>
              <a:buFont typeface="Arial" charset="0"/>
              <a:buNone/>
            </a:pPr>
            <a:r>
              <a:rPr lang="lt-LT" altLang="en-US">
                <a:solidFill>
                  <a:srgbClr val="FF0000"/>
                </a:solidFill>
                <a:ea typeface="ＭＳ Ｐゴシック"/>
                <a:cs typeface="ＭＳ Ｐゴシック"/>
              </a:rPr>
              <a:t>Jausmai</a:t>
            </a:r>
          </a:p>
          <a:p>
            <a:pPr>
              <a:buFont typeface="Arial" charset="0"/>
              <a:buNone/>
            </a:pPr>
            <a:r>
              <a:rPr lang="lt-LT" altLang="en-US">
                <a:solidFill>
                  <a:srgbClr val="FF0000"/>
                </a:solidFill>
                <a:ea typeface="ＭＳ Ｐゴシック"/>
                <a:cs typeface="ＭＳ Ｐゴシック"/>
              </a:rPr>
              <a:t>Elgesys</a:t>
            </a:r>
          </a:p>
        </p:txBody>
      </p:sp>
      <p:sp>
        <p:nvSpPr>
          <p:cNvPr id="34823" name="Text Box 10"/>
          <p:cNvSpPr txBox="1">
            <a:spLocks noChangeArrowheads="1"/>
          </p:cNvSpPr>
          <p:nvPr/>
        </p:nvSpPr>
        <p:spPr bwMode="auto">
          <a:xfrm>
            <a:off x="5003800" y="3357563"/>
            <a:ext cx="1454150" cy="541337"/>
          </a:xfrm>
          <a:prstGeom prst="rect">
            <a:avLst/>
          </a:prstGeom>
          <a:noFill/>
          <a:ln w="9525">
            <a:noFill/>
            <a:miter lim="800000"/>
            <a:headEnd/>
            <a:tailEnd/>
          </a:ln>
        </p:spPr>
        <p:txBody>
          <a:bodyPr wrap="none">
            <a:spAutoFit/>
          </a:bodyPr>
          <a:lstStyle/>
          <a:p>
            <a:pPr>
              <a:buFont typeface="Arial" charset="0"/>
              <a:buNone/>
            </a:pPr>
            <a:r>
              <a:rPr lang="lt-LT" altLang="en-US" b="1">
                <a:solidFill>
                  <a:srgbClr val="FF0000"/>
                </a:solidFill>
                <a:ea typeface="ＭＳ Ｐゴシック"/>
                <a:cs typeface="ＭＳ Ｐゴシック"/>
              </a:rPr>
              <a:t>Sprendimų </a:t>
            </a:r>
          </a:p>
          <a:p>
            <a:pPr>
              <a:buFont typeface="Arial" charset="0"/>
              <a:buNone/>
            </a:pPr>
            <a:r>
              <a:rPr lang="lt-LT" altLang="en-US" b="1">
                <a:solidFill>
                  <a:srgbClr val="FF0000"/>
                </a:solidFill>
                <a:ea typeface="ＭＳ Ｐゴシック"/>
                <a:cs typeface="ＭＳ Ｐゴシック"/>
              </a:rPr>
              <a:t>priėmimas</a:t>
            </a:r>
          </a:p>
        </p:txBody>
      </p:sp>
      <p:sp>
        <p:nvSpPr>
          <p:cNvPr id="34824" name="Text Box 11"/>
          <p:cNvSpPr txBox="1">
            <a:spLocks noChangeArrowheads="1"/>
          </p:cNvSpPr>
          <p:nvPr/>
        </p:nvSpPr>
        <p:spPr bwMode="auto">
          <a:xfrm>
            <a:off x="6227763" y="4149725"/>
            <a:ext cx="1249362" cy="541338"/>
          </a:xfrm>
          <a:prstGeom prst="rect">
            <a:avLst/>
          </a:prstGeom>
          <a:noFill/>
          <a:ln w="9525">
            <a:noFill/>
            <a:miter lim="800000"/>
            <a:headEnd/>
            <a:tailEnd/>
          </a:ln>
        </p:spPr>
        <p:txBody>
          <a:bodyPr wrap="none">
            <a:spAutoFit/>
          </a:bodyPr>
          <a:lstStyle/>
          <a:p>
            <a:pPr>
              <a:buFont typeface="Arial" charset="0"/>
              <a:buNone/>
            </a:pPr>
            <a:r>
              <a:rPr lang="lt-LT" altLang="en-US">
                <a:ea typeface="ＭＳ Ｐゴシック"/>
                <a:cs typeface="ＭＳ Ｐゴシック"/>
              </a:rPr>
              <a:t>Sveikatos </a:t>
            </a:r>
          </a:p>
          <a:p>
            <a:pPr>
              <a:buFont typeface="Arial" charset="0"/>
              <a:buNone/>
            </a:pPr>
            <a:r>
              <a:rPr lang="lt-LT" altLang="en-US">
                <a:ea typeface="ＭＳ Ｐゴシック"/>
                <a:cs typeface="ＭＳ Ｐゴシック"/>
              </a:rPr>
              <a:t>požiūris</a:t>
            </a:r>
          </a:p>
        </p:txBody>
      </p:sp>
      <p:sp>
        <p:nvSpPr>
          <p:cNvPr id="34825" name="Text Box 12"/>
          <p:cNvSpPr txBox="1">
            <a:spLocks noChangeArrowheads="1"/>
          </p:cNvSpPr>
          <p:nvPr/>
        </p:nvSpPr>
        <p:spPr bwMode="auto">
          <a:xfrm>
            <a:off x="5867400" y="5157788"/>
            <a:ext cx="1104900" cy="641350"/>
          </a:xfrm>
          <a:prstGeom prst="rect">
            <a:avLst/>
          </a:prstGeom>
          <a:solidFill>
            <a:srgbClr val="008000"/>
          </a:solidFill>
          <a:ln w="9525">
            <a:noFill/>
            <a:miter lim="800000"/>
            <a:headEnd/>
            <a:tailEnd/>
          </a:ln>
        </p:spPr>
        <p:txBody>
          <a:bodyPr wrap="none">
            <a:spAutoFit/>
          </a:bodyPr>
          <a:lstStyle/>
          <a:p>
            <a:pPr>
              <a:buFont typeface="Arial" charset="0"/>
              <a:buNone/>
            </a:pPr>
            <a:r>
              <a:rPr lang="lt-LT" altLang="en-US">
                <a:solidFill>
                  <a:schemeClr val="bg1"/>
                </a:solidFill>
                <a:ea typeface="ＭＳ Ｐゴシック"/>
                <a:cs typeface="ＭＳ Ｐゴシック"/>
              </a:rPr>
              <a:t>Emocinė </a:t>
            </a:r>
          </a:p>
          <a:p>
            <a:pPr>
              <a:buFont typeface="Arial" charset="0"/>
              <a:buNone/>
            </a:pPr>
            <a:r>
              <a:rPr lang="lt-LT" altLang="en-US">
                <a:solidFill>
                  <a:schemeClr val="bg1"/>
                </a:solidFill>
                <a:ea typeface="ＭＳ Ｐゴシック"/>
                <a:cs typeface="ＭＳ Ｐゴシック"/>
              </a:rPr>
              <a:t>sritis</a:t>
            </a:r>
          </a:p>
        </p:txBody>
      </p:sp>
      <p:sp>
        <p:nvSpPr>
          <p:cNvPr id="34826" name="Text Box 13"/>
          <p:cNvSpPr txBox="1">
            <a:spLocks noChangeArrowheads="1"/>
          </p:cNvSpPr>
          <p:nvPr/>
        </p:nvSpPr>
        <p:spPr bwMode="auto">
          <a:xfrm>
            <a:off x="3924300" y="5157788"/>
            <a:ext cx="1454150" cy="541337"/>
          </a:xfrm>
          <a:prstGeom prst="rect">
            <a:avLst/>
          </a:prstGeom>
          <a:noFill/>
          <a:ln w="9525">
            <a:noFill/>
            <a:miter lim="800000"/>
            <a:headEnd/>
            <a:tailEnd/>
          </a:ln>
        </p:spPr>
        <p:txBody>
          <a:bodyPr wrap="none">
            <a:spAutoFit/>
          </a:bodyPr>
          <a:lstStyle/>
          <a:p>
            <a:pPr>
              <a:buFont typeface="Arial" charset="0"/>
              <a:buNone/>
            </a:pPr>
            <a:r>
              <a:rPr lang="lt-LT" altLang="en-US" b="1">
                <a:solidFill>
                  <a:srgbClr val="FF0000"/>
                </a:solidFill>
                <a:ea typeface="ＭＳ Ｐゴシック"/>
                <a:cs typeface="ＭＳ Ｐゴシック"/>
              </a:rPr>
              <a:t>Sprendimų </a:t>
            </a:r>
          </a:p>
          <a:p>
            <a:pPr>
              <a:buFont typeface="Arial" charset="0"/>
              <a:buNone/>
            </a:pPr>
            <a:r>
              <a:rPr lang="lt-LT" altLang="en-US" b="1">
                <a:solidFill>
                  <a:srgbClr val="FF0000"/>
                </a:solidFill>
                <a:ea typeface="ＭＳ Ｐゴシック"/>
                <a:cs typeface="ＭＳ Ｐゴシック"/>
              </a:rPr>
              <a:t>priėmimas</a:t>
            </a:r>
          </a:p>
        </p:txBody>
      </p:sp>
      <p:sp>
        <p:nvSpPr>
          <p:cNvPr id="34827" name="Text Box 15"/>
          <p:cNvSpPr txBox="1">
            <a:spLocks noChangeArrowheads="1"/>
          </p:cNvSpPr>
          <p:nvPr/>
        </p:nvSpPr>
        <p:spPr bwMode="auto">
          <a:xfrm>
            <a:off x="1835150" y="4292600"/>
            <a:ext cx="1249363" cy="541338"/>
          </a:xfrm>
          <a:prstGeom prst="rect">
            <a:avLst/>
          </a:prstGeom>
          <a:noFill/>
          <a:ln w="9525">
            <a:noFill/>
            <a:miter lim="800000"/>
            <a:headEnd/>
            <a:tailEnd/>
          </a:ln>
        </p:spPr>
        <p:txBody>
          <a:bodyPr wrap="none">
            <a:spAutoFit/>
          </a:bodyPr>
          <a:lstStyle/>
          <a:p>
            <a:pPr>
              <a:buFont typeface="Arial" charset="0"/>
              <a:buNone/>
            </a:pPr>
            <a:r>
              <a:rPr lang="lt-LT" altLang="en-US">
                <a:ea typeface="ＭＳ Ｐゴシック"/>
                <a:cs typeface="ＭＳ Ｐゴシック"/>
              </a:rPr>
              <a:t>Sveikatos </a:t>
            </a:r>
          </a:p>
          <a:p>
            <a:pPr>
              <a:buFont typeface="Arial" charset="0"/>
              <a:buNone/>
            </a:pPr>
            <a:r>
              <a:rPr lang="lt-LT" altLang="en-US">
                <a:ea typeface="ＭＳ Ｐゴシック"/>
                <a:cs typeface="ＭＳ Ｐゴシック"/>
              </a:rPr>
              <a:t>elg</a:t>
            </a:r>
            <a:r>
              <a:rPr lang="en-US" altLang="en-US">
                <a:ea typeface="ＭＳ Ｐゴシック"/>
                <a:cs typeface="ＭＳ Ｐゴシック"/>
              </a:rPr>
              <a:t>esys</a:t>
            </a:r>
            <a:endParaRPr lang="lt-LT" altLang="en-US">
              <a:ea typeface="ＭＳ Ｐゴシック"/>
              <a:cs typeface="ＭＳ Ｐゴシック"/>
            </a:endParaRPr>
          </a:p>
        </p:txBody>
      </p:sp>
      <p:sp>
        <p:nvSpPr>
          <p:cNvPr id="34828" name="Text Box 16"/>
          <p:cNvSpPr txBox="1">
            <a:spLocks noChangeArrowheads="1"/>
          </p:cNvSpPr>
          <p:nvPr/>
        </p:nvSpPr>
        <p:spPr bwMode="auto">
          <a:xfrm>
            <a:off x="2051050" y="5157788"/>
            <a:ext cx="1717675" cy="641350"/>
          </a:xfrm>
          <a:prstGeom prst="rect">
            <a:avLst/>
          </a:prstGeom>
          <a:solidFill>
            <a:srgbClr val="008000"/>
          </a:solidFill>
          <a:ln w="9525">
            <a:noFill/>
            <a:miter lim="800000"/>
            <a:headEnd/>
            <a:tailEnd/>
          </a:ln>
        </p:spPr>
        <p:txBody>
          <a:bodyPr wrap="none">
            <a:spAutoFit/>
          </a:bodyPr>
          <a:lstStyle/>
          <a:p>
            <a:pPr>
              <a:buFont typeface="Arial" charset="0"/>
              <a:buNone/>
            </a:pPr>
            <a:r>
              <a:rPr lang="lt-LT" altLang="en-US">
                <a:solidFill>
                  <a:schemeClr val="bg1"/>
                </a:solidFill>
                <a:ea typeface="ＭＳ Ｐゴシック"/>
                <a:cs typeface="ＭＳ Ｐゴシック"/>
              </a:rPr>
              <a:t>Psichomotorinė</a:t>
            </a:r>
          </a:p>
          <a:p>
            <a:pPr>
              <a:buFont typeface="Arial" charset="0"/>
              <a:buNone/>
            </a:pPr>
            <a:r>
              <a:rPr lang="lt-LT" altLang="en-US">
                <a:solidFill>
                  <a:schemeClr val="bg1"/>
                </a:solidFill>
                <a:ea typeface="ＭＳ Ｐゴシック"/>
                <a:cs typeface="ＭＳ Ｐゴシック"/>
              </a:rPr>
              <a:t>sritis</a:t>
            </a:r>
          </a:p>
        </p:txBody>
      </p:sp>
      <p:sp>
        <p:nvSpPr>
          <p:cNvPr id="34829" name="Text Box 17"/>
          <p:cNvSpPr txBox="1">
            <a:spLocks noChangeArrowheads="1"/>
          </p:cNvSpPr>
          <p:nvPr/>
        </p:nvSpPr>
        <p:spPr bwMode="auto">
          <a:xfrm>
            <a:off x="3348038" y="2205038"/>
            <a:ext cx="2519362" cy="315912"/>
          </a:xfrm>
          <a:prstGeom prst="rect">
            <a:avLst/>
          </a:prstGeom>
          <a:solidFill>
            <a:srgbClr val="0000FF"/>
          </a:solidFill>
          <a:ln w="9525">
            <a:noFill/>
            <a:miter lim="800000"/>
            <a:headEnd/>
            <a:tailEnd/>
          </a:ln>
        </p:spPr>
        <p:txBody>
          <a:bodyPr>
            <a:spAutoFit/>
          </a:bodyPr>
          <a:lstStyle/>
          <a:p>
            <a:pPr>
              <a:buFont typeface="Arial" charset="0"/>
              <a:buNone/>
            </a:pPr>
            <a:r>
              <a:rPr lang="lt-LT" altLang="en-US">
                <a:solidFill>
                  <a:schemeClr val="bg1"/>
                </a:solidFill>
                <a:ea typeface="ＭＳ Ｐゴシック"/>
                <a:cs typeface="ＭＳ Ｐゴシック"/>
              </a:rPr>
              <a:t>Kognityvinė dimensija</a:t>
            </a:r>
          </a:p>
        </p:txBody>
      </p:sp>
      <p:sp>
        <p:nvSpPr>
          <p:cNvPr id="34830" name="Text Box 18"/>
          <p:cNvSpPr txBox="1">
            <a:spLocks noChangeArrowheads="1"/>
          </p:cNvSpPr>
          <p:nvPr/>
        </p:nvSpPr>
        <p:spPr bwMode="auto">
          <a:xfrm>
            <a:off x="457200" y="3894138"/>
            <a:ext cx="2095500" cy="365125"/>
          </a:xfrm>
          <a:prstGeom prst="rect">
            <a:avLst/>
          </a:prstGeom>
          <a:solidFill>
            <a:srgbClr val="0000FF"/>
          </a:solidFill>
          <a:ln w="9525">
            <a:noFill/>
            <a:miter lim="800000"/>
            <a:headEnd/>
            <a:tailEnd/>
          </a:ln>
        </p:spPr>
        <p:txBody>
          <a:bodyPr wrap="none">
            <a:spAutoFit/>
          </a:bodyPr>
          <a:lstStyle/>
          <a:p>
            <a:pPr>
              <a:buFont typeface="Arial" charset="0"/>
              <a:buNone/>
            </a:pPr>
            <a:r>
              <a:rPr lang="lt-LT" altLang="en-US">
                <a:solidFill>
                  <a:schemeClr val="bg1"/>
                </a:solidFill>
                <a:ea typeface="ＭＳ Ｐゴシック"/>
                <a:cs typeface="ＭＳ Ｐゴシック"/>
              </a:rPr>
              <a:t>Socialinė dimensija</a:t>
            </a:r>
          </a:p>
        </p:txBody>
      </p:sp>
      <p:sp>
        <p:nvSpPr>
          <p:cNvPr id="34831" name="Text Box 19"/>
          <p:cNvSpPr txBox="1">
            <a:spLocks noChangeArrowheads="1"/>
          </p:cNvSpPr>
          <p:nvPr/>
        </p:nvSpPr>
        <p:spPr bwMode="auto">
          <a:xfrm>
            <a:off x="6623050" y="3632200"/>
            <a:ext cx="2063750" cy="366713"/>
          </a:xfrm>
          <a:prstGeom prst="rect">
            <a:avLst/>
          </a:prstGeom>
          <a:solidFill>
            <a:srgbClr val="0000FF"/>
          </a:solidFill>
          <a:ln w="9525">
            <a:noFill/>
            <a:miter lim="800000"/>
            <a:headEnd/>
            <a:tailEnd/>
          </a:ln>
        </p:spPr>
        <p:txBody>
          <a:bodyPr wrap="none">
            <a:spAutoFit/>
          </a:bodyPr>
          <a:lstStyle/>
          <a:p>
            <a:pPr>
              <a:buFont typeface="Arial" charset="0"/>
              <a:buNone/>
            </a:pPr>
            <a:r>
              <a:rPr lang="lt-LT" altLang="en-US">
                <a:solidFill>
                  <a:schemeClr val="bg1"/>
                </a:solidFill>
                <a:ea typeface="ＭＳ Ｐゴシック"/>
                <a:cs typeface="ＭＳ Ｐゴシック"/>
              </a:rPr>
              <a:t>Emocinė dimensija</a:t>
            </a:r>
          </a:p>
        </p:txBody>
      </p:sp>
      <p:sp>
        <p:nvSpPr>
          <p:cNvPr id="34832" name="Text Box 20"/>
          <p:cNvSpPr txBox="1">
            <a:spLocks noChangeArrowheads="1"/>
          </p:cNvSpPr>
          <p:nvPr/>
        </p:nvSpPr>
        <p:spPr bwMode="auto">
          <a:xfrm>
            <a:off x="3635375" y="1700213"/>
            <a:ext cx="1617663" cy="366712"/>
          </a:xfrm>
          <a:prstGeom prst="rect">
            <a:avLst/>
          </a:prstGeom>
          <a:solidFill>
            <a:srgbClr val="008000"/>
          </a:solidFill>
          <a:ln w="9525">
            <a:noFill/>
            <a:miter lim="800000"/>
            <a:headEnd/>
            <a:tailEnd/>
          </a:ln>
        </p:spPr>
        <p:txBody>
          <a:bodyPr wrap="none">
            <a:spAutoFit/>
          </a:bodyPr>
          <a:lstStyle/>
          <a:p>
            <a:pPr>
              <a:buFont typeface="Arial" charset="0"/>
              <a:buNone/>
            </a:pPr>
            <a:r>
              <a:rPr lang="lt-LT" altLang="en-US">
                <a:solidFill>
                  <a:schemeClr val="bg1"/>
                </a:solidFill>
                <a:ea typeface="ＭＳ Ｐゴシック"/>
                <a:cs typeface="ＭＳ Ｐゴシック"/>
              </a:rPr>
              <a:t>Pažinimo sritis</a:t>
            </a:r>
          </a:p>
        </p:txBody>
      </p:sp>
      <p:sp>
        <p:nvSpPr>
          <p:cNvPr id="34833" name="Text Box 21"/>
          <p:cNvSpPr txBox="1">
            <a:spLocks noChangeArrowheads="1"/>
          </p:cNvSpPr>
          <p:nvPr/>
        </p:nvSpPr>
        <p:spPr bwMode="auto">
          <a:xfrm>
            <a:off x="3635375" y="2636838"/>
            <a:ext cx="1838325" cy="315912"/>
          </a:xfrm>
          <a:prstGeom prst="rect">
            <a:avLst/>
          </a:prstGeom>
          <a:noFill/>
          <a:ln w="9525">
            <a:noFill/>
            <a:miter lim="800000"/>
            <a:headEnd/>
            <a:tailEnd/>
          </a:ln>
        </p:spPr>
        <p:txBody>
          <a:bodyPr wrap="none">
            <a:spAutoFit/>
          </a:bodyPr>
          <a:lstStyle/>
          <a:p>
            <a:pPr>
              <a:buFont typeface="Arial" charset="0"/>
              <a:buNone/>
            </a:pPr>
            <a:r>
              <a:rPr lang="lt-LT" altLang="en-US">
                <a:solidFill>
                  <a:schemeClr val="tx2"/>
                </a:solidFill>
                <a:ea typeface="ＭＳ Ｐゴシック"/>
                <a:cs typeface="ＭＳ Ｐゴシック"/>
              </a:rPr>
              <a:t>Sveikatos žinios</a:t>
            </a:r>
          </a:p>
        </p:txBody>
      </p:sp>
      <p:sp>
        <p:nvSpPr>
          <p:cNvPr id="34834" name="TextBox 4"/>
          <p:cNvSpPr txBox="1">
            <a:spLocks noChangeArrowheads="1"/>
          </p:cNvSpPr>
          <p:nvPr/>
        </p:nvSpPr>
        <p:spPr bwMode="auto">
          <a:xfrm>
            <a:off x="5710238" y="6208713"/>
            <a:ext cx="3433762" cy="541337"/>
          </a:xfrm>
          <a:prstGeom prst="rect">
            <a:avLst/>
          </a:prstGeom>
          <a:noFill/>
          <a:ln w="9525">
            <a:noFill/>
            <a:miter lim="800000"/>
            <a:headEnd/>
            <a:tailEnd/>
          </a:ln>
        </p:spPr>
        <p:txBody>
          <a:bodyPr wrap="none">
            <a:spAutoFit/>
          </a:bodyPr>
          <a:lstStyle/>
          <a:p>
            <a:pPr>
              <a:buFont typeface="Arial" charset="0"/>
              <a:buNone/>
            </a:pPr>
            <a:r>
              <a:rPr lang="lt-LT" altLang="en-US" sz="1200">
                <a:ea typeface="ＭＳ Ｐゴシック"/>
                <a:cs typeface="ＭＳ Ｐゴシック"/>
              </a:rPr>
              <a:t>Butler, 2001; Principles of Health Education and</a:t>
            </a:r>
          </a:p>
          <a:p>
            <a:pPr>
              <a:buFont typeface="Arial" charset="0"/>
              <a:buNone/>
            </a:pPr>
            <a:r>
              <a:rPr lang="lt-LT" altLang="en-US" sz="1200">
                <a:ea typeface="ＭＳ Ｐゴシック"/>
                <a:cs typeface="ＭＳ Ｐゴシック"/>
              </a:rPr>
              <a:t> Health Promotion. Weadsworth, a division of </a:t>
            </a:r>
          </a:p>
          <a:p>
            <a:pPr>
              <a:buFont typeface="Arial" charset="0"/>
              <a:buNone/>
            </a:pPr>
            <a:r>
              <a:rPr lang="lt-LT" altLang="en-US" sz="1200">
                <a:ea typeface="ＭＳ Ｐゴシック"/>
                <a:cs typeface="ＭＳ Ｐゴシック"/>
              </a:rPr>
              <a:t>Thompson Learning, Inc. 101 psl. </a:t>
            </a:r>
            <a:endParaRPr lang="en-US" altLang="en-US" sz="1200">
              <a:ea typeface="ＭＳ Ｐゴシック"/>
              <a:cs typeface="ＭＳ Ｐゴシック"/>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rtlCol="0">
            <a:normAutofit fontScale="90000"/>
          </a:bodyPr>
          <a:lstStyle/>
          <a:p>
            <a:pPr fontAlgn="auto">
              <a:spcAft>
                <a:spcPts val="0"/>
              </a:spcAft>
              <a:defRPr/>
            </a:pPr>
            <a:r>
              <a:rPr lang="lt-LT" altLang="en-US" sz="3600" dirty="0" smtClean="0">
                <a:ea typeface="ＭＳ Ｐゴシック" pitchFamily="34" charset="-128"/>
              </a:rPr>
              <a:t>Mokyklos sveikatos STIPRINIMO plano (projekto) koordinacinis komitetas</a:t>
            </a:r>
          </a:p>
        </p:txBody>
      </p:sp>
      <p:sp>
        <p:nvSpPr>
          <p:cNvPr id="35842" name="Content Placeholder 5"/>
          <p:cNvSpPr>
            <a:spLocks noGrp="1"/>
          </p:cNvSpPr>
          <p:nvPr>
            <p:ph idx="1"/>
          </p:nvPr>
        </p:nvSpPr>
        <p:spPr/>
        <p:txBody>
          <a:bodyPr/>
          <a:lstStyle/>
          <a:p>
            <a:r>
              <a:rPr lang="lt-LT" altLang="en-US" sz="2400" smtClean="0">
                <a:ea typeface="ＭＳ Ｐゴシック"/>
                <a:cs typeface="ＭＳ Ｐゴシック"/>
              </a:rPr>
              <a:t>Mokyklos vadovas</a:t>
            </a:r>
          </a:p>
          <a:p>
            <a:r>
              <a:rPr lang="lt-LT" altLang="en-US" sz="2400" smtClean="0">
                <a:ea typeface="ＭＳ Ｐゴシック"/>
                <a:cs typeface="ＭＳ Ｐゴシック"/>
              </a:rPr>
              <a:t>Visuomenės sveikatos specialistas</a:t>
            </a:r>
          </a:p>
          <a:p>
            <a:r>
              <a:rPr lang="lt-LT" altLang="en-US" sz="2400" smtClean="0">
                <a:ea typeface="ＭＳ Ｐゴシック"/>
                <a:cs typeface="ＭＳ Ｐゴシック"/>
              </a:rPr>
              <a:t>Socialinis pedagogas</a:t>
            </a:r>
          </a:p>
          <a:p>
            <a:r>
              <a:rPr lang="lt-LT" altLang="en-US" sz="2400" smtClean="0">
                <a:ea typeface="ＭＳ Ｐゴシック"/>
                <a:cs typeface="ＭＳ Ｐゴシック"/>
              </a:rPr>
              <a:t>Psichologas</a:t>
            </a:r>
          </a:p>
          <a:p>
            <a:r>
              <a:rPr lang="lt-LT" altLang="en-US" sz="2400" smtClean="0">
                <a:ea typeface="ＭＳ Ｐゴシック"/>
                <a:cs typeface="ＭＳ Ｐゴシック"/>
              </a:rPr>
              <a:t>Kūno kultūros mokytojai</a:t>
            </a:r>
          </a:p>
          <a:p>
            <a:r>
              <a:rPr lang="lt-LT" altLang="en-US" sz="2400" smtClean="0">
                <a:ea typeface="ＭＳ Ｐゴシック"/>
                <a:cs typeface="ＭＳ Ｐゴシック"/>
              </a:rPr>
              <a:t>Dalykų mokytojai</a:t>
            </a:r>
            <a:endParaRPr lang="en-US" altLang="en-US" sz="2400" smtClean="0">
              <a:ea typeface="ＭＳ Ｐゴシック"/>
              <a:cs typeface="ＭＳ Ｐゴシック"/>
            </a:endParaRPr>
          </a:p>
          <a:p>
            <a:r>
              <a:rPr lang="en-US" altLang="en-US" sz="2400" smtClean="0">
                <a:ea typeface="ＭＳ Ｐゴシック"/>
                <a:cs typeface="ＭＳ Ｐゴシック"/>
              </a:rPr>
              <a:t>Mokini</a:t>
            </a:r>
            <a:r>
              <a:rPr lang="lt-LT" altLang="en-US" sz="2400" smtClean="0">
                <a:ea typeface="ＭＳ Ｐゴシック"/>
                <a:cs typeface="ＭＳ Ｐゴシック"/>
              </a:rPr>
              <a:t>ų tėvai</a:t>
            </a:r>
          </a:p>
          <a:p>
            <a:r>
              <a:rPr lang="lt-LT" altLang="en-US" sz="2400" u="sng" smtClean="0">
                <a:ea typeface="ＭＳ Ｐゴシック"/>
                <a:cs typeface="ＭＳ Ｐゴシック"/>
              </a:rPr>
              <a:t>Mokiniai</a:t>
            </a:r>
          </a:p>
          <a:p>
            <a:r>
              <a:rPr lang="lt-LT" altLang="en-US" sz="2400" smtClean="0">
                <a:ea typeface="ＭＳ Ｐゴシック"/>
                <a:cs typeface="ＭＳ Ｐゴシック"/>
              </a:rPr>
              <a:t>Socialiniai partneriai</a:t>
            </a:r>
          </a:p>
          <a:p>
            <a:r>
              <a:rPr lang="lt-LT" altLang="en-US" sz="2400" smtClean="0">
                <a:ea typeface="ＭＳ Ｐゴシック"/>
                <a:cs typeface="ＭＳ Ｐゴシック"/>
              </a:rPr>
              <a:t>Rėmėjai</a:t>
            </a:r>
          </a:p>
        </p:txBody>
      </p:sp>
      <p:sp>
        <p:nvSpPr>
          <p:cNvPr id="35843" name="Slide Number Placeholder 3"/>
          <p:cNvSpPr>
            <a:spLocks noGrp="1"/>
          </p:cNvSpPr>
          <p:nvPr>
            <p:ph type="sldNum" sz="quarter" idx="12"/>
          </p:nvPr>
        </p:nvSpPr>
        <p:spPr bwMode="auto">
          <a:xfrm>
            <a:off x="609600" y="6248400"/>
            <a:ext cx="54213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E5B96C30-F017-4D9C-AA10-3AEBD360DC6C}" type="slidenum">
              <a:rPr lang="en-GB" altLang="en-US">
                <a:solidFill>
                  <a:schemeClr val="tx2"/>
                </a:solidFill>
                <a:latin typeface="Arial" charset="0"/>
                <a:ea typeface="ＭＳ Ｐゴシック"/>
                <a:cs typeface="ＭＳ Ｐゴシック"/>
              </a:rPr>
              <a:pPr fontAlgn="base">
                <a:spcBef>
                  <a:spcPct val="0"/>
                </a:spcBef>
                <a:spcAft>
                  <a:spcPct val="0"/>
                </a:spcAft>
              </a:pPr>
              <a:t>23</a:t>
            </a:fld>
            <a:endParaRPr lang="en-GB" altLang="en-US">
              <a:solidFill>
                <a:schemeClr val="tx2"/>
              </a:solidFill>
              <a:latin typeface="Arial" charset="0"/>
              <a:ea typeface="ＭＳ Ｐゴシック"/>
              <a:cs typeface="ＭＳ Ｐゴシック"/>
            </a:endParaRPr>
          </a:p>
        </p:txBody>
      </p:sp>
      <p:pic>
        <p:nvPicPr>
          <p:cNvPr id="35844" name="Picture 2"/>
          <p:cNvPicPr>
            <a:picLocks noChangeAspect="1" noChangeArrowheads="1"/>
          </p:cNvPicPr>
          <p:nvPr/>
        </p:nvPicPr>
        <p:blipFill>
          <a:blip r:embed="rId2"/>
          <a:srcRect/>
          <a:stretch>
            <a:fillRect/>
          </a:stretch>
        </p:blipFill>
        <p:spPr bwMode="auto">
          <a:xfrm>
            <a:off x="4859338" y="2924175"/>
            <a:ext cx="4176712" cy="3014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endParaRPr lang="lt-LT" smtClean="0"/>
          </a:p>
        </p:txBody>
      </p:sp>
      <p:sp>
        <p:nvSpPr>
          <p:cNvPr id="36866" name="Content Placeholder 2"/>
          <p:cNvSpPr>
            <a:spLocks noGrp="1"/>
          </p:cNvSpPr>
          <p:nvPr>
            <p:ph idx="1"/>
          </p:nvPr>
        </p:nvSpPr>
        <p:spPr/>
        <p:txBody>
          <a:bodyPr/>
          <a:lstStyle/>
          <a:p>
            <a:endParaRPr lang="lt-LT" smtClean="0"/>
          </a:p>
        </p:txBody>
      </p:sp>
      <p:pic>
        <p:nvPicPr>
          <p:cNvPr id="36867" name="Picture 2"/>
          <p:cNvPicPr>
            <a:picLocks noChangeAspect="1" noChangeArrowheads="1"/>
          </p:cNvPicPr>
          <p:nvPr/>
        </p:nvPicPr>
        <p:blipFill>
          <a:blip r:embed="rId2"/>
          <a:srcRect/>
          <a:stretch>
            <a:fillRect/>
          </a:stretch>
        </p:blipFill>
        <p:spPr bwMode="auto">
          <a:xfrm>
            <a:off x="228600" y="39688"/>
            <a:ext cx="8610600" cy="671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lt-LT" altLang="en-US" smtClean="0">
                <a:ea typeface="ＭＳ Ｐゴシック"/>
                <a:cs typeface="ＭＳ Ｐゴシック"/>
              </a:rPr>
              <a:t>Apibendrinimas</a:t>
            </a:r>
            <a:endParaRPr lang="en-US" altLang="en-US" smtClean="0">
              <a:ea typeface="ＭＳ Ｐゴシック"/>
              <a:cs typeface="ＭＳ Ｐゴシック"/>
            </a:endParaRPr>
          </a:p>
        </p:txBody>
      </p:sp>
      <p:pic>
        <p:nvPicPr>
          <p:cNvPr id="37890" name="Picture 2"/>
          <p:cNvPicPr>
            <a:picLocks noGrp="1" noChangeAspect="1" noChangeArrowheads="1"/>
          </p:cNvPicPr>
          <p:nvPr>
            <p:ph idx="1"/>
          </p:nvPr>
        </p:nvPicPr>
        <p:blipFill>
          <a:blip r:embed="rId2"/>
          <a:srcRect/>
          <a:stretch>
            <a:fillRect/>
          </a:stretch>
        </p:blipFill>
        <p:spPr>
          <a:xfrm>
            <a:off x="457200" y="1804988"/>
            <a:ext cx="8229600" cy="4114800"/>
          </a:xfrm>
        </p:spPr>
      </p:pic>
      <p:sp>
        <p:nvSpPr>
          <p:cNvPr id="3789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buFont typeface="Arial" charset="0"/>
              <a:buNone/>
            </a:pPr>
            <a:fld id="{C0BD2C03-1580-4D11-BEB0-216B3695E3CC}" type="slidenum">
              <a:rPr lang="en-GB" altLang="en-US" sz="1400">
                <a:solidFill>
                  <a:srgbClr val="000000"/>
                </a:solidFill>
                <a:latin typeface="Arial" charset="0"/>
                <a:ea typeface="ＭＳ Ｐゴシック"/>
                <a:cs typeface="ＭＳ Ｐゴシック"/>
              </a:rPr>
              <a:pPr fontAlgn="base">
                <a:spcBef>
                  <a:spcPct val="0"/>
                </a:spcBef>
                <a:spcAft>
                  <a:spcPct val="0"/>
                </a:spcAft>
                <a:buFont typeface="Arial" charset="0"/>
                <a:buNone/>
              </a:pPr>
              <a:t>25</a:t>
            </a:fld>
            <a:endParaRPr lang="en-GB" altLang="en-US" sz="1400">
              <a:solidFill>
                <a:srgbClr val="000000"/>
              </a:solidFill>
              <a:latin typeface="Arial"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lt-LT" altLang="en-US" smtClean="0">
                <a:ea typeface="ＭＳ Ｐゴシック"/>
                <a:cs typeface="ＭＳ Ｐゴシック"/>
              </a:rPr>
              <a:t>Apibendrinimas</a:t>
            </a:r>
            <a:endParaRPr lang="en-US" altLang="en-US" smtClean="0">
              <a:ea typeface="ＭＳ Ｐゴシック"/>
              <a:cs typeface="ＭＳ Ｐゴシック"/>
            </a:endParaRPr>
          </a:p>
        </p:txBody>
      </p:sp>
      <p:sp>
        <p:nvSpPr>
          <p:cNvPr id="31747" name="Content Placeholder 2"/>
          <p:cNvSpPr>
            <a:spLocks noGrp="1"/>
          </p:cNvSpPr>
          <p:nvPr>
            <p:ph idx="1"/>
          </p:nvPr>
        </p:nvSpPr>
        <p:spPr>
          <a:xfrm>
            <a:off x="457200" y="1268413"/>
            <a:ext cx="8224838" cy="4464050"/>
          </a:xfrm>
        </p:spPr>
        <p:txBody>
          <a:bodyPr rtlCol="0">
            <a:normAutofit fontScale="92500"/>
          </a:bodyPr>
          <a:lstStyle/>
          <a:p>
            <a:pPr fontAlgn="auto">
              <a:spcAft>
                <a:spcPts val="0"/>
              </a:spcAft>
              <a:buFont typeface="Arial" panose="020B0604020202020204" pitchFamily="34" charset="0"/>
              <a:buChar char="•"/>
              <a:defRPr/>
            </a:pPr>
            <a:r>
              <a:rPr lang="lt-LT" altLang="en-US" dirty="0" smtClean="0">
                <a:ea typeface="ＭＳ Ｐゴシック" pitchFamily="34" charset="-128"/>
              </a:rPr>
              <a:t>Sveikatos stiprinimo tikslas – asmens ir bendruomenės įgalinimas. </a:t>
            </a:r>
          </a:p>
          <a:p>
            <a:pPr fontAlgn="auto">
              <a:spcAft>
                <a:spcPts val="0"/>
              </a:spcAft>
              <a:buFont typeface="Arial" panose="020B0604020202020204" pitchFamily="34" charset="0"/>
              <a:buChar char="•"/>
              <a:defRPr/>
            </a:pPr>
            <a:r>
              <a:rPr lang="lt-LT" altLang="en-US" dirty="0" smtClean="0">
                <a:ea typeface="ＭＳ Ｐゴシック" pitchFamily="34" charset="-128"/>
              </a:rPr>
              <a:t>Sveikatos ugdymo taikinys – mokinių bendrųjų gyvenimo įgūdžių ugdymas, visos mokyklos bendruomenės mokymasis.</a:t>
            </a:r>
          </a:p>
          <a:p>
            <a:pPr fontAlgn="auto">
              <a:spcAft>
                <a:spcPts val="0"/>
              </a:spcAft>
              <a:buFont typeface="Arial" panose="020B0604020202020204" pitchFamily="34" charset="0"/>
              <a:buChar char="•"/>
              <a:defRPr/>
            </a:pPr>
            <a:r>
              <a:rPr lang="lt-LT" altLang="en-US" dirty="0" smtClean="0">
                <a:ea typeface="ＭＳ Ｐゴシック" pitchFamily="34" charset="-128"/>
              </a:rPr>
              <a:t>Sveikatos ugdymo ir stiprinimo veikla neturėtų būti fragmentiška, konservatyvi, ji turėtų skatinti kritiškai mąstyti ir mokytis visą gyvenimą, prisidėti prie bendruomenės plėtros. </a:t>
            </a:r>
          </a:p>
          <a:p>
            <a:pPr fontAlgn="auto">
              <a:spcAft>
                <a:spcPts val="0"/>
              </a:spcAft>
              <a:buFont typeface="Arial" panose="020B0604020202020204" pitchFamily="34" charset="0"/>
              <a:buChar char="•"/>
              <a:defRPr/>
            </a:pPr>
            <a:endParaRPr lang="lt-LT" altLang="en-US" dirty="0" smtClean="0">
              <a:ea typeface="ＭＳ Ｐゴシック" pitchFamily="34" charset="-128"/>
            </a:endParaRPr>
          </a:p>
          <a:p>
            <a:pPr fontAlgn="auto">
              <a:spcAft>
                <a:spcPts val="0"/>
              </a:spcAft>
              <a:buFont typeface="Arial" panose="020B0604020202020204" pitchFamily="34" charset="0"/>
              <a:buChar char="•"/>
              <a:defRPr/>
            </a:pPr>
            <a:endParaRPr lang="en-US" altLang="en-US" sz="2400" dirty="0" smtClean="0">
              <a:ea typeface="ＭＳ Ｐゴシック" pitchFamily="34" charset="-128"/>
            </a:endParaRPr>
          </a:p>
        </p:txBody>
      </p:sp>
      <p:sp>
        <p:nvSpPr>
          <p:cNvPr id="3891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buFont typeface="Arial" charset="0"/>
              <a:buNone/>
            </a:pPr>
            <a:fld id="{D2CDB1AD-D901-4181-B83B-37641EDE4A51}" type="slidenum">
              <a:rPr lang="en-GB" altLang="en-US" sz="1400">
                <a:solidFill>
                  <a:srgbClr val="000000"/>
                </a:solidFill>
                <a:latin typeface="Arial" charset="0"/>
                <a:ea typeface="ＭＳ Ｐゴシック"/>
                <a:cs typeface="ＭＳ Ｐゴシック"/>
              </a:rPr>
              <a:pPr fontAlgn="base">
                <a:spcBef>
                  <a:spcPct val="0"/>
                </a:spcBef>
                <a:spcAft>
                  <a:spcPct val="0"/>
                </a:spcAft>
                <a:buFont typeface="Arial" charset="0"/>
                <a:buNone/>
              </a:pPr>
              <a:t>26</a:t>
            </a:fld>
            <a:endParaRPr lang="en-GB" altLang="en-US" sz="1400">
              <a:solidFill>
                <a:srgbClr val="000000"/>
              </a:solidFill>
              <a:latin typeface="Arial"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lt-LT" altLang="en-US" smtClean="0">
                <a:ea typeface="ＭＳ Ｐゴシック"/>
                <a:cs typeface="ＭＳ Ｐゴシック"/>
              </a:rPr>
              <a:t>Apibendrinimas</a:t>
            </a:r>
            <a:endParaRPr lang="en-US" altLang="en-US" smtClean="0">
              <a:ea typeface="ＭＳ Ｐゴシック"/>
              <a:cs typeface="ＭＳ Ｐゴシック"/>
            </a:endParaRPr>
          </a:p>
        </p:txBody>
      </p:sp>
      <p:sp>
        <p:nvSpPr>
          <p:cNvPr id="39938" name="Content Placeholder 2"/>
          <p:cNvSpPr>
            <a:spLocks noGrp="1"/>
          </p:cNvSpPr>
          <p:nvPr>
            <p:ph idx="1"/>
          </p:nvPr>
        </p:nvSpPr>
        <p:spPr/>
        <p:txBody>
          <a:bodyPr/>
          <a:lstStyle/>
          <a:p>
            <a:r>
              <a:rPr lang="lt-LT" altLang="en-US" smtClean="0">
                <a:ea typeface="ＭＳ Ｐゴシック"/>
                <a:cs typeface="ＭＳ Ｐゴシック"/>
              </a:rPr>
              <a:t>Sveikatos stiprinimas užtikrinamas per gerai koordinuotų ir mokslu grįstų ilgalaikių projektų rengimą aktyviai veikiant mokyklos administracijai ir įtraukiant visą bendruomenę.</a:t>
            </a:r>
          </a:p>
          <a:p>
            <a:r>
              <a:rPr lang="lt-LT" altLang="en-US" smtClean="0">
                <a:ea typeface="ＭＳ Ｐゴシック"/>
                <a:cs typeface="ＭＳ Ｐゴシック"/>
              </a:rPr>
              <a:t>Sveikatos stiprinimo projektų (programų) rengimui vadovaujamasi šiuolaikiniais projektų rengimo principais, mokslu grįsta elgesio keitimo metodologija. </a:t>
            </a:r>
          </a:p>
          <a:p>
            <a:endParaRPr lang="lt-LT" altLang="en-US" smtClean="0">
              <a:ea typeface="ＭＳ Ｐゴシック"/>
              <a:cs typeface="ＭＳ Ｐゴシック"/>
            </a:endParaRPr>
          </a:p>
          <a:p>
            <a:endParaRPr lang="en-US" altLang="en-US" smtClean="0">
              <a:ea typeface="ＭＳ Ｐゴシック"/>
              <a:cs typeface="ＭＳ Ｐゴシック"/>
            </a:endParaRPr>
          </a:p>
        </p:txBody>
      </p:sp>
      <p:sp>
        <p:nvSpPr>
          <p:cNvPr id="3993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buFont typeface="Arial" charset="0"/>
              <a:buNone/>
            </a:pPr>
            <a:fld id="{7FFE4C91-F25A-4C70-815C-D2C8D86E66FC}" type="slidenum">
              <a:rPr lang="en-GB" altLang="en-US" sz="1400">
                <a:solidFill>
                  <a:srgbClr val="000000"/>
                </a:solidFill>
                <a:latin typeface="Arial" charset="0"/>
                <a:ea typeface="ＭＳ Ｐゴシック"/>
                <a:cs typeface="ＭＳ Ｐゴシック"/>
              </a:rPr>
              <a:pPr fontAlgn="base">
                <a:spcBef>
                  <a:spcPct val="0"/>
                </a:spcBef>
                <a:spcAft>
                  <a:spcPct val="0"/>
                </a:spcAft>
                <a:buFont typeface="Arial" charset="0"/>
                <a:buNone/>
              </a:pPr>
              <a:t>27</a:t>
            </a:fld>
            <a:endParaRPr lang="en-GB" altLang="en-US" sz="1400">
              <a:solidFill>
                <a:srgbClr val="000000"/>
              </a:solidFill>
              <a:latin typeface="Arial" charset="0"/>
              <a:ea typeface="ＭＳ Ｐゴシック"/>
              <a:cs typeface="ＭＳ Ｐゴシック"/>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lt-LT" altLang="en-US" smtClean="0">
                <a:ea typeface="ＭＳ Ｐゴシック"/>
                <a:cs typeface="ＭＳ Ｐゴシック"/>
              </a:rPr>
              <a:t>Apibendrinimas</a:t>
            </a:r>
            <a:endParaRPr lang="en-US" altLang="en-US" smtClean="0">
              <a:ea typeface="ＭＳ Ｐゴシック"/>
              <a:cs typeface="ＭＳ Ｐゴシック"/>
            </a:endParaRPr>
          </a:p>
        </p:txBody>
      </p:sp>
      <p:sp>
        <p:nvSpPr>
          <p:cNvPr id="40962" name="Content Placeholder 2"/>
          <p:cNvSpPr>
            <a:spLocks noGrp="1"/>
          </p:cNvSpPr>
          <p:nvPr>
            <p:ph idx="1"/>
          </p:nvPr>
        </p:nvSpPr>
        <p:spPr/>
        <p:txBody>
          <a:bodyPr/>
          <a:lstStyle/>
          <a:p>
            <a:r>
              <a:rPr lang="lt-LT" altLang="en-US" sz="2400" smtClean="0">
                <a:ea typeface="ＭＳ Ｐゴシック"/>
                <a:cs typeface="ＭＳ Ｐゴシック"/>
              </a:rPr>
              <a:t>Sveikatos ugdymas realizuojamas per integravimą į įvairius dalykus ir atskirą sveikatos ugdymo dalyką</a:t>
            </a:r>
          </a:p>
          <a:p>
            <a:r>
              <a:rPr lang="lt-LT" altLang="en-US" sz="2400" smtClean="0">
                <a:ea typeface="ＭＳ Ｐゴシック"/>
                <a:cs typeface="ＭＳ Ｐゴシック"/>
              </a:rPr>
              <a:t>Sveikatos ugdymas grindžiamas mokymusi iš patirties, orientuotas į mokinį, taikomi aktyvūs ugdymo metodai.</a:t>
            </a:r>
          </a:p>
          <a:p>
            <a:r>
              <a:rPr lang="lt-LT" altLang="en-US" sz="2400" smtClean="0">
                <a:ea typeface="ＭＳ Ｐゴシック"/>
                <a:cs typeface="ＭＳ Ｐゴシック"/>
              </a:rPr>
              <a:t>Siekiant užtikrinti nuoseklų kompetencijų plėtojimą, formuojamos tęstinės mokymosi linijos.</a:t>
            </a:r>
          </a:p>
          <a:p>
            <a:r>
              <a:rPr lang="lt-LT" altLang="en-US" sz="2400" smtClean="0">
                <a:ea typeface="ＭＳ Ｐゴシック"/>
                <a:cs typeface="ＭＳ Ｐゴシック"/>
              </a:rPr>
              <a:t>Sveikatos ugdymo dalykas su pažymiu nesiejamas. Taikomas formuojamasis, diagnostinis arba apibendrinamasis vertinimas. </a:t>
            </a:r>
          </a:p>
          <a:p>
            <a:r>
              <a:rPr lang="lt-LT" altLang="en-US" sz="2400" smtClean="0">
                <a:ea typeface="ＭＳ Ｐゴシック"/>
                <a:cs typeface="ＭＳ Ｐゴシック"/>
              </a:rPr>
              <a:t>Mokiniai naudoja įsivertinimą, kaupia mokymosi pasiekimų aplanką, rengia projektus.</a:t>
            </a:r>
          </a:p>
          <a:p>
            <a:endParaRPr lang="lt-LT" altLang="en-US" sz="2400" smtClean="0">
              <a:ea typeface="ＭＳ Ｐゴシック"/>
              <a:cs typeface="ＭＳ Ｐゴシック"/>
            </a:endParaRPr>
          </a:p>
          <a:p>
            <a:endParaRPr lang="lt-LT" altLang="en-US" smtClean="0">
              <a:ea typeface="ＭＳ Ｐゴシック"/>
              <a:cs typeface="ＭＳ Ｐゴシック"/>
            </a:endParaRPr>
          </a:p>
        </p:txBody>
      </p:sp>
      <p:sp>
        <p:nvSpPr>
          <p:cNvPr id="4096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buFont typeface="Arial" charset="0"/>
              <a:buNone/>
            </a:pPr>
            <a:fld id="{DDFC1E79-EB4F-44CF-8CED-B25B26456D40}" type="slidenum">
              <a:rPr lang="en-GB" altLang="en-US" sz="1400">
                <a:solidFill>
                  <a:srgbClr val="000000"/>
                </a:solidFill>
                <a:latin typeface="Arial" charset="0"/>
                <a:ea typeface="ＭＳ Ｐゴシック"/>
                <a:cs typeface="ＭＳ Ｐゴシック"/>
              </a:rPr>
              <a:pPr fontAlgn="base">
                <a:spcBef>
                  <a:spcPct val="0"/>
                </a:spcBef>
                <a:spcAft>
                  <a:spcPct val="0"/>
                </a:spcAft>
                <a:buFont typeface="Arial" charset="0"/>
                <a:buNone/>
              </a:pPr>
              <a:t>28</a:t>
            </a:fld>
            <a:endParaRPr lang="en-GB" altLang="en-US" sz="1400">
              <a:solidFill>
                <a:srgbClr val="000000"/>
              </a:solidFill>
              <a:latin typeface="Arial" charset="0"/>
              <a:ea typeface="ＭＳ Ｐゴシック"/>
              <a:cs typeface="ＭＳ Ｐゴシック"/>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lt-LT" altLang="en-US" smtClean="0">
                <a:ea typeface="ＭＳ Ｐゴシック"/>
                <a:cs typeface="ＭＳ Ｐゴシック"/>
              </a:rPr>
              <a:t>Diskutuokime</a:t>
            </a:r>
            <a:endParaRPr lang="en-US" altLang="en-US" smtClean="0">
              <a:ea typeface="ＭＳ Ｐゴシック"/>
              <a:cs typeface="ＭＳ Ｐゴシック"/>
            </a:endParaRPr>
          </a:p>
        </p:txBody>
      </p:sp>
      <p:pic>
        <p:nvPicPr>
          <p:cNvPr id="41986" name="Picture 2"/>
          <p:cNvPicPr>
            <a:picLocks noGrp="1" noChangeAspect="1" noChangeArrowheads="1"/>
          </p:cNvPicPr>
          <p:nvPr>
            <p:ph idx="1"/>
          </p:nvPr>
        </p:nvPicPr>
        <p:blipFill>
          <a:blip r:embed="rId2"/>
          <a:srcRect/>
          <a:stretch>
            <a:fillRect/>
          </a:stretch>
        </p:blipFill>
        <p:spPr>
          <a:xfrm>
            <a:off x="1727200" y="1412875"/>
            <a:ext cx="5337175" cy="4000500"/>
          </a:xfrm>
        </p:spPr>
      </p:pic>
      <p:sp>
        <p:nvSpPr>
          <p:cNvPr id="4198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buFont typeface="Arial" charset="0"/>
              <a:buNone/>
            </a:pPr>
            <a:fld id="{89022353-BF42-4A0A-B4A4-1B947A8C2DD8}" type="slidenum">
              <a:rPr lang="en-GB" altLang="en-US" sz="1400">
                <a:solidFill>
                  <a:srgbClr val="000000"/>
                </a:solidFill>
                <a:latin typeface="Arial" charset="0"/>
                <a:ea typeface="ＭＳ Ｐゴシック"/>
                <a:cs typeface="ＭＳ Ｐゴシック"/>
              </a:rPr>
              <a:pPr fontAlgn="base">
                <a:spcBef>
                  <a:spcPct val="0"/>
                </a:spcBef>
                <a:spcAft>
                  <a:spcPct val="0"/>
                </a:spcAft>
                <a:buFont typeface="Arial" charset="0"/>
                <a:buNone/>
              </a:pPr>
              <a:t>29</a:t>
            </a:fld>
            <a:endParaRPr lang="en-GB" altLang="en-US" sz="1400">
              <a:solidFill>
                <a:srgbClr val="000000"/>
              </a:solidFill>
              <a:latin typeface="Arial" charset="0"/>
              <a:ea typeface="ＭＳ Ｐゴシック"/>
              <a:cs typeface="ＭＳ Ｐゴシック"/>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lt-LT" altLang="en-US" sz="3600" smtClean="0"/>
              <a:t>Asmens įgalinimas</a:t>
            </a:r>
            <a:r>
              <a:rPr lang="en-US" altLang="en-US" sz="3600" smtClean="0"/>
              <a:t> (angl. </a:t>
            </a:r>
            <a:r>
              <a:rPr lang="en-US" altLang="en-US" sz="3600" i="1" smtClean="0"/>
              <a:t>Empowerment</a:t>
            </a:r>
            <a:r>
              <a:rPr lang="en-US" altLang="en-US" sz="3600" smtClean="0"/>
              <a:t>)</a:t>
            </a:r>
          </a:p>
        </p:txBody>
      </p:sp>
      <p:sp>
        <p:nvSpPr>
          <p:cNvPr id="24579" name="Content Placeholder 2"/>
          <p:cNvSpPr>
            <a:spLocks noGrp="1"/>
          </p:cNvSpPr>
          <p:nvPr>
            <p:ph idx="1"/>
          </p:nvPr>
        </p:nvSpPr>
        <p:spPr/>
        <p:txBody>
          <a:bodyPr rtlCol="0">
            <a:normAutofit fontScale="92500" lnSpcReduction="10000"/>
          </a:bodyPr>
          <a:lstStyle/>
          <a:p>
            <a:pPr fontAlgn="auto">
              <a:spcAft>
                <a:spcPts val="0"/>
              </a:spcAft>
              <a:buFont typeface="Arial" panose="020B0604020202020204" pitchFamily="34" charset="0"/>
              <a:buChar char="•"/>
              <a:defRPr/>
            </a:pPr>
            <a:r>
              <a:rPr lang="lt-LT" altLang="en-US" dirty="0" smtClean="0"/>
              <a:t>Asmens įgalinimas yra būsena, kurioje jis demonstruoja santykinai didelį savo galios lygį – tai galia rinktis. </a:t>
            </a:r>
            <a:endParaRPr lang="en-US" altLang="en-US" dirty="0" smtClean="0"/>
          </a:p>
          <a:p>
            <a:pPr fontAlgn="auto">
              <a:spcAft>
                <a:spcPts val="0"/>
              </a:spcAft>
              <a:buFont typeface="Arial" panose="020B0604020202020204" pitchFamily="34" charset="0"/>
              <a:buChar char="•"/>
              <a:defRPr/>
            </a:pPr>
            <a:r>
              <a:rPr lang="lt-LT" altLang="en-US" dirty="0" smtClean="0"/>
              <a:t>Asmens įgalinimas susijęs su </a:t>
            </a:r>
            <a:r>
              <a:rPr lang="lt-LT" altLang="en-US" i="1" dirty="0" smtClean="0"/>
              <a:t>įvairiais įsitikinimais </a:t>
            </a:r>
            <a:r>
              <a:rPr lang="lt-LT" altLang="en-US" dirty="0" smtClean="0"/>
              <a:t>apie sveikatos stiprinimo reiškinių priežastingumą ir kontrolės kilmę.</a:t>
            </a:r>
            <a:endParaRPr lang="en-US" altLang="en-US" dirty="0" smtClean="0"/>
          </a:p>
          <a:p>
            <a:pPr fontAlgn="auto">
              <a:spcAft>
                <a:spcPts val="0"/>
              </a:spcAft>
              <a:buFont typeface="Arial" panose="020B0604020202020204" pitchFamily="34" charset="0"/>
              <a:buChar char="•"/>
              <a:defRPr/>
            </a:pPr>
            <a:r>
              <a:rPr lang="lt-LT" altLang="en-US" dirty="0" smtClean="0"/>
              <a:t> Jis taip pat susijęs su santykinai dideliu, tačiau adekvačiu savęs vertinimu, gyvenimo įgūdžiais, kurie įgalina asmenį kontroliuoti savo gyvenimą ir sveikatą (</a:t>
            </a:r>
            <a:r>
              <a:rPr lang="lt-LT" altLang="en-US" dirty="0" err="1" smtClean="0"/>
              <a:t>Tilford</a:t>
            </a:r>
            <a:r>
              <a:rPr lang="lt-LT" altLang="en-US" dirty="0" smtClean="0"/>
              <a:t>, 2001, 40 </a:t>
            </a:r>
            <a:r>
              <a:rPr lang="lt-LT" altLang="en-US" dirty="0" err="1" smtClean="0"/>
              <a:t>psl</a:t>
            </a:r>
            <a:r>
              <a:rPr lang="lt-LT" altLang="en-US" dirty="0" smtClean="0"/>
              <a:t>.)</a:t>
            </a:r>
            <a:endParaRPr lang="en-US" altLang="en-US" dirty="0" smtClean="0"/>
          </a:p>
        </p:txBody>
      </p:sp>
      <p:sp>
        <p:nvSpPr>
          <p:cNvPr id="1536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lnSpc>
                <a:spcPct val="71000"/>
              </a:lnSpc>
              <a:spcBef>
                <a:spcPct val="0"/>
              </a:spcBef>
              <a:spcAft>
                <a:spcPct val="0"/>
              </a:spcAft>
            </a:pPr>
            <a:fld id="{F984F062-29B6-4C6F-9A1D-1326A385FB29}" type="slidenum">
              <a:rPr lang="en-GB" altLang="en-US">
                <a:solidFill>
                  <a:srgbClr val="FFFFFF"/>
                </a:solidFill>
                <a:latin typeface="Arial" charset="0"/>
                <a:ea typeface="ＭＳ Ｐゴシック"/>
                <a:cs typeface="ＭＳ Ｐゴシック"/>
              </a:rPr>
              <a:pPr fontAlgn="base">
                <a:lnSpc>
                  <a:spcPct val="71000"/>
                </a:lnSpc>
                <a:spcBef>
                  <a:spcPct val="0"/>
                </a:spcBef>
                <a:spcAft>
                  <a:spcPct val="0"/>
                </a:spcAft>
              </a:pPr>
              <a:t>3</a:t>
            </a:fld>
            <a:endParaRPr lang="en-GB" altLang="en-US">
              <a:solidFill>
                <a:srgbClr val="FFFFFF"/>
              </a:solidFill>
              <a:latin typeface="Arial"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rtlCol="0">
            <a:normAutofit fontScale="90000"/>
          </a:bodyPr>
          <a:lstStyle/>
          <a:p>
            <a:pPr fontAlgn="auto">
              <a:spcAft>
                <a:spcPts val="0"/>
              </a:spcAft>
              <a:defRPr/>
            </a:pPr>
            <a:r>
              <a:rPr lang="lt-LT" altLang="en-US" sz="4000" smtClean="0"/>
              <a:t>Intervencinis modeliavimas </a:t>
            </a:r>
            <a:br>
              <a:rPr lang="lt-LT" altLang="en-US" sz="4000" smtClean="0"/>
            </a:br>
            <a:r>
              <a:rPr lang="lt-LT" altLang="en-US" sz="4000" smtClean="0"/>
              <a:t>(angl. </a:t>
            </a:r>
            <a:r>
              <a:rPr lang="lt-LT" altLang="en-US" sz="4000" i="1" smtClean="0"/>
              <a:t>Intervention Mapping</a:t>
            </a:r>
            <a:r>
              <a:rPr lang="lt-LT" altLang="en-US" sz="4000" smtClean="0"/>
              <a:t>)</a:t>
            </a:r>
            <a:endParaRPr lang="en-US" altLang="en-US" sz="4000" smtClean="0"/>
          </a:p>
        </p:txBody>
      </p:sp>
      <p:pic>
        <p:nvPicPr>
          <p:cNvPr id="43010" name="Picture 2"/>
          <p:cNvPicPr>
            <a:picLocks noGrp="1" noChangeAspect="1" noChangeArrowheads="1"/>
          </p:cNvPicPr>
          <p:nvPr>
            <p:ph idx="1"/>
          </p:nvPr>
        </p:nvPicPr>
        <p:blipFill>
          <a:blip r:embed="rId2"/>
          <a:srcRect/>
          <a:stretch>
            <a:fillRect/>
          </a:stretch>
        </p:blipFill>
        <p:spPr>
          <a:xfrm>
            <a:off x="358775" y="1600200"/>
            <a:ext cx="4249738" cy="4276725"/>
          </a:xfrm>
        </p:spPr>
      </p:pic>
      <p:sp>
        <p:nvSpPr>
          <p:cNvPr id="4301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lnSpc>
                <a:spcPct val="71000"/>
              </a:lnSpc>
              <a:spcBef>
                <a:spcPct val="0"/>
              </a:spcBef>
              <a:spcAft>
                <a:spcPct val="0"/>
              </a:spcAft>
            </a:pPr>
            <a:fld id="{4982D519-D513-4F67-821A-DAF706D80D26}" type="slidenum">
              <a:rPr lang="en-GB" altLang="en-US">
                <a:solidFill>
                  <a:srgbClr val="FFFFFF"/>
                </a:solidFill>
                <a:latin typeface="Arial" charset="0"/>
                <a:ea typeface="ＭＳ Ｐゴシック"/>
                <a:cs typeface="ＭＳ Ｐゴシック"/>
              </a:rPr>
              <a:pPr fontAlgn="base">
                <a:lnSpc>
                  <a:spcPct val="71000"/>
                </a:lnSpc>
                <a:spcBef>
                  <a:spcPct val="0"/>
                </a:spcBef>
                <a:spcAft>
                  <a:spcPct val="0"/>
                </a:spcAft>
              </a:pPr>
              <a:t>30</a:t>
            </a:fld>
            <a:endParaRPr lang="en-GB" altLang="en-US">
              <a:solidFill>
                <a:srgbClr val="FFFFFF"/>
              </a:solidFill>
              <a:latin typeface="Arial" charset="0"/>
              <a:ea typeface="ＭＳ Ｐゴシック"/>
              <a:cs typeface="ＭＳ Ｐゴシック"/>
            </a:endParaRPr>
          </a:p>
        </p:txBody>
      </p:sp>
      <p:sp>
        <p:nvSpPr>
          <p:cNvPr id="7" name="Rectangle 6"/>
          <p:cNvSpPr/>
          <p:nvPr/>
        </p:nvSpPr>
        <p:spPr>
          <a:xfrm>
            <a:off x="4608513" y="1881188"/>
            <a:ext cx="4157662" cy="115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algn="ctr" eaLnBrk="1" fontAlgn="auto" hangingPunct="1">
              <a:spcBef>
                <a:spcPts val="0"/>
              </a:spcBef>
              <a:spcAft>
                <a:spcPts val="0"/>
              </a:spcAft>
              <a:defRPr/>
            </a:pPr>
            <a:r>
              <a:rPr lang="lt-LT" altLang="en-US" dirty="0">
                <a:solidFill>
                  <a:srgbClr val="FFFFFF"/>
                </a:solidFill>
                <a:latin typeface="Tw Cen MT" pitchFamily="34" charset="0"/>
              </a:rPr>
              <a:t>Specifinėje literatūroje daug informacijos kaip mes vertiname intervencijas, o ne ką mes vertiname (</a:t>
            </a:r>
            <a:r>
              <a:rPr lang="lt-LT" altLang="en-US" dirty="0" err="1">
                <a:solidFill>
                  <a:srgbClr val="FFFFFF"/>
                </a:solidFill>
                <a:latin typeface="Tw Cen MT" pitchFamily="34" charset="0"/>
              </a:rPr>
              <a:t>Dombrovski</a:t>
            </a:r>
            <a:r>
              <a:rPr lang="lt-LT" altLang="en-US" dirty="0">
                <a:solidFill>
                  <a:srgbClr val="FFFFFF"/>
                </a:solidFill>
                <a:latin typeface="Tw Cen MT" pitchFamily="34" charset="0"/>
              </a:rPr>
              <a:t> et </a:t>
            </a:r>
            <a:r>
              <a:rPr lang="lt-LT" altLang="en-US" dirty="0" err="1">
                <a:solidFill>
                  <a:srgbClr val="FFFFFF"/>
                </a:solidFill>
                <a:latin typeface="Tw Cen MT" pitchFamily="34" charset="0"/>
              </a:rPr>
              <a:t>al</a:t>
            </a:r>
            <a:r>
              <a:rPr lang="lt-LT" altLang="en-US" dirty="0">
                <a:solidFill>
                  <a:srgbClr val="FFFFFF"/>
                </a:solidFill>
                <a:latin typeface="Tw Cen MT" pitchFamily="34" charset="0"/>
              </a:rPr>
              <a:t>., 2007)</a:t>
            </a:r>
            <a:endParaRPr lang="en-US" altLang="en-US" dirty="0">
              <a:solidFill>
                <a:srgbClr val="FFFFFF"/>
              </a:solidFill>
              <a:latin typeface="Tw Cen MT" pitchFamily="34" charset="0"/>
            </a:endParaRPr>
          </a:p>
        </p:txBody>
      </p:sp>
      <p:sp>
        <p:nvSpPr>
          <p:cNvPr id="8" name="Rectangle 7"/>
          <p:cNvSpPr/>
          <p:nvPr/>
        </p:nvSpPr>
        <p:spPr>
          <a:xfrm>
            <a:off x="4603750" y="3357563"/>
            <a:ext cx="4157663" cy="1595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algn="ctr" eaLnBrk="1" fontAlgn="auto" hangingPunct="1">
              <a:spcBef>
                <a:spcPts val="0"/>
              </a:spcBef>
              <a:spcAft>
                <a:spcPts val="0"/>
              </a:spcAft>
              <a:defRPr/>
            </a:pPr>
            <a:r>
              <a:rPr lang="lt-LT" altLang="en-US" dirty="0">
                <a:solidFill>
                  <a:srgbClr val="FFFFFF"/>
                </a:solidFill>
                <a:latin typeface="Tw Cen MT" pitchFamily="34" charset="0"/>
              </a:rPr>
              <a:t>Mažai informacijos praktikams kokios intervencijos ir specifinės elgesio keitimo technologijos veikia (</a:t>
            </a:r>
            <a:r>
              <a:rPr lang="lt-LT" altLang="en-US" dirty="0" err="1">
                <a:solidFill>
                  <a:srgbClr val="FFFFFF"/>
                </a:solidFill>
                <a:latin typeface="Tw Cen MT" pitchFamily="34" charset="0"/>
              </a:rPr>
              <a:t>Mullen</a:t>
            </a:r>
            <a:r>
              <a:rPr lang="lt-LT" altLang="en-US" dirty="0">
                <a:solidFill>
                  <a:srgbClr val="FFFFFF"/>
                </a:solidFill>
                <a:latin typeface="Tw Cen MT" pitchFamily="34" charset="0"/>
              </a:rPr>
              <a:t>, </a:t>
            </a:r>
            <a:r>
              <a:rPr lang="lt-LT" altLang="en-US" dirty="0" err="1">
                <a:solidFill>
                  <a:srgbClr val="FFFFFF"/>
                </a:solidFill>
                <a:latin typeface="Tw Cen MT" pitchFamily="34" charset="0"/>
              </a:rPr>
              <a:t>Green</a:t>
            </a:r>
            <a:r>
              <a:rPr lang="lt-LT" altLang="en-US" dirty="0">
                <a:solidFill>
                  <a:srgbClr val="FFFFFF"/>
                </a:solidFill>
                <a:latin typeface="Tw Cen MT" pitchFamily="34" charset="0"/>
              </a:rPr>
              <a:t>, </a:t>
            </a:r>
            <a:r>
              <a:rPr lang="lt-LT" altLang="en-US" dirty="0" err="1">
                <a:solidFill>
                  <a:srgbClr val="FFFFFF"/>
                </a:solidFill>
                <a:latin typeface="Tw Cen MT" pitchFamily="34" charset="0"/>
              </a:rPr>
              <a:t>Persinger</a:t>
            </a:r>
            <a:r>
              <a:rPr lang="lt-LT" altLang="en-US" dirty="0">
                <a:solidFill>
                  <a:srgbClr val="FFFFFF"/>
                </a:solidFill>
                <a:latin typeface="Tw Cen MT" pitchFamily="34" charset="0"/>
              </a:rPr>
              <a:t>, 1985); </a:t>
            </a:r>
            <a:r>
              <a:rPr lang="lt-LT" altLang="en-US" dirty="0" err="1">
                <a:solidFill>
                  <a:srgbClr val="FFFFFF"/>
                </a:solidFill>
                <a:latin typeface="Tw Cen MT" pitchFamily="34" charset="0"/>
              </a:rPr>
              <a:t>Bartholomew</a:t>
            </a:r>
            <a:r>
              <a:rPr lang="lt-LT" altLang="en-US" dirty="0">
                <a:solidFill>
                  <a:srgbClr val="FFFFFF"/>
                </a:solidFill>
                <a:latin typeface="Tw Cen MT" pitchFamily="34" charset="0"/>
              </a:rPr>
              <a:t> et </a:t>
            </a:r>
            <a:r>
              <a:rPr lang="lt-LT" altLang="en-US" dirty="0" err="1">
                <a:solidFill>
                  <a:srgbClr val="FFFFFF"/>
                </a:solidFill>
                <a:latin typeface="Tw Cen MT" pitchFamily="34" charset="0"/>
              </a:rPr>
              <a:t>al</a:t>
            </a:r>
            <a:r>
              <a:rPr lang="lt-LT" altLang="en-US" dirty="0">
                <a:solidFill>
                  <a:srgbClr val="FFFFFF"/>
                </a:solidFill>
                <a:latin typeface="Tw Cen MT" pitchFamily="34" charset="0"/>
              </a:rPr>
              <a:t>., 2006)</a:t>
            </a:r>
            <a:endParaRPr lang="en-US" altLang="en-US" dirty="0">
              <a:solidFill>
                <a:srgbClr val="FFFFFF"/>
              </a:solidFill>
              <a:latin typeface="Tw Cen MT"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rtlCol="0">
            <a:normAutofit fontScale="90000"/>
          </a:bodyPr>
          <a:lstStyle/>
          <a:p>
            <a:pPr fontAlgn="auto">
              <a:spcAft>
                <a:spcPts val="0"/>
              </a:spcAft>
              <a:defRPr/>
            </a:pPr>
            <a:r>
              <a:rPr lang="lt-LT" altLang="en-US" sz="3600" smtClean="0"/>
              <a:t>Intervencinis modeliavimas </a:t>
            </a:r>
            <a:br>
              <a:rPr lang="lt-LT" altLang="en-US" sz="3600" smtClean="0"/>
            </a:br>
            <a:r>
              <a:rPr lang="lt-LT" altLang="en-US" sz="3600" smtClean="0"/>
              <a:t>(angl. </a:t>
            </a:r>
            <a:r>
              <a:rPr lang="lt-LT" altLang="en-US" sz="3600" i="1" smtClean="0"/>
              <a:t>Intervention Mapping</a:t>
            </a:r>
            <a:r>
              <a:rPr lang="lt-LT" altLang="en-US" sz="3600" smtClean="0"/>
              <a:t>)</a:t>
            </a:r>
            <a:endParaRPr lang="en-US" altLang="en-US" sz="3600" smtClean="0"/>
          </a:p>
        </p:txBody>
      </p:sp>
      <p:sp>
        <p:nvSpPr>
          <p:cNvPr id="52227" name="Content Placeholder 2"/>
          <p:cNvSpPr>
            <a:spLocks noGrp="1"/>
          </p:cNvSpPr>
          <p:nvPr>
            <p:ph idx="1"/>
          </p:nvPr>
        </p:nvSpPr>
        <p:spPr/>
        <p:txBody>
          <a:bodyPr rtlCol="0">
            <a:normAutofit lnSpcReduction="10000"/>
          </a:bodyPr>
          <a:lstStyle/>
          <a:p>
            <a:pPr fontAlgn="auto">
              <a:spcAft>
                <a:spcPts val="0"/>
              </a:spcAft>
              <a:buFont typeface="Arial" panose="020B0604020202020204" pitchFamily="34" charset="0"/>
              <a:buChar char="•"/>
              <a:defRPr/>
            </a:pPr>
            <a:r>
              <a:rPr lang="lt-LT" altLang="en-US" smtClean="0"/>
              <a:t>Intervencinio modeliavimo protokolas yra planavimo būdas siekiant sukurti sveikatos ugdymo teorijomis paremtas ir įrodymais grįstas elgesio keitimo programas (Bartholomew et al., 2006; 2011). </a:t>
            </a:r>
          </a:p>
          <a:p>
            <a:pPr fontAlgn="auto">
              <a:spcAft>
                <a:spcPts val="0"/>
              </a:spcAft>
              <a:buFont typeface="Arial" panose="020B0604020202020204" pitchFamily="34" charset="0"/>
              <a:buChar char="•"/>
              <a:defRPr/>
            </a:pPr>
            <a:r>
              <a:rPr lang="lt-LT" altLang="en-US" smtClean="0"/>
              <a:t>Planuojant programą tikslinė grupė privalo būti įtraukiama kiekvienu sprendimų priėmimo aspektu, </a:t>
            </a:r>
            <a:r>
              <a:rPr lang="lt-LT" altLang="en-US" u="sng" smtClean="0"/>
              <a:t>todėl plėtojamas jos įgalinimas (angl. </a:t>
            </a:r>
            <a:r>
              <a:rPr lang="lt-LT" altLang="en-US" i="1" u="sng" smtClean="0"/>
              <a:t>Empowerment</a:t>
            </a:r>
            <a:r>
              <a:rPr lang="lt-LT" altLang="en-US" u="sng" smtClean="0"/>
              <a:t>). </a:t>
            </a:r>
            <a:endParaRPr lang="en-US" altLang="en-US" u="sng" smtClean="0"/>
          </a:p>
        </p:txBody>
      </p:sp>
      <p:sp>
        <p:nvSpPr>
          <p:cNvPr id="4403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lnSpc>
                <a:spcPct val="71000"/>
              </a:lnSpc>
              <a:spcBef>
                <a:spcPct val="0"/>
              </a:spcBef>
              <a:spcAft>
                <a:spcPct val="0"/>
              </a:spcAft>
            </a:pPr>
            <a:fld id="{524B4BEB-89AA-4EF6-AB09-EB135C7BACAB}" type="slidenum">
              <a:rPr lang="en-GB" altLang="en-US">
                <a:solidFill>
                  <a:srgbClr val="FFFFFF"/>
                </a:solidFill>
                <a:latin typeface="Arial" charset="0"/>
                <a:ea typeface="ＭＳ Ｐゴシック"/>
                <a:cs typeface="ＭＳ Ｐゴシック"/>
              </a:rPr>
              <a:pPr fontAlgn="base">
                <a:lnSpc>
                  <a:spcPct val="71000"/>
                </a:lnSpc>
                <a:spcBef>
                  <a:spcPct val="0"/>
                </a:spcBef>
                <a:spcAft>
                  <a:spcPct val="0"/>
                </a:spcAft>
              </a:pPr>
              <a:t>31</a:t>
            </a:fld>
            <a:endParaRPr lang="en-GB" altLang="en-US">
              <a:solidFill>
                <a:srgbClr val="FFFFFF"/>
              </a:solidFill>
              <a:latin typeface="Arial"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lt-LT" altLang="en-US" smtClean="0"/>
              <a:t>Intervencinis modeliavimas</a:t>
            </a:r>
            <a:endParaRPr lang="en-US" altLang="en-US" smtClean="0"/>
          </a:p>
        </p:txBody>
      </p:sp>
      <p:pic>
        <p:nvPicPr>
          <p:cNvPr id="45058" name="Picture 2"/>
          <p:cNvPicPr>
            <a:picLocks noGrp="1" noChangeAspect="1" noChangeArrowheads="1"/>
          </p:cNvPicPr>
          <p:nvPr>
            <p:ph idx="1"/>
          </p:nvPr>
        </p:nvPicPr>
        <p:blipFill>
          <a:blip r:embed="rId2"/>
          <a:srcRect/>
          <a:stretch>
            <a:fillRect/>
          </a:stretch>
        </p:blipFill>
        <p:spPr>
          <a:xfrm>
            <a:off x="431800" y="1506538"/>
            <a:ext cx="5545138" cy="4337050"/>
          </a:xfrm>
        </p:spPr>
      </p:pic>
      <p:sp>
        <p:nvSpPr>
          <p:cNvPr id="4505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lnSpc>
                <a:spcPct val="71000"/>
              </a:lnSpc>
              <a:spcBef>
                <a:spcPct val="0"/>
              </a:spcBef>
              <a:spcAft>
                <a:spcPct val="0"/>
              </a:spcAft>
            </a:pPr>
            <a:fld id="{8DC66572-2993-48EC-949D-CBA9FAF05D51}" type="slidenum">
              <a:rPr lang="en-GB" altLang="en-US">
                <a:solidFill>
                  <a:srgbClr val="FFFFFF"/>
                </a:solidFill>
                <a:latin typeface="Arial" charset="0"/>
                <a:ea typeface="ＭＳ Ｐゴシック"/>
                <a:cs typeface="ＭＳ Ｐゴシック"/>
              </a:rPr>
              <a:pPr fontAlgn="base">
                <a:lnSpc>
                  <a:spcPct val="71000"/>
                </a:lnSpc>
                <a:spcBef>
                  <a:spcPct val="0"/>
                </a:spcBef>
                <a:spcAft>
                  <a:spcPct val="0"/>
                </a:spcAft>
              </a:pPr>
              <a:t>32</a:t>
            </a:fld>
            <a:endParaRPr lang="en-GB" altLang="en-US">
              <a:solidFill>
                <a:srgbClr val="FFFFFF"/>
              </a:solidFill>
              <a:latin typeface="Arial" charset="0"/>
              <a:ea typeface="ＭＳ Ｐゴシック"/>
              <a:cs typeface="ＭＳ Ｐゴシック"/>
            </a:endParaRPr>
          </a:p>
        </p:txBody>
      </p:sp>
      <p:sp>
        <p:nvSpPr>
          <p:cNvPr id="45060" name="TextBox 6"/>
          <p:cNvSpPr txBox="1">
            <a:spLocks noChangeArrowheads="1"/>
          </p:cNvSpPr>
          <p:nvPr/>
        </p:nvSpPr>
        <p:spPr bwMode="auto">
          <a:xfrm>
            <a:off x="5148263" y="5949950"/>
            <a:ext cx="3760787" cy="714375"/>
          </a:xfrm>
          <a:prstGeom prst="rect">
            <a:avLst/>
          </a:prstGeom>
          <a:noFill/>
          <a:ln w="9525">
            <a:noFill/>
            <a:miter lim="800000"/>
            <a:headEnd/>
            <a:tailEnd/>
          </a:ln>
        </p:spPr>
        <p:txBody>
          <a:bodyPr wrap="none">
            <a:spAutoFit/>
          </a:bodyPr>
          <a:lstStyle/>
          <a:p>
            <a:r>
              <a:rPr lang="lt-LT" altLang="en-US" sz="1000">
                <a:ea typeface="ＭＳ Ｐゴシック"/>
                <a:cs typeface="ＭＳ Ｐゴシック"/>
              </a:rPr>
              <a:t>Beaulieu, D., Godin.G. (2012). </a:t>
            </a:r>
            <a:r>
              <a:rPr lang="en-US" altLang="en-US" sz="1000">
                <a:ea typeface="ＭＳ Ｐゴシック"/>
                <a:cs typeface="ＭＳ Ｐゴシック"/>
              </a:rPr>
              <a:t>Development of an intervention </a:t>
            </a:r>
            <a:endParaRPr lang="lt-LT" altLang="en-US" sz="1000">
              <a:ea typeface="ＭＳ Ｐゴシック"/>
              <a:cs typeface="ＭＳ Ｐゴシック"/>
            </a:endParaRPr>
          </a:p>
          <a:p>
            <a:r>
              <a:rPr lang="en-US" altLang="en-US" sz="1000">
                <a:ea typeface="ＭＳ Ｐゴシック"/>
                <a:cs typeface="ＭＳ Ｐゴシック"/>
              </a:rPr>
              <a:t>programme to encourage high school students to stay in school</a:t>
            </a:r>
            <a:endParaRPr lang="lt-LT" altLang="en-US" sz="1000">
              <a:ea typeface="ＭＳ Ｐゴシック"/>
              <a:cs typeface="ＭＳ Ｐゴシック"/>
            </a:endParaRPr>
          </a:p>
          <a:p>
            <a:r>
              <a:rPr lang="en-US" altLang="en-US" sz="1000">
                <a:ea typeface="ＭＳ Ｐゴシック"/>
                <a:cs typeface="ＭＳ Ｐゴシック"/>
              </a:rPr>
              <a:t> for lunch instead of eating at nearby fast-food restaurants</a:t>
            </a:r>
            <a:r>
              <a:rPr lang="lt-LT" altLang="en-US" sz="1000">
                <a:ea typeface="ＭＳ Ｐゴシック"/>
                <a:cs typeface="ＭＳ Ｐゴシック"/>
              </a:rPr>
              <a:t>. </a:t>
            </a:r>
          </a:p>
          <a:p>
            <a:r>
              <a:rPr lang="lt-LT" altLang="en-US" sz="1000" i="1">
                <a:ea typeface="ＭＳ Ｐゴシック"/>
                <a:cs typeface="ＭＳ Ｐゴシック"/>
              </a:rPr>
              <a:t>Evaluation And Program Planning, 35</a:t>
            </a:r>
            <a:r>
              <a:rPr lang="lt-LT" altLang="en-US" sz="1000">
                <a:ea typeface="ＭＳ Ｐゴシック"/>
                <a:cs typeface="ＭＳ Ｐゴシック"/>
              </a:rPr>
              <a:t>, 382-389. </a:t>
            </a:r>
            <a:endParaRPr lang="en-US" altLang="en-US" sz="1000">
              <a:ea typeface="ＭＳ Ｐゴシック"/>
              <a:cs typeface="ＭＳ Ｐゴシック"/>
            </a:endParaRPr>
          </a:p>
          <a:p>
            <a:r>
              <a:rPr lang="lt-LT" altLang="en-US" sz="1000">
                <a:ea typeface="ＭＳ Ｐゴシック"/>
                <a:cs typeface="ＭＳ Ｐゴシック"/>
              </a:rPr>
              <a:t> </a:t>
            </a:r>
            <a:endParaRPr lang="en-US" altLang="en-US" sz="1000">
              <a:ea typeface="ＭＳ Ｐゴシック"/>
              <a:cs typeface="ＭＳ Ｐゴシック"/>
            </a:endParaRPr>
          </a:p>
        </p:txBody>
      </p:sp>
      <p:pic>
        <p:nvPicPr>
          <p:cNvPr id="45061" name="Picture 3"/>
          <p:cNvPicPr>
            <a:picLocks noChangeAspect="1" noChangeArrowheads="1"/>
          </p:cNvPicPr>
          <p:nvPr/>
        </p:nvPicPr>
        <p:blipFill>
          <a:blip r:embed="rId3"/>
          <a:srcRect/>
          <a:stretch>
            <a:fillRect/>
          </a:stretch>
        </p:blipFill>
        <p:spPr bwMode="auto">
          <a:xfrm>
            <a:off x="6515100" y="2060575"/>
            <a:ext cx="2393950" cy="277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lt-LT" altLang="en-US" smtClean="0"/>
              <a:t>Paprasti klausimai</a:t>
            </a:r>
            <a:endParaRPr lang="en-US" altLang="en-US" smtClean="0"/>
          </a:p>
        </p:txBody>
      </p:sp>
      <p:sp>
        <p:nvSpPr>
          <p:cNvPr id="46082" name="Content Placeholder 2"/>
          <p:cNvSpPr>
            <a:spLocks noGrp="1"/>
          </p:cNvSpPr>
          <p:nvPr>
            <p:ph idx="1"/>
          </p:nvPr>
        </p:nvSpPr>
        <p:spPr/>
        <p:txBody>
          <a:bodyPr/>
          <a:lstStyle/>
          <a:p>
            <a:r>
              <a:rPr lang="lt-LT" altLang="en-US" sz="2400" smtClean="0">
                <a:ea typeface="ＭＳ Ｐゴシック"/>
                <a:cs typeface="ＭＳ Ｐゴシック"/>
              </a:rPr>
              <a:t>1) Kokia problema? Kokios jos priežastys? Rizikos grupės? Ištekliai pokyčiams?</a:t>
            </a:r>
          </a:p>
          <a:p>
            <a:r>
              <a:rPr lang="lt-LT" altLang="en-US" sz="2400" smtClean="0">
                <a:ea typeface="ＭＳ Ｐゴシック"/>
                <a:cs typeface="ＭＳ Ｐゴシック"/>
              </a:rPr>
              <a:t>2) Ką mes norime pakeisti ir kodėl?</a:t>
            </a:r>
          </a:p>
          <a:p>
            <a:r>
              <a:rPr lang="lt-LT" altLang="en-US" sz="2400" smtClean="0">
                <a:ea typeface="ＭＳ Ｐゴシック"/>
                <a:cs typeface="ＭＳ Ｐゴシック"/>
              </a:rPr>
              <a:t>3) Kaip mes galime įgyvendinti programą? </a:t>
            </a:r>
            <a:r>
              <a:rPr lang="lt-LT" altLang="en-US" sz="2400" u="sng" smtClean="0">
                <a:ea typeface="ＭＳ Ｐゴシック"/>
                <a:cs typeface="ＭＳ Ｐゴシック"/>
              </a:rPr>
              <a:t>Kur ir kaip buvo panaudota teorija priimant sprendimus? </a:t>
            </a:r>
            <a:r>
              <a:rPr lang="lt-LT" altLang="en-US" sz="2400" smtClean="0">
                <a:ea typeface="ＭＳ Ｐゴシック"/>
                <a:cs typeface="ＭＳ Ｐゴシック"/>
              </a:rPr>
              <a:t>Kada ir kaip intervencijos dizainas buvo veikiamas praktinių ir politinių sprendimų?</a:t>
            </a:r>
          </a:p>
          <a:p>
            <a:r>
              <a:rPr lang="lt-LT" altLang="en-US" sz="2400" smtClean="0">
                <a:ea typeface="ＭＳ Ｐゴシック"/>
                <a:cs typeface="ＭＳ Ｐゴシック"/>
              </a:rPr>
              <a:t>4) Kas ištikrųjų veiks ir bus praktiškai įgyvendinama?</a:t>
            </a:r>
          </a:p>
          <a:p>
            <a:r>
              <a:rPr lang="lt-LT" altLang="en-US" sz="2400" smtClean="0"/>
              <a:t>5) Kaip galime pagerinti įgyvendinimą?</a:t>
            </a:r>
          </a:p>
          <a:p>
            <a:r>
              <a:rPr lang="lt-LT" altLang="en-US" sz="2400" smtClean="0"/>
              <a:t>6) Ar tai ką suplanavome veikia?</a:t>
            </a:r>
            <a:endParaRPr lang="en-US" altLang="en-US" sz="2400" smtClean="0"/>
          </a:p>
        </p:txBody>
      </p:sp>
      <p:sp>
        <p:nvSpPr>
          <p:cNvPr id="4608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lnSpc>
                <a:spcPct val="71000"/>
              </a:lnSpc>
              <a:spcBef>
                <a:spcPct val="0"/>
              </a:spcBef>
              <a:spcAft>
                <a:spcPct val="0"/>
              </a:spcAft>
            </a:pPr>
            <a:fld id="{872DCA90-EE67-4884-B8DB-E0B2E7D670C9}" type="slidenum">
              <a:rPr lang="en-GB" altLang="en-US">
                <a:solidFill>
                  <a:srgbClr val="FFFFFF"/>
                </a:solidFill>
                <a:latin typeface="Arial" charset="0"/>
                <a:ea typeface="ＭＳ Ｐゴシック"/>
                <a:cs typeface="ＭＳ Ｐゴシック"/>
              </a:rPr>
              <a:pPr fontAlgn="base">
                <a:lnSpc>
                  <a:spcPct val="71000"/>
                </a:lnSpc>
                <a:spcBef>
                  <a:spcPct val="0"/>
                </a:spcBef>
                <a:spcAft>
                  <a:spcPct val="0"/>
                </a:spcAft>
              </a:pPr>
              <a:t>33</a:t>
            </a:fld>
            <a:endParaRPr lang="en-GB" altLang="en-US">
              <a:solidFill>
                <a:srgbClr val="FFFFFF"/>
              </a:solidFill>
              <a:latin typeface="Arial"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lt-LT" altLang="en-US" sz="3200" smtClean="0"/>
              <a:t>Gyvenimo įgūdžių lavinimo tikslas – įgalinimas (Hopson and Sally, 1981). </a:t>
            </a:r>
            <a:endParaRPr lang="en-US" altLang="en-US" sz="3200" smtClean="0"/>
          </a:p>
        </p:txBody>
      </p:sp>
      <p:sp>
        <p:nvSpPr>
          <p:cNvPr id="16386" name="Content Placeholder 2"/>
          <p:cNvSpPr>
            <a:spLocks noGrp="1"/>
          </p:cNvSpPr>
          <p:nvPr>
            <p:ph idx="1"/>
          </p:nvPr>
        </p:nvSpPr>
        <p:spPr/>
        <p:txBody>
          <a:bodyPr/>
          <a:lstStyle/>
          <a:p>
            <a:endParaRPr lang="en-US" altLang="en-US" smtClean="0"/>
          </a:p>
        </p:txBody>
      </p:sp>
      <p:sp>
        <p:nvSpPr>
          <p:cNvPr id="1638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lnSpc>
                <a:spcPct val="71000"/>
              </a:lnSpc>
              <a:spcBef>
                <a:spcPct val="0"/>
              </a:spcBef>
              <a:spcAft>
                <a:spcPct val="0"/>
              </a:spcAft>
            </a:pPr>
            <a:fld id="{3F8AB3FA-D601-4B86-9D5A-73BFF3D77891}" type="slidenum">
              <a:rPr lang="en-GB" altLang="en-US">
                <a:solidFill>
                  <a:srgbClr val="FFFFFF"/>
                </a:solidFill>
                <a:latin typeface="Arial" charset="0"/>
                <a:ea typeface="ＭＳ Ｐゴシック"/>
                <a:cs typeface="ＭＳ Ｐゴシック"/>
              </a:rPr>
              <a:pPr fontAlgn="base">
                <a:lnSpc>
                  <a:spcPct val="71000"/>
                </a:lnSpc>
                <a:spcBef>
                  <a:spcPct val="0"/>
                </a:spcBef>
                <a:spcAft>
                  <a:spcPct val="0"/>
                </a:spcAft>
              </a:pPr>
              <a:t>4</a:t>
            </a:fld>
            <a:endParaRPr lang="en-GB" altLang="en-US">
              <a:solidFill>
                <a:srgbClr val="FFFFFF"/>
              </a:solidFill>
              <a:latin typeface="Arial" charset="0"/>
              <a:ea typeface="ＭＳ Ｐゴシック"/>
              <a:cs typeface="ＭＳ Ｐゴシック"/>
            </a:endParaRPr>
          </a:p>
        </p:txBody>
      </p:sp>
      <p:sp>
        <p:nvSpPr>
          <p:cNvPr id="5" name="Rectangle 4"/>
          <p:cNvSpPr/>
          <p:nvPr/>
        </p:nvSpPr>
        <p:spPr>
          <a:xfrm>
            <a:off x="612775" y="2514600"/>
            <a:ext cx="2268538" cy="2066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algn="ctr" eaLnBrk="1" fontAlgn="auto" hangingPunct="1">
              <a:spcBef>
                <a:spcPts val="0"/>
              </a:spcBef>
              <a:spcAft>
                <a:spcPts val="0"/>
              </a:spcAft>
              <a:defRPr/>
            </a:pPr>
            <a:r>
              <a:rPr lang="lt-LT" altLang="en-US" b="1" dirty="0">
                <a:solidFill>
                  <a:srgbClr val="FFFFFF"/>
                </a:solidFill>
                <a:latin typeface="Tw Cen MT" pitchFamily="34" charset="0"/>
              </a:rPr>
              <a:t>AŠ</a:t>
            </a:r>
          </a:p>
          <a:p>
            <a:pPr algn="ctr" eaLnBrk="1" fontAlgn="auto" hangingPunct="1">
              <a:spcBef>
                <a:spcPts val="0"/>
              </a:spcBef>
              <a:spcAft>
                <a:spcPts val="0"/>
              </a:spcAft>
              <a:defRPr/>
            </a:pPr>
            <a:r>
              <a:rPr lang="lt-LT" altLang="en-US" dirty="0">
                <a:solidFill>
                  <a:srgbClr val="FFFFFF"/>
                </a:solidFill>
                <a:latin typeface="Tw Cen MT" pitchFamily="34" charset="0"/>
              </a:rPr>
              <a:t>Sveikatos ir bendras raštingumas</a:t>
            </a:r>
          </a:p>
          <a:p>
            <a:pPr algn="ctr" eaLnBrk="1" fontAlgn="auto" hangingPunct="1">
              <a:spcBef>
                <a:spcPts val="0"/>
              </a:spcBef>
              <a:spcAft>
                <a:spcPts val="0"/>
              </a:spcAft>
              <a:defRPr/>
            </a:pPr>
            <a:r>
              <a:rPr lang="lt-LT" altLang="en-US" dirty="0">
                <a:solidFill>
                  <a:srgbClr val="FFFFFF"/>
                </a:solidFill>
                <a:latin typeface="Tw Cen MT" pitchFamily="34" charset="0"/>
              </a:rPr>
              <a:t>Savęs vertinimas</a:t>
            </a:r>
          </a:p>
          <a:p>
            <a:pPr algn="ctr" eaLnBrk="1" fontAlgn="auto" hangingPunct="1">
              <a:spcBef>
                <a:spcPts val="0"/>
              </a:spcBef>
              <a:spcAft>
                <a:spcPts val="0"/>
              </a:spcAft>
              <a:defRPr/>
            </a:pPr>
            <a:r>
              <a:rPr lang="lt-LT" altLang="en-US" dirty="0">
                <a:solidFill>
                  <a:srgbClr val="FFFFFF"/>
                </a:solidFill>
                <a:latin typeface="Tw Cen MT" pitchFamily="34" charset="0"/>
              </a:rPr>
              <a:t>Efektyvus sprendimų priėmimas</a:t>
            </a:r>
          </a:p>
          <a:p>
            <a:pPr algn="ctr" eaLnBrk="1" fontAlgn="auto" hangingPunct="1">
              <a:spcBef>
                <a:spcPts val="0"/>
              </a:spcBef>
              <a:spcAft>
                <a:spcPts val="0"/>
              </a:spcAft>
              <a:defRPr/>
            </a:pPr>
            <a:r>
              <a:rPr lang="lt-LT" altLang="en-US" dirty="0">
                <a:solidFill>
                  <a:srgbClr val="FFFFFF"/>
                </a:solidFill>
                <a:latin typeface="Tw Cen MT" pitchFamily="34" charset="0"/>
              </a:rPr>
              <a:t>Ir </a:t>
            </a:r>
            <a:r>
              <a:rPr lang="lt-LT" altLang="en-US" dirty="0" err="1">
                <a:solidFill>
                  <a:srgbClr val="FFFFFF"/>
                </a:solidFill>
                <a:latin typeface="Tw Cen MT" pitchFamily="34" charset="0"/>
              </a:rPr>
              <a:t>t.t</a:t>
            </a:r>
            <a:r>
              <a:rPr lang="lt-LT" altLang="en-US" dirty="0">
                <a:solidFill>
                  <a:srgbClr val="FFFFFF"/>
                </a:solidFill>
                <a:latin typeface="Tw Cen MT" pitchFamily="34" charset="0"/>
              </a:rPr>
              <a:t>. </a:t>
            </a:r>
            <a:endParaRPr lang="en-US" altLang="en-US" dirty="0">
              <a:solidFill>
                <a:srgbClr val="FFFFFF"/>
              </a:solidFill>
              <a:latin typeface="Tw Cen MT" pitchFamily="34" charset="0"/>
            </a:endParaRPr>
          </a:p>
        </p:txBody>
      </p:sp>
      <p:sp>
        <p:nvSpPr>
          <p:cNvPr id="6" name="Rectangle 5"/>
          <p:cNvSpPr/>
          <p:nvPr/>
        </p:nvSpPr>
        <p:spPr>
          <a:xfrm>
            <a:off x="3276600" y="1371600"/>
            <a:ext cx="2303463" cy="1581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algn="ctr" eaLnBrk="1" fontAlgn="auto" hangingPunct="1">
              <a:spcBef>
                <a:spcPts val="0"/>
              </a:spcBef>
              <a:spcAft>
                <a:spcPts val="0"/>
              </a:spcAft>
              <a:defRPr/>
            </a:pPr>
            <a:r>
              <a:rPr lang="lt-LT" altLang="en-US" b="1" dirty="0">
                <a:solidFill>
                  <a:srgbClr val="FFFFFF"/>
                </a:solidFill>
                <a:latin typeface="Tw Cen MT" pitchFamily="34" charset="0"/>
              </a:rPr>
              <a:t>Aš ir Tu</a:t>
            </a:r>
          </a:p>
          <a:p>
            <a:pPr algn="ctr" eaLnBrk="1" fontAlgn="auto" hangingPunct="1">
              <a:spcBef>
                <a:spcPts val="0"/>
              </a:spcBef>
              <a:spcAft>
                <a:spcPts val="0"/>
              </a:spcAft>
              <a:defRPr/>
            </a:pPr>
            <a:r>
              <a:rPr lang="lt-LT" altLang="en-US" dirty="0">
                <a:solidFill>
                  <a:srgbClr val="FFFFFF"/>
                </a:solidFill>
                <a:latin typeface="Tw Cen MT" pitchFamily="34" charset="0"/>
              </a:rPr>
              <a:t>Efektyvi komunikacija</a:t>
            </a:r>
          </a:p>
          <a:p>
            <a:pPr algn="ctr" eaLnBrk="1" fontAlgn="auto" hangingPunct="1">
              <a:spcBef>
                <a:spcPts val="0"/>
              </a:spcBef>
              <a:spcAft>
                <a:spcPts val="0"/>
              </a:spcAft>
              <a:defRPr/>
            </a:pPr>
            <a:r>
              <a:rPr lang="lt-LT" altLang="en-US" dirty="0">
                <a:solidFill>
                  <a:srgbClr val="FFFFFF"/>
                </a:solidFill>
                <a:latin typeface="Tw Cen MT" pitchFamily="34" charset="0"/>
              </a:rPr>
              <a:t>Konfliktų valdymas</a:t>
            </a:r>
          </a:p>
          <a:p>
            <a:pPr algn="ctr" eaLnBrk="1" fontAlgn="auto" hangingPunct="1">
              <a:spcBef>
                <a:spcPts val="0"/>
              </a:spcBef>
              <a:spcAft>
                <a:spcPts val="0"/>
              </a:spcAft>
              <a:defRPr/>
            </a:pPr>
            <a:r>
              <a:rPr lang="lt-LT" altLang="en-US" dirty="0">
                <a:solidFill>
                  <a:srgbClr val="FFFFFF"/>
                </a:solidFill>
                <a:latin typeface="Tw Cen MT" pitchFamily="34" charset="0"/>
              </a:rPr>
              <a:t>Socialinių ryšių užmezgimas ir palaikymas ir </a:t>
            </a:r>
            <a:r>
              <a:rPr lang="lt-LT" altLang="en-US" dirty="0" err="1">
                <a:solidFill>
                  <a:srgbClr val="FFFFFF"/>
                </a:solidFill>
                <a:latin typeface="Tw Cen MT" pitchFamily="34" charset="0"/>
              </a:rPr>
              <a:t>t.t</a:t>
            </a:r>
            <a:r>
              <a:rPr lang="lt-LT" altLang="en-US" dirty="0">
                <a:solidFill>
                  <a:srgbClr val="FFFFFF"/>
                </a:solidFill>
                <a:latin typeface="Tw Cen MT" pitchFamily="34" charset="0"/>
              </a:rPr>
              <a:t>.</a:t>
            </a:r>
            <a:endParaRPr lang="en-US" altLang="en-US" dirty="0">
              <a:solidFill>
                <a:srgbClr val="FFFFFF"/>
              </a:solidFill>
              <a:latin typeface="Tw Cen MT" pitchFamily="34" charset="0"/>
            </a:endParaRPr>
          </a:p>
        </p:txBody>
      </p:sp>
      <p:sp>
        <p:nvSpPr>
          <p:cNvPr id="7" name="Rectangle 6"/>
          <p:cNvSpPr/>
          <p:nvPr/>
        </p:nvSpPr>
        <p:spPr>
          <a:xfrm>
            <a:off x="3276600" y="4581525"/>
            <a:ext cx="2447925" cy="151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algn="ctr" eaLnBrk="1" fontAlgn="auto" hangingPunct="1">
              <a:spcBef>
                <a:spcPts val="0"/>
              </a:spcBef>
              <a:spcAft>
                <a:spcPts val="0"/>
              </a:spcAft>
              <a:defRPr/>
            </a:pPr>
            <a:r>
              <a:rPr lang="lt-LT" altLang="en-US" b="1">
                <a:solidFill>
                  <a:srgbClr val="FFFFFF"/>
                </a:solidFill>
                <a:latin typeface="Tw Cen MT" pitchFamily="34" charset="0"/>
              </a:rPr>
              <a:t>Aš ir Kiti</a:t>
            </a:r>
          </a:p>
          <a:p>
            <a:pPr algn="ctr" eaLnBrk="1" fontAlgn="auto" hangingPunct="1">
              <a:spcBef>
                <a:spcPts val="0"/>
              </a:spcBef>
              <a:spcAft>
                <a:spcPts val="0"/>
              </a:spcAft>
              <a:defRPr/>
            </a:pPr>
            <a:r>
              <a:rPr lang="lt-LT" altLang="en-US">
                <a:solidFill>
                  <a:srgbClr val="FFFFFF"/>
                </a:solidFill>
                <a:latin typeface="Tw Cen MT" pitchFamily="34" charset="0"/>
              </a:rPr>
              <a:t>Pozityvumas</a:t>
            </a:r>
          </a:p>
          <a:p>
            <a:pPr algn="ctr" eaLnBrk="1" fontAlgn="auto" hangingPunct="1">
              <a:spcBef>
                <a:spcPts val="0"/>
              </a:spcBef>
              <a:spcAft>
                <a:spcPts val="0"/>
              </a:spcAft>
              <a:defRPr/>
            </a:pPr>
            <a:r>
              <a:rPr lang="lt-LT" altLang="en-US">
                <a:solidFill>
                  <a:srgbClr val="FFFFFF"/>
                </a:solidFill>
                <a:latin typeface="Tw Cen MT" pitchFamily="34" charset="0"/>
              </a:rPr>
              <a:t>Grupės valdymo įgūdžiai</a:t>
            </a:r>
          </a:p>
          <a:p>
            <a:pPr algn="ctr" eaLnBrk="1" fontAlgn="auto" hangingPunct="1">
              <a:spcBef>
                <a:spcPts val="0"/>
              </a:spcBef>
              <a:spcAft>
                <a:spcPts val="0"/>
              </a:spcAft>
              <a:defRPr/>
            </a:pPr>
            <a:r>
              <a:rPr lang="lt-LT" altLang="en-US">
                <a:solidFill>
                  <a:srgbClr val="FFFFFF"/>
                </a:solidFill>
                <a:latin typeface="Tw Cen MT" pitchFamily="34" charset="0"/>
              </a:rPr>
              <a:t>Įgūdžiai daryti įtaką ir t.t.</a:t>
            </a:r>
            <a:endParaRPr lang="en-US" altLang="en-US">
              <a:solidFill>
                <a:srgbClr val="FFFFFF"/>
              </a:solidFill>
              <a:latin typeface="Tw Cen MT" pitchFamily="34" charset="0"/>
            </a:endParaRPr>
          </a:p>
        </p:txBody>
      </p:sp>
      <p:sp>
        <p:nvSpPr>
          <p:cNvPr id="8" name="Rectangle 7"/>
          <p:cNvSpPr/>
          <p:nvPr/>
        </p:nvSpPr>
        <p:spPr>
          <a:xfrm>
            <a:off x="6335713" y="2952750"/>
            <a:ext cx="2268537" cy="1628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algn="ctr" eaLnBrk="1" fontAlgn="auto" hangingPunct="1">
              <a:spcBef>
                <a:spcPts val="0"/>
              </a:spcBef>
              <a:spcAft>
                <a:spcPts val="0"/>
              </a:spcAft>
              <a:defRPr/>
            </a:pPr>
            <a:r>
              <a:rPr lang="lt-LT" altLang="en-US" b="1">
                <a:solidFill>
                  <a:srgbClr val="FFFFFF"/>
                </a:solidFill>
                <a:latin typeface="Tw Cen MT" pitchFamily="34" charset="0"/>
              </a:rPr>
              <a:t>Bendruomenė</a:t>
            </a:r>
          </a:p>
          <a:p>
            <a:pPr algn="ctr" eaLnBrk="1" fontAlgn="auto" hangingPunct="1">
              <a:spcBef>
                <a:spcPts val="0"/>
              </a:spcBef>
              <a:spcAft>
                <a:spcPts val="0"/>
              </a:spcAft>
              <a:defRPr/>
            </a:pPr>
            <a:r>
              <a:rPr lang="lt-LT" altLang="en-US">
                <a:solidFill>
                  <a:srgbClr val="FFFFFF"/>
                </a:solidFill>
                <a:latin typeface="Tw Cen MT" pitchFamily="34" charset="0"/>
              </a:rPr>
              <a:t>Bendruomenės mobilizavimas</a:t>
            </a:r>
          </a:p>
          <a:p>
            <a:pPr algn="ctr" eaLnBrk="1" fontAlgn="auto" hangingPunct="1">
              <a:spcBef>
                <a:spcPts val="0"/>
              </a:spcBef>
              <a:spcAft>
                <a:spcPts val="0"/>
              </a:spcAft>
              <a:defRPr/>
            </a:pPr>
            <a:r>
              <a:rPr lang="lt-LT" altLang="en-US">
                <a:solidFill>
                  <a:srgbClr val="FFFFFF"/>
                </a:solidFill>
                <a:latin typeface="Tw Cen MT" pitchFamily="34" charset="0"/>
              </a:rPr>
              <a:t>Spaudimas sprendimų priėmėjams</a:t>
            </a:r>
          </a:p>
        </p:txBody>
      </p:sp>
      <p:cxnSp>
        <p:nvCxnSpPr>
          <p:cNvPr id="10" name="Straight Arrow Connector 9"/>
          <p:cNvCxnSpPr>
            <a:endCxn id="6" idx="1"/>
          </p:cNvCxnSpPr>
          <p:nvPr/>
        </p:nvCxnSpPr>
        <p:spPr>
          <a:xfrm flipV="1">
            <a:off x="2881313" y="2162175"/>
            <a:ext cx="395287" cy="871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881313" y="4581525"/>
            <a:ext cx="395287" cy="6842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80063" y="1952625"/>
            <a:ext cx="1763712" cy="1000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724525" y="4581525"/>
            <a:ext cx="1619250" cy="900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ight Arrow 20"/>
          <p:cNvSpPr/>
          <p:nvPr/>
        </p:nvSpPr>
        <p:spPr>
          <a:xfrm>
            <a:off x="2881313" y="3536950"/>
            <a:ext cx="3454400"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algn="ctr" eaLnBrk="1" fontAlgn="auto" hangingPunct="1">
              <a:spcBef>
                <a:spcPts val="0"/>
              </a:spcBef>
              <a:spcAft>
                <a:spcPts val="0"/>
              </a:spcAft>
              <a:defRPr/>
            </a:pPr>
            <a:endParaRPr lang="en-US" altLang="en-US">
              <a:solidFill>
                <a:srgbClr val="FFFFFF"/>
              </a:solidFill>
              <a:latin typeface="Tw Cen MT"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12775" y="228600"/>
            <a:ext cx="8153400" cy="990600"/>
          </a:xfrm>
        </p:spPr>
        <p:txBody>
          <a:bodyPr rtlCol="0">
            <a:normAutofit fontScale="90000"/>
          </a:bodyPr>
          <a:lstStyle/>
          <a:p>
            <a:pPr fontAlgn="auto">
              <a:spcAft>
                <a:spcPts val="0"/>
              </a:spcAft>
              <a:defRPr/>
            </a:pPr>
            <a:r>
              <a:rPr lang="lt-LT" altLang="en-US" sz="3600" smtClean="0"/>
              <a:t>Eko-holistinis modelis (Parsons et al., 1997)</a:t>
            </a:r>
            <a:endParaRPr lang="en-US" altLang="en-US" sz="3600" smtClean="0"/>
          </a:p>
        </p:txBody>
      </p:sp>
      <p:sp>
        <p:nvSpPr>
          <p:cNvPr id="30723" name="Content Placeholder 2"/>
          <p:cNvSpPr>
            <a:spLocks noGrp="1"/>
          </p:cNvSpPr>
          <p:nvPr>
            <p:ph sz="quarter" idx="1"/>
          </p:nvPr>
        </p:nvSpPr>
        <p:spPr>
          <a:xfrm>
            <a:off x="533400" y="1516063"/>
            <a:ext cx="8153400" cy="4495800"/>
          </a:xfrm>
        </p:spPr>
        <p:txBody>
          <a:bodyPr rtlCol="0">
            <a:normAutofit fontScale="92500" lnSpcReduction="20000"/>
          </a:bodyPr>
          <a:lstStyle/>
          <a:p>
            <a:pPr fontAlgn="auto">
              <a:spcAft>
                <a:spcPts val="0"/>
              </a:spcAft>
              <a:buFont typeface="Arial" panose="020B0604020202020204" pitchFamily="34" charset="0"/>
              <a:buChar char="•"/>
              <a:defRPr/>
            </a:pPr>
            <a:r>
              <a:rPr lang="lt-LT" altLang="en-US" dirty="0" smtClean="0"/>
              <a:t>Mokykla yra bendruomenės dalis, kuri ne tik naudoja bendruomenės išteklius, bet ir padeda bendruomenei juos kurti, skatina politinius pokyčius.</a:t>
            </a:r>
          </a:p>
          <a:p>
            <a:pPr fontAlgn="auto">
              <a:spcAft>
                <a:spcPts val="0"/>
              </a:spcAft>
              <a:buFont typeface="Arial" panose="020B0604020202020204" pitchFamily="34" charset="0"/>
              <a:buChar char="•"/>
              <a:defRPr/>
            </a:pPr>
            <a:r>
              <a:rPr lang="lt-LT" altLang="en-US" dirty="0" smtClean="0"/>
              <a:t>Mokykla neturi vadovautis aukos kaltinimo ideologija (</a:t>
            </a:r>
            <a:r>
              <a:rPr lang="lt-LT" altLang="en-US" dirty="0" err="1" smtClean="0"/>
              <a:t>Freire</a:t>
            </a:r>
            <a:r>
              <a:rPr lang="lt-LT" altLang="en-US" dirty="0" smtClean="0"/>
              <a:t>, 1972). </a:t>
            </a:r>
          </a:p>
          <a:p>
            <a:pPr fontAlgn="auto">
              <a:spcAft>
                <a:spcPts val="0"/>
              </a:spcAft>
              <a:buFont typeface="Arial" panose="020B0604020202020204" pitchFamily="34" charset="0"/>
              <a:buChar char="•"/>
              <a:defRPr/>
            </a:pPr>
            <a:r>
              <a:rPr lang="lt-LT" altLang="en-US" dirty="0" smtClean="0"/>
              <a:t>Sveikatos ugdymas – nuolatinis mokymo ir mokymosi procesas. Sveikatos ugdyme nėra teisingų ir neteisingų atsakymų. Vieni žino mažiau, o kiti daugiau. </a:t>
            </a:r>
            <a:r>
              <a:rPr lang="lt-LT" altLang="en-US" b="1" dirty="0" smtClean="0"/>
              <a:t>Visa bendruomenė mokosi</a:t>
            </a:r>
            <a:r>
              <a:rPr lang="lt-LT" altLang="en-US" dirty="0" smtClean="0"/>
              <a:t>. Mokytojas taip pat (</a:t>
            </a:r>
            <a:r>
              <a:rPr lang="lt-LT" altLang="en-US" dirty="0" err="1" smtClean="0"/>
              <a:t>Freire</a:t>
            </a:r>
            <a:r>
              <a:rPr lang="lt-LT" altLang="en-US" dirty="0" smtClean="0"/>
              <a:t>, 1972). </a:t>
            </a:r>
          </a:p>
          <a:p>
            <a:pPr fontAlgn="auto">
              <a:spcAft>
                <a:spcPts val="0"/>
              </a:spcAft>
              <a:buFont typeface="Arial" panose="020B0604020202020204" pitchFamily="34" charset="0"/>
              <a:buChar char="•"/>
              <a:defRPr/>
            </a:pPr>
            <a:endParaRPr lang="en-US" altLang="en-US" dirty="0" smtClean="0"/>
          </a:p>
        </p:txBody>
      </p:sp>
      <p:sp>
        <p:nvSpPr>
          <p:cNvPr id="1741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lnSpc>
                <a:spcPct val="71000"/>
              </a:lnSpc>
              <a:spcBef>
                <a:spcPct val="0"/>
              </a:spcBef>
              <a:spcAft>
                <a:spcPct val="0"/>
              </a:spcAft>
              <a:buClr>
                <a:srgbClr val="000000"/>
              </a:buClr>
              <a:buSzPct val="100000"/>
              <a:buFont typeface="Arial" charset="0"/>
              <a:buNone/>
            </a:pPr>
            <a:fld id="{E70A9C6E-069B-49A1-BD88-6BB63FD724A4}" type="slidenum">
              <a:rPr lang="en-GB" altLang="en-US" sz="1300">
                <a:solidFill>
                  <a:srgbClr val="FFFFFF"/>
                </a:solidFill>
                <a:latin typeface="Arial" charset="0"/>
              </a:rPr>
              <a:pPr fontAlgn="base">
                <a:lnSpc>
                  <a:spcPct val="71000"/>
                </a:lnSpc>
                <a:spcBef>
                  <a:spcPct val="0"/>
                </a:spcBef>
                <a:spcAft>
                  <a:spcPct val="0"/>
                </a:spcAft>
                <a:buClr>
                  <a:srgbClr val="000000"/>
                </a:buClr>
                <a:buSzPct val="100000"/>
                <a:buFont typeface="Arial" charset="0"/>
                <a:buNone/>
              </a:pPr>
              <a:t>5</a:t>
            </a:fld>
            <a:endParaRPr lang="en-GB" altLang="en-US" sz="1300">
              <a:solidFill>
                <a:srgbClr val="FFFFFF"/>
              </a:solidFill>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rtlCol="0">
            <a:normAutofit fontScale="90000"/>
          </a:bodyPr>
          <a:lstStyle/>
          <a:p>
            <a:pPr fontAlgn="auto">
              <a:spcAft>
                <a:spcPts val="0"/>
              </a:spcAft>
              <a:defRPr/>
            </a:pPr>
            <a:r>
              <a:rPr lang="lt-LT" altLang="en-US" sz="3600" smtClean="0"/>
              <a:t>Europos sveikatą stiprinančių mokyklų tinklas </a:t>
            </a:r>
            <a:endParaRPr lang="en-US" altLang="en-US" sz="3600" smtClean="0"/>
          </a:p>
        </p:txBody>
      </p:sp>
      <p:sp>
        <p:nvSpPr>
          <p:cNvPr id="18434" name="Content Placeholder 2"/>
          <p:cNvSpPr>
            <a:spLocks noGrp="1"/>
          </p:cNvSpPr>
          <p:nvPr>
            <p:ph idx="1"/>
          </p:nvPr>
        </p:nvSpPr>
        <p:spPr/>
        <p:txBody>
          <a:bodyPr/>
          <a:lstStyle/>
          <a:p>
            <a:r>
              <a:rPr lang="lt-LT" altLang="en-US" smtClean="0"/>
              <a:t>Sveikatos stiprinimo darbas gali vykti tik tuomet, jei:</a:t>
            </a:r>
          </a:p>
          <a:p>
            <a:pPr>
              <a:buFont typeface="Wingdings" pitchFamily="2" charset="2"/>
              <a:buAutoNum type="arabicParenR"/>
            </a:pPr>
            <a:r>
              <a:rPr lang="lt-LT" altLang="en-US" smtClean="0"/>
              <a:t>Yra tinkamas mokyklos klimatas, kuriame santykiai grindžiami pagarba ir pasitikėjimu;</a:t>
            </a:r>
          </a:p>
          <a:p>
            <a:pPr>
              <a:buFont typeface="Wingdings" pitchFamily="2" charset="2"/>
              <a:buAutoNum type="arabicParenR"/>
            </a:pPr>
            <a:r>
              <a:rPr lang="lt-LT" altLang="en-US" smtClean="0"/>
              <a:t>Skatinamos veiklos, kurios gerina bendruomenės pasitikėjimą savimi, imtis iniciatyvos, rinktis ir prisiimti atsakomybę už savo ir kitų sveikatą. </a:t>
            </a:r>
            <a:endParaRPr lang="en-US" altLang="en-US" smtClean="0"/>
          </a:p>
        </p:txBody>
      </p:sp>
      <p:sp>
        <p:nvSpPr>
          <p:cNvPr id="1843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lnSpc>
                <a:spcPct val="71000"/>
              </a:lnSpc>
              <a:spcBef>
                <a:spcPct val="0"/>
              </a:spcBef>
              <a:spcAft>
                <a:spcPct val="0"/>
              </a:spcAft>
            </a:pPr>
            <a:fld id="{A14FA11E-B88B-48AB-8574-53F6E317EAB8}" type="slidenum">
              <a:rPr lang="en-GB" altLang="en-US">
                <a:solidFill>
                  <a:srgbClr val="FFFFFF"/>
                </a:solidFill>
                <a:latin typeface="Arial" charset="0"/>
                <a:ea typeface="ＭＳ Ｐゴシック"/>
                <a:cs typeface="ＭＳ Ｐゴシック"/>
              </a:rPr>
              <a:pPr fontAlgn="base">
                <a:lnSpc>
                  <a:spcPct val="71000"/>
                </a:lnSpc>
                <a:spcBef>
                  <a:spcPct val="0"/>
                </a:spcBef>
                <a:spcAft>
                  <a:spcPct val="0"/>
                </a:spcAft>
              </a:pPr>
              <a:t>6</a:t>
            </a:fld>
            <a:endParaRPr lang="en-GB" altLang="en-US">
              <a:solidFill>
                <a:srgbClr val="FFFFFF"/>
              </a:solidFill>
              <a:latin typeface="Arial" charset="0"/>
              <a:ea typeface="ＭＳ Ｐゴシック"/>
              <a:cs typeface="ＭＳ Ｐゴシック"/>
            </a:endParaRPr>
          </a:p>
        </p:txBody>
      </p:sp>
      <p:pic>
        <p:nvPicPr>
          <p:cNvPr id="18436" name="Picture 2"/>
          <p:cNvPicPr>
            <a:picLocks noChangeAspect="1" noChangeArrowheads="1"/>
          </p:cNvPicPr>
          <p:nvPr/>
        </p:nvPicPr>
        <p:blipFill>
          <a:blip r:embed="rId2"/>
          <a:srcRect/>
          <a:stretch>
            <a:fillRect/>
          </a:stretch>
        </p:blipFill>
        <p:spPr bwMode="auto">
          <a:xfrm>
            <a:off x="11520488" y="6311900"/>
            <a:ext cx="5891212" cy="4713288"/>
          </a:xfrm>
          <a:prstGeom prst="rect">
            <a:avLst/>
          </a:prstGeom>
          <a:noFill/>
          <a:ln w="9525">
            <a:noFill/>
            <a:miter lim="800000"/>
            <a:headEnd/>
            <a:tailEnd/>
          </a:ln>
        </p:spPr>
      </p:pic>
      <p:pic>
        <p:nvPicPr>
          <p:cNvPr id="18437" name="Picture 3"/>
          <p:cNvPicPr>
            <a:picLocks noChangeAspect="1" noChangeArrowheads="1"/>
          </p:cNvPicPr>
          <p:nvPr/>
        </p:nvPicPr>
        <p:blipFill>
          <a:blip r:embed="rId3"/>
          <a:srcRect/>
          <a:stretch>
            <a:fillRect/>
          </a:stretch>
        </p:blipFill>
        <p:spPr bwMode="auto">
          <a:xfrm>
            <a:off x="5600700" y="4652963"/>
            <a:ext cx="3363913" cy="1979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657225"/>
            <a:ext cx="8224838" cy="1025525"/>
          </a:xfrm>
        </p:spPr>
        <p:txBody>
          <a:bodyPr rtlCol="0">
            <a:normAutofit fontScale="90000"/>
          </a:bodyPr>
          <a:lstStyle/>
          <a:p>
            <a:pPr fontAlgn="auto">
              <a:spcAft>
                <a:spcPts val="0"/>
              </a:spcAft>
              <a:defRPr/>
            </a:pPr>
            <a:r>
              <a:rPr lang="lt-LT" dirty="0"/>
              <a:t>Sveikatos ugdymas </a:t>
            </a:r>
            <a:r>
              <a:rPr lang="lt-LT" dirty="0" smtClean="0"/>
              <a:t/>
            </a:r>
            <a:br>
              <a:rPr lang="lt-LT" dirty="0" smtClean="0"/>
            </a:br>
            <a:r>
              <a:rPr lang="lt-LT" dirty="0" smtClean="0"/>
              <a:t>(</a:t>
            </a:r>
            <a:r>
              <a:rPr lang="lt-LT" dirty="0"/>
              <a:t>Health Education)</a:t>
            </a:r>
          </a:p>
        </p:txBody>
      </p:sp>
      <p:sp>
        <p:nvSpPr>
          <p:cNvPr id="30723" name="Rectangle 3"/>
          <p:cNvSpPr>
            <a:spLocks noGrp="1" noChangeArrowheads="1"/>
          </p:cNvSpPr>
          <p:nvPr>
            <p:ph idx="1"/>
          </p:nvPr>
        </p:nvSpPr>
        <p:spPr>
          <a:xfrm>
            <a:off x="457200" y="1881188"/>
            <a:ext cx="8224838" cy="3455987"/>
          </a:xfrm>
          <a:solidFill>
            <a:srgbClr val="FFFFFF"/>
          </a:solidFill>
          <a:ln>
            <a:solidFill>
              <a:srgbClr val="000000"/>
            </a:solidFill>
          </a:ln>
        </p:spPr>
        <p:txBody>
          <a:bodyPr rtlCol="0">
            <a:normAutofit fontScale="92500" lnSpcReduction="10000"/>
          </a:bodyPr>
          <a:lstStyle/>
          <a:p>
            <a:pPr algn="just" fontAlgn="auto">
              <a:spcBef>
                <a:spcPct val="0"/>
              </a:spcBef>
              <a:spcAft>
                <a:spcPts val="0"/>
              </a:spcAft>
              <a:buFont typeface="Wingdings" pitchFamily="2" charset="2"/>
              <a:buNone/>
              <a:defRPr/>
            </a:pPr>
            <a:r>
              <a:rPr lang="lt-LT" altLang="en-US" dirty="0" smtClean="0"/>
              <a:t>Sveikatos ugdymas yra </a:t>
            </a:r>
            <a:r>
              <a:rPr lang="lt-LT" altLang="en-US" dirty="0" smtClean="0">
                <a:solidFill>
                  <a:srgbClr val="FF0000"/>
                </a:solidFill>
              </a:rPr>
              <a:t>planuotas,</a:t>
            </a:r>
            <a:r>
              <a:rPr lang="lt-LT" altLang="en-US" dirty="0" smtClean="0"/>
              <a:t> paremtas šiuolaikinėmis mokslo teorijomis procesas, </a:t>
            </a:r>
            <a:r>
              <a:rPr lang="lt-LT" altLang="en-US" dirty="0" smtClean="0">
                <a:solidFill>
                  <a:srgbClr val="FF0000"/>
                </a:solidFill>
              </a:rPr>
              <a:t>sudarantis sąlygas </a:t>
            </a:r>
            <a:r>
              <a:rPr lang="lt-LT" altLang="en-US" dirty="0" smtClean="0"/>
              <a:t>asmenims, grupėms, bendruomenėms ar visai visuomenei per </a:t>
            </a:r>
            <a:r>
              <a:rPr lang="lt-LT" altLang="en-US" dirty="0" err="1" smtClean="0"/>
              <a:t>mokymo(si</a:t>
            </a:r>
            <a:r>
              <a:rPr lang="lt-LT" altLang="en-US" dirty="0" smtClean="0"/>
              <a:t>) patirtį išsiugdyti sveikatos raštingumą, susiformuoti sveikatos elgesio nuostatas ir reikalingus įgūdžius </a:t>
            </a:r>
            <a:r>
              <a:rPr lang="lt-LT" altLang="en-US" i="1" dirty="0" smtClean="0"/>
              <a:t>laisva valia </a:t>
            </a:r>
            <a:r>
              <a:rPr lang="lt-LT" altLang="en-US" dirty="0" smtClean="0"/>
              <a:t>priimti su sveikata susijusius sprendimus.</a:t>
            </a:r>
          </a:p>
          <a:p>
            <a:pPr fontAlgn="auto">
              <a:spcBef>
                <a:spcPct val="0"/>
              </a:spcBef>
              <a:spcAft>
                <a:spcPts val="0"/>
              </a:spcAft>
              <a:buFont typeface="Wingdings" pitchFamily="2" charset="2"/>
              <a:buNone/>
              <a:defRPr/>
            </a:pPr>
            <a:endParaRPr lang="lt-LT" altLang="en-US" sz="1700" dirty="0" smtClean="0"/>
          </a:p>
        </p:txBody>
      </p:sp>
      <p:sp>
        <p:nvSpPr>
          <p:cNvPr id="19459" name="TextBox 3"/>
          <p:cNvSpPr txBox="1">
            <a:spLocks noChangeArrowheads="1"/>
          </p:cNvSpPr>
          <p:nvPr/>
        </p:nvSpPr>
        <p:spPr bwMode="auto">
          <a:xfrm>
            <a:off x="3629025" y="5516563"/>
            <a:ext cx="5053013" cy="342900"/>
          </a:xfrm>
          <a:prstGeom prst="rect">
            <a:avLst/>
          </a:prstGeom>
          <a:noFill/>
          <a:ln w="9525">
            <a:noFill/>
            <a:miter lim="800000"/>
            <a:headEnd/>
            <a:tailEnd/>
          </a:ln>
        </p:spPr>
        <p:txBody>
          <a:bodyPr wrap="none">
            <a:spAutoFit/>
          </a:bodyPr>
          <a:lstStyle/>
          <a:p>
            <a:r>
              <a:rPr lang="lt-LT" altLang="en-US" sz="1000">
                <a:ea typeface="ＭＳ Ｐゴシック"/>
                <a:cs typeface="ＭＳ Ｐゴシック"/>
              </a:rPr>
              <a:t>McKenzie, J.F., Neiger, B.L., Smerltzer, J.L. Plannning , Implementing, and Evaluating</a:t>
            </a:r>
          </a:p>
          <a:p>
            <a:r>
              <a:rPr lang="lt-LT" altLang="en-US" sz="1000">
                <a:ea typeface="ＭＳ Ｐゴシック"/>
                <a:cs typeface="ＭＳ Ｐゴシック"/>
              </a:rPr>
              <a:t>Health Promotion Programs, Pearson Education, 2005. </a:t>
            </a:r>
            <a:endParaRPr lang="en-US" altLang="en-US" sz="1000">
              <a:ea typeface="ＭＳ Ｐゴシック"/>
              <a:cs typeface="ＭＳ Ｐゴシック"/>
            </a:endParaRPr>
          </a:p>
        </p:txBody>
      </p:sp>
      <p:sp>
        <p:nvSpPr>
          <p:cNvPr id="19460" name="TextBox 4"/>
          <p:cNvSpPr txBox="1">
            <a:spLocks noChangeArrowheads="1"/>
          </p:cNvSpPr>
          <p:nvPr/>
        </p:nvSpPr>
        <p:spPr bwMode="auto">
          <a:xfrm>
            <a:off x="5508625" y="5862638"/>
            <a:ext cx="2887663" cy="466725"/>
          </a:xfrm>
          <a:prstGeom prst="rect">
            <a:avLst/>
          </a:prstGeom>
          <a:noFill/>
          <a:ln w="9525">
            <a:noFill/>
            <a:miter lim="800000"/>
            <a:headEnd/>
            <a:tailEnd/>
          </a:ln>
        </p:spPr>
        <p:txBody>
          <a:bodyPr wrap="none">
            <a:spAutoFit/>
          </a:bodyPr>
          <a:lstStyle/>
          <a:p>
            <a:r>
              <a:rPr lang="lt-LT" altLang="en-US" sz="1000">
                <a:ea typeface="ＭＳ Ｐゴシック"/>
                <a:cs typeface="ＭＳ Ｐゴシック"/>
              </a:rPr>
              <a:t>Butler, 2001; Principles of Health Education and</a:t>
            </a:r>
          </a:p>
          <a:p>
            <a:r>
              <a:rPr lang="lt-LT" altLang="en-US" sz="1000">
                <a:ea typeface="ＭＳ Ｐゴシック"/>
                <a:cs typeface="ＭＳ Ｐゴシック"/>
              </a:rPr>
              <a:t> Health Promotion. Weadsworth, a division of </a:t>
            </a:r>
          </a:p>
          <a:p>
            <a:r>
              <a:rPr lang="lt-LT" altLang="en-US" sz="1000">
                <a:ea typeface="ＭＳ Ｐゴシック"/>
                <a:cs typeface="ＭＳ Ｐゴシック"/>
              </a:rPr>
              <a:t>Thompson Learning, Inc. 101 psl. </a:t>
            </a:r>
            <a:endParaRPr lang="en-US" altLang="en-US" sz="1000">
              <a:ea typeface="ＭＳ Ｐゴシック"/>
              <a:cs typeface="ＭＳ Ｐゴシック"/>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lt-LT" altLang="en-US" smtClean="0"/>
              <a:t>Fundamentinės vertybės</a:t>
            </a:r>
            <a:endParaRPr lang="en-US" altLang="en-US" smtClean="0"/>
          </a:p>
        </p:txBody>
      </p:sp>
      <p:sp>
        <p:nvSpPr>
          <p:cNvPr id="36867" name="Content Placeholder 2"/>
          <p:cNvSpPr>
            <a:spLocks noGrp="1"/>
          </p:cNvSpPr>
          <p:nvPr>
            <p:ph idx="1"/>
          </p:nvPr>
        </p:nvSpPr>
        <p:spPr/>
        <p:txBody>
          <a:bodyPr rtlCol="0">
            <a:normAutofit lnSpcReduction="10000"/>
          </a:bodyPr>
          <a:lstStyle/>
          <a:p>
            <a:pPr fontAlgn="auto">
              <a:spcAft>
                <a:spcPts val="0"/>
              </a:spcAft>
              <a:buFont typeface="Arial" panose="020B0604020202020204" pitchFamily="34" charset="0"/>
              <a:buChar char="•"/>
              <a:defRPr/>
            </a:pPr>
            <a:r>
              <a:rPr lang="lt-LT" altLang="en-US" sz="2800" dirty="0" smtClean="0"/>
              <a:t>Sveikata yra visapusiškas procesas, o ne tik ligų prevencija;</a:t>
            </a:r>
          </a:p>
          <a:p>
            <a:pPr fontAlgn="auto">
              <a:spcAft>
                <a:spcPts val="0"/>
              </a:spcAft>
              <a:buFont typeface="Arial" panose="020B0604020202020204" pitchFamily="34" charset="0"/>
              <a:buChar char="•"/>
              <a:defRPr/>
            </a:pPr>
            <a:r>
              <a:rPr lang="lt-LT" altLang="en-US" sz="2800" dirty="0" smtClean="0"/>
              <a:t>Sveikatos ugdymas grindžiamas lygybės ir socialinio teisingumo principais;</a:t>
            </a:r>
          </a:p>
          <a:p>
            <a:pPr fontAlgn="auto">
              <a:spcAft>
                <a:spcPts val="0"/>
              </a:spcAft>
              <a:buFont typeface="Arial" panose="020B0604020202020204" pitchFamily="34" charset="0"/>
              <a:buChar char="•"/>
              <a:defRPr/>
            </a:pPr>
            <a:r>
              <a:rPr lang="lt-LT" altLang="en-US" sz="2800" dirty="0" smtClean="0"/>
              <a:t>Sveikatos ugdymas yra asmens ir bendruomenės įgalinimo procesas, padedantis žmonėms kontroliuoti savo gyvenimą bei sveikatą, prisiimti atsakomybę.</a:t>
            </a:r>
          </a:p>
          <a:p>
            <a:pPr fontAlgn="auto">
              <a:spcAft>
                <a:spcPts val="0"/>
              </a:spcAft>
              <a:buFont typeface="Arial" panose="020B0604020202020204" pitchFamily="34" charset="0"/>
              <a:buChar char="•"/>
              <a:defRPr/>
            </a:pPr>
            <a:r>
              <a:rPr lang="lt-LT" altLang="en-US" sz="2800" dirty="0" smtClean="0">
                <a:solidFill>
                  <a:srgbClr val="FF0000"/>
                </a:solidFill>
              </a:rPr>
              <a:t>Sveikata mokoma kūrybiškoje, o ne konservatyvioje (status quo) atmosferoje, keliant klausimus ir ieškant atsakymų.  </a:t>
            </a:r>
            <a:endParaRPr lang="en-US" altLang="en-US" sz="2800" dirty="0" smtClean="0">
              <a:solidFill>
                <a:srgbClr val="FF0000"/>
              </a:solidFill>
            </a:endParaRPr>
          </a:p>
        </p:txBody>
      </p:sp>
      <p:sp>
        <p:nvSpPr>
          <p:cNvPr id="2048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lnSpc>
                <a:spcPct val="71000"/>
              </a:lnSpc>
              <a:spcBef>
                <a:spcPct val="0"/>
              </a:spcBef>
              <a:spcAft>
                <a:spcPct val="0"/>
              </a:spcAft>
            </a:pPr>
            <a:fld id="{2DDE67B3-E015-49D4-9E70-4932FBF09240}" type="slidenum">
              <a:rPr lang="en-GB" altLang="en-US" sz="1300">
                <a:solidFill>
                  <a:srgbClr val="FFFFFF"/>
                </a:solidFill>
                <a:latin typeface="Arial" charset="0"/>
                <a:ea typeface="ＭＳ Ｐゴシック"/>
                <a:cs typeface="ＭＳ Ｐゴシック"/>
              </a:rPr>
              <a:pPr fontAlgn="base">
                <a:lnSpc>
                  <a:spcPct val="71000"/>
                </a:lnSpc>
                <a:spcBef>
                  <a:spcPct val="0"/>
                </a:spcBef>
                <a:spcAft>
                  <a:spcPct val="0"/>
                </a:spcAft>
              </a:pPr>
              <a:t>8</a:t>
            </a:fld>
            <a:endParaRPr lang="en-GB" altLang="en-US" sz="1300">
              <a:solidFill>
                <a:srgbClr val="FFFFFF"/>
              </a:solidFill>
              <a:latin typeface="Arial" charset="0"/>
              <a:ea typeface="ＭＳ Ｐゴシック"/>
              <a:cs typeface="ＭＳ Ｐゴシック"/>
            </a:endParaRPr>
          </a:p>
        </p:txBody>
      </p:sp>
      <p:sp>
        <p:nvSpPr>
          <p:cNvPr id="20484" name="TextBox 4"/>
          <p:cNvSpPr txBox="1">
            <a:spLocks noChangeArrowheads="1"/>
          </p:cNvSpPr>
          <p:nvPr/>
        </p:nvSpPr>
        <p:spPr bwMode="auto">
          <a:xfrm>
            <a:off x="1676400" y="6291263"/>
            <a:ext cx="7299325" cy="306387"/>
          </a:xfrm>
          <a:prstGeom prst="rect">
            <a:avLst/>
          </a:prstGeom>
          <a:noFill/>
          <a:ln w="9525">
            <a:noFill/>
            <a:miter lim="800000"/>
            <a:headEnd/>
            <a:tailEnd/>
          </a:ln>
        </p:spPr>
        <p:txBody>
          <a:bodyPr wrap="none">
            <a:spAutoFit/>
          </a:bodyPr>
          <a:lstStyle/>
          <a:p>
            <a:r>
              <a:rPr lang="lt-LT" altLang="en-US" sz="1400">
                <a:ea typeface="ＭＳ Ｐゴシック"/>
                <a:cs typeface="ＭＳ Ｐゴシック"/>
              </a:rPr>
              <a:t>Tones, Green, 2004; The HPS: International Advances in Theory, Evaluation and Practice </a:t>
            </a:r>
            <a:endParaRPr lang="en-US" altLang="en-US" sz="1400">
              <a:ea typeface="ＭＳ Ｐゴシック"/>
              <a:cs typeface="ＭＳ Ｐゴシック"/>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lnSpc>
                <a:spcPct val="71000"/>
              </a:lnSpc>
              <a:spcBef>
                <a:spcPct val="0"/>
              </a:spcBef>
              <a:spcAft>
                <a:spcPct val="0"/>
              </a:spcAft>
            </a:pPr>
            <a:fld id="{2EBACDF7-947A-4A2F-9134-7DB056ABF8A0}" type="slidenum">
              <a:rPr lang="en-GB" altLang="en-US">
                <a:solidFill>
                  <a:srgbClr val="FFFFFF"/>
                </a:solidFill>
                <a:latin typeface="Arial" charset="0"/>
                <a:ea typeface="ＭＳ Ｐゴシック"/>
                <a:cs typeface="ＭＳ Ｐゴシック"/>
              </a:rPr>
              <a:pPr fontAlgn="base">
                <a:lnSpc>
                  <a:spcPct val="71000"/>
                </a:lnSpc>
                <a:spcBef>
                  <a:spcPct val="0"/>
                </a:spcBef>
                <a:spcAft>
                  <a:spcPct val="0"/>
                </a:spcAft>
              </a:pPr>
              <a:t>9</a:t>
            </a:fld>
            <a:endParaRPr lang="en-GB" altLang="en-US">
              <a:solidFill>
                <a:srgbClr val="FFFFFF"/>
              </a:solidFill>
              <a:latin typeface="Arial" charset="0"/>
              <a:ea typeface="ＭＳ Ｐゴシック"/>
              <a:cs typeface="ＭＳ Ｐゴシック"/>
            </a:endParaRPr>
          </a:p>
        </p:txBody>
      </p:sp>
      <p:sp>
        <p:nvSpPr>
          <p:cNvPr id="5" name="Rounded Rectangle 4"/>
          <p:cNvSpPr/>
          <p:nvPr/>
        </p:nvSpPr>
        <p:spPr>
          <a:xfrm>
            <a:off x="3276600" y="441325"/>
            <a:ext cx="2339975" cy="107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algn="ctr" eaLnBrk="1" fontAlgn="auto" hangingPunct="1">
              <a:spcBef>
                <a:spcPts val="0"/>
              </a:spcBef>
              <a:spcAft>
                <a:spcPts val="0"/>
              </a:spcAft>
              <a:defRPr/>
            </a:pPr>
            <a:r>
              <a:rPr lang="lt-LT" altLang="en-US" b="1">
                <a:solidFill>
                  <a:srgbClr val="FFFFFF"/>
                </a:solidFill>
                <a:latin typeface="Tw Cen MT" pitchFamily="34" charset="0"/>
              </a:rPr>
              <a:t>Mokyklos sveikatos stiprinimas</a:t>
            </a:r>
            <a:endParaRPr lang="en-US" altLang="en-US" b="1">
              <a:solidFill>
                <a:srgbClr val="FFFFFF"/>
              </a:solidFill>
              <a:latin typeface="Tw Cen MT" pitchFamily="34" charset="0"/>
            </a:endParaRPr>
          </a:p>
        </p:txBody>
      </p:sp>
      <p:sp>
        <p:nvSpPr>
          <p:cNvPr id="6" name="Rectangle 5"/>
          <p:cNvSpPr/>
          <p:nvPr/>
        </p:nvSpPr>
        <p:spPr>
          <a:xfrm>
            <a:off x="647700" y="1773238"/>
            <a:ext cx="2087563"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algn="ctr" eaLnBrk="1" fontAlgn="auto" hangingPunct="1">
              <a:spcBef>
                <a:spcPts val="0"/>
              </a:spcBef>
              <a:spcAft>
                <a:spcPts val="0"/>
              </a:spcAft>
              <a:defRPr/>
            </a:pPr>
            <a:r>
              <a:rPr lang="lt-LT" altLang="en-US" dirty="0">
                <a:solidFill>
                  <a:srgbClr val="FFFFFF"/>
                </a:solidFill>
                <a:latin typeface="Tw Cen MT" pitchFamily="34" charset="0"/>
              </a:rPr>
              <a:t>Sveikatos </a:t>
            </a:r>
            <a:r>
              <a:rPr lang="lt-LT" altLang="en-US" dirty="0" smtClean="0">
                <a:solidFill>
                  <a:srgbClr val="FFFFFF"/>
                </a:solidFill>
                <a:latin typeface="Tw Cen MT" pitchFamily="34" charset="0"/>
              </a:rPr>
              <a:t>ugdymas (formalioji aplinka)</a:t>
            </a:r>
            <a:endParaRPr lang="en-US" altLang="en-US" dirty="0">
              <a:solidFill>
                <a:srgbClr val="FFFFFF"/>
              </a:solidFill>
              <a:latin typeface="Tw Cen MT" pitchFamily="34" charset="0"/>
            </a:endParaRPr>
          </a:p>
        </p:txBody>
      </p:sp>
      <p:sp>
        <p:nvSpPr>
          <p:cNvPr id="7" name="Rectangle 6"/>
          <p:cNvSpPr/>
          <p:nvPr/>
        </p:nvSpPr>
        <p:spPr>
          <a:xfrm>
            <a:off x="287338" y="2889250"/>
            <a:ext cx="1331912" cy="900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algn="ctr" eaLnBrk="1" fontAlgn="auto" hangingPunct="1">
              <a:spcBef>
                <a:spcPts val="0"/>
              </a:spcBef>
              <a:spcAft>
                <a:spcPts val="0"/>
              </a:spcAft>
              <a:defRPr/>
            </a:pPr>
            <a:r>
              <a:rPr lang="lt-LT" altLang="en-US">
                <a:solidFill>
                  <a:srgbClr val="FFFFFF"/>
                </a:solidFill>
                <a:latin typeface="Tw Cen MT" pitchFamily="34" charset="0"/>
              </a:rPr>
              <a:t>Integruotas į dalykus</a:t>
            </a:r>
            <a:endParaRPr lang="en-US" altLang="en-US">
              <a:solidFill>
                <a:srgbClr val="FFFFFF"/>
              </a:solidFill>
              <a:latin typeface="Tw Cen MT" pitchFamily="34" charset="0"/>
            </a:endParaRPr>
          </a:p>
        </p:txBody>
      </p:sp>
      <p:sp>
        <p:nvSpPr>
          <p:cNvPr id="8" name="Rectangle 7"/>
          <p:cNvSpPr/>
          <p:nvPr/>
        </p:nvSpPr>
        <p:spPr>
          <a:xfrm>
            <a:off x="1763713" y="3043238"/>
            <a:ext cx="1331912" cy="1071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algn="ctr" eaLnBrk="1" fontAlgn="auto" hangingPunct="1">
              <a:spcBef>
                <a:spcPts val="0"/>
              </a:spcBef>
              <a:spcAft>
                <a:spcPts val="0"/>
              </a:spcAft>
              <a:defRPr/>
            </a:pPr>
            <a:r>
              <a:rPr lang="lt-LT" altLang="en-US" dirty="0">
                <a:solidFill>
                  <a:srgbClr val="FFFFFF"/>
                </a:solidFill>
                <a:latin typeface="Tw Cen MT" pitchFamily="34" charset="0"/>
              </a:rPr>
              <a:t>Privaloma sveikatos ugdymo pamoka</a:t>
            </a:r>
            <a:endParaRPr lang="en-US" altLang="en-US" dirty="0">
              <a:solidFill>
                <a:srgbClr val="FFFFFF"/>
              </a:solidFill>
              <a:latin typeface="Tw Cen MT" pitchFamily="34" charset="0"/>
            </a:endParaRPr>
          </a:p>
        </p:txBody>
      </p:sp>
      <p:sp>
        <p:nvSpPr>
          <p:cNvPr id="9" name="Rectangle 8"/>
          <p:cNvSpPr/>
          <p:nvPr/>
        </p:nvSpPr>
        <p:spPr>
          <a:xfrm>
            <a:off x="152400" y="3789363"/>
            <a:ext cx="1466850" cy="307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algn="ctr" eaLnBrk="1" fontAlgn="auto" hangingPunct="1">
              <a:spcBef>
                <a:spcPts val="0"/>
              </a:spcBef>
              <a:spcAft>
                <a:spcPts val="0"/>
              </a:spcAft>
              <a:defRPr/>
            </a:pPr>
            <a:r>
              <a:rPr lang="lt-LT" altLang="en-US" dirty="0">
                <a:solidFill>
                  <a:srgbClr val="FFFFFF"/>
                </a:solidFill>
                <a:latin typeface="Tw Cen MT" pitchFamily="34" charset="0"/>
              </a:rPr>
              <a:t>Biologija</a:t>
            </a:r>
          </a:p>
          <a:p>
            <a:pPr algn="ctr" eaLnBrk="1" fontAlgn="auto" hangingPunct="1">
              <a:spcBef>
                <a:spcPts val="0"/>
              </a:spcBef>
              <a:spcAft>
                <a:spcPts val="0"/>
              </a:spcAft>
              <a:defRPr/>
            </a:pPr>
            <a:r>
              <a:rPr lang="lt-LT" altLang="en-US" dirty="0">
                <a:solidFill>
                  <a:srgbClr val="FFFFFF"/>
                </a:solidFill>
                <a:latin typeface="Tw Cen MT" pitchFamily="34" charset="0"/>
              </a:rPr>
              <a:t>Kūno kultūra</a:t>
            </a:r>
          </a:p>
          <a:p>
            <a:pPr algn="ctr" eaLnBrk="1" fontAlgn="auto" hangingPunct="1">
              <a:spcBef>
                <a:spcPts val="0"/>
              </a:spcBef>
              <a:spcAft>
                <a:spcPts val="0"/>
              </a:spcAft>
              <a:defRPr/>
            </a:pPr>
            <a:r>
              <a:rPr lang="lt-LT" altLang="en-US" dirty="0">
                <a:solidFill>
                  <a:srgbClr val="FFFFFF"/>
                </a:solidFill>
                <a:latin typeface="Tw Cen MT" pitchFamily="34" charset="0"/>
              </a:rPr>
              <a:t>Etika</a:t>
            </a:r>
          </a:p>
          <a:p>
            <a:pPr algn="ctr" eaLnBrk="1" fontAlgn="auto" hangingPunct="1">
              <a:spcBef>
                <a:spcPts val="0"/>
              </a:spcBef>
              <a:spcAft>
                <a:spcPts val="0"/>
              </a:spcAft>
              <a:defRPr/>
            </a:pPr>
            <a:r>
              <a:rPr lang="lt-LT" altLang="en-US" dirty="0">
                <a:solidFill>
                  <a:srgbClr val="FFFFFF"/>
                </a:solidFill>
                <a:latin typeface="Tw Cen MT" pitchFamily="34" charset="0"/>
              </a:rPr>
              <a:t>Technologijos</a:t>
            </a:r>
          </a:p>
          <a:p>
            <a:pPr algn="ctr" eaLnBrk="1" fontAlgn="auto" hangingPunct="1">
              <a:spcBef>
                <a:spcPts val="0"/>
              </a:spcBef>
              <a:spcAft>
                <a:spcPts val="0"/>
              </a:spcAft>
              <a:defRPr/>
            </a:pPr>
            <a:r>
              <a:rPr lang="lt-LT" altLang="en-US" dirty="0">
                <a:solidFill>
                  <a:srgbClr val="FFFFFF"/>
                </a:solidFill>
                <a:latin typeface="Tw Cen MT" pitchFamily="34" charset="0"/>
              </a:rPr>
              <a:t>Kalbos</a:t>
            </a:r>
          </a:p>
          <a:p>
            <a:pPr algn="ctr" eaLnBrk="1" fontAlgn="auto" hangingPunct="1">
              <a:spcBef>
                <a:spcPts val="0"/>
              </a:spcBef>
              <a:spcAft>
                <a:spcPts val="0"/>
              </a:spcAft>
              <a:defRPr/>
            </a:pPr>
            <a:r>
              <a:rPr lang="lt-LT" altLang="en-US" dirty="0">
                <a:solidFill>
                  <a:srgbClr val="FFFFFF"/>
                </a:solidFill>
                <a:latin typeface="Tw Cen MT" pitchFamily="34" charset="0"/>
              </a:rPr>
              <a:t>Pilietinis ugdymas</a:t>
            </a:r>
          </a:p>
          <a:p>
            <a:pPr algn="ctr" eaLnBrk="1" fontAlgn="auto" hangingPunct="1">
              <a:spcBef>
                <a:spcPts val="0"/>
              </a:spcBef>
              <a:spcAft>
                <a:spcPts val="0"/>
              </a:spcAft>
              <a:defRPr/>
            </a:pPr>
            <a:r>
              <a:rPr lang="lt-LT" altLang="en-US" dirty="0">
                <a:solidFill>
                  <a:srgbClr val="FFFFFF"/>
                </a:solidFill>
                <a:latin typeface="Tw Cen MT" pitchFamily="34" charset="0"/>
              </a:rPr>
              <a:t>Kitos pamokos</a:t>
            </a:r>
          </a:p>
          <a:p>
            <a:pPr algn="ctr" eaLnBrk="1" fontAlgn="auto" hangingPunct="1">
              <a:spcBef>
                <a:spcPts val="0"/>
              </a:spcBef>
              <a:spcAft>
                <a:spcPts val="0"/>
              </a:spcAft>
              <a:defRPr/>
            </a:pPr>
            <a:endParaRPr lang="en-US" altLang="en-US" dirty="0">
              <a:solidFill>
                <a:srgbClr val="FFFFFF"/>
              </a:solidFill>
              <a:latin typeface="Tw Cen MT" pitchFamily="34" charset="0"/>
            </a:endParaRPr>
          </a:p>
        </p:txBody>
      </p:sp>
      <p:sp>
        <p:nvSpPr>
          <p:cNvPr id="10" name="Rectangle 9"/>
          <p:cNvSpPr/>
          <p:nvPr/>
        </p:nvSpPr>
        <p:spPr>
          <a:xfrm>
            <a:off x="1763713" y="4221163"/>
            <a:ext cx="1331912"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algn="ctr" eaLnBrk="1" fontAlgn="auto" hangingPunct="1">
              <a:spcBef>
                <a:spcPts val="0"/>
              </a:spcBef>
              <a:spcAft>
                <a:spcPts val="0"/>
              </a:spcAft>
              <a:defRPr/>
            </a:pPr>
            <a:r>
              <a:rPr lang="lt-LT" altLang="en-US" dirty="0">
                <a:solidFill>
                  <a:srgbClr val="FFFFFF"/>
                </a:solidFill>
                <a:latin typeface="Tw Cen MT" pitchFamily="34" charset="0"/>
              </a:rPr>
              <a:t>Sveikatos ugdymas</a:t>
            </a:r>
            <a:endParaRPr lang="en-US" altLang="en-US" dirty="0">
              <a:solidFill>
                <a:srgbClr val="FFFFFF"/>
              </a:solidFill>
              <a:latin typeface="Tw Cen MT" pitchFamily="34" charset="0"/>
            </a:endParaRPr>
          </a:p>
        </p:txBody>
      </p:sp>
      <p:cxnSp>
        <p:nvCxnSpPr>
          <p:cNvPr id="12" name="Straight Arrow Connector 11"/>
          <p:cNvCxnSpPr>
            <a:stCxn id="5" idx="1"/>
          </p:cNvCxnSpPr>
          <p:nvPr/>
        </p:nvCxnSpPr>
        <p:spPr>
          <a:xfrm flipH="1">
            <a:off x="1476375" y="977900"/>
            <a:ext cx="1800225" cy="7953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900113" y="2636838"/>
            <a:ext cx="576262" cy="25241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2"/>
            <a:endCxn id="8" idx="0"/>
          </p:cNvCxnSpPr>
          <p:nvPr/>
        </p:nvCxnSpPr>
        <p:spPr>
          <a:xfrm>
            <a:off x="1692275" y="2636838"/>
            <a:ext cx="738188" cy="406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2375" y="1773238"/>
            <a:ext cx="2124075"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algn="ctr" eaLnBrk="1" fontAlgn="auto" hangingPunct="1">
              <a:spcBef>
                <a:spcPts val="0"/>
              </a:spcBef>
              <a:spcAft>
                <a:spcPts val="0"/>
              </a:spcAft>
              <a:defRPr/>
            </a:pPr>
            <a:r>
              <a:rPr lang="lt-LT" altLang="en-US">
                <a:solidFill>
                  <a:srgbClr val="FFFFFF"/>
                </a:solidFill>
                <a:latin typeface="Tw Cen MT" pitchFamily="34" charset="0"/>
              </a:rPr>
              <a:t>Sveikatos stiprinimo projektai (programos)</a:t>
            </a:r>
            <a:endParaRPr lang="en-US" altLang="en-US">
              <a:solidFill>
                <a:srgbClr val="FFFFFF"/>
              </a:solidFill>
              <a:latin typeface="Tw Cen MT" pitchFamily="34" charset="0"/>
            </a:endParaRPr>
          </a:p>
        </p:txBody>
      </p:sp>
      <p:sp>
        <p:nvSpPr>
          <p:cNvPr id="18" name="Rectangle 17"/>
          <p:cNvSpPr/>
          <p:nvPr/>
        </p:nvSpPr>
        <p:spPr>
          <a:xfrm>
            <a:off x="6948488" y="1773238"/>
            <a:ext cx="1871662"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algn="ctr" eaLnBrk="1" fontAlgn="auto" hangingPunct="1">
              <a:spcBef>
                <a:spcPts val="0"/>
              </a:spcBef>
              <a:spcAft>
                <a:spcPts val="0"/>
              </a:spcAft>
              <a:defRPr/>
            </a:pPr>
            <a:r>
              <a:rPr lang="lt-LT" altLang="en-US" dirty="0">
                <a:solidFill>
                  <a:srgbClr val="FFFFFF"/>
                </a:solidFill>
                <a:latin typeface="Tw Cen MT" pitchFamily="34" charset="0"/>
              </a:rPr>
              <a:t>Mokyklos </a:t>
            </a:r>
            <a:r>
              <a:rPr lang="lt-LT" altLang="en-US" dirty="0" smtClean="0">
                <a:solidFill>
                  <a:srgbClr val="FFFFFF"/>
                </a:solidFill>
                <a:latin typeface="Tw Cen MT" pitchFamily="34" charset="0"/>
              </a:rPr>
              <a:t>aplinka (neformalus ugdymas)</a:t>
            </a:r>
            <a:endParaRPr lang="en-US" altLang="en-US" dirty="0">
              <a:solidFill>
                <a:srgbClr val="FFFFFF"/>
              </a:solidFill>
              <a:latin typeface="Tw Cen MT" pitchFamily="34" charset="0"/>
            </a:endParaRPr>
          </a:p>
        </p:txBody>
      </p:sp>
      <p:cxnSp>
        <p:nvCxnSpPr>
          <p:cNvPr id="20" name="Straight Arrow Connector 19"/>
          <p:cNvCxnSpPr/>
          <p:nvPr/>
        </p:nvCxnSpPr>
        <p:spPr>
          <a:xfrm>
            <a:off x="5616575" y="765175"/>
            <a:ext cx="1727200" cy="100806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608513" y="1516063"/>
            <a:ext cx="215900" cy="2571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3546475" y="3087688"/>
            <a:ext cx="2555875" cy="140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algn="ctr" eaLnBrk="1" fontAlgn="auto" hangingPunct="1">
              <a:spcBef>
                <a:spcPts val="0"/>
              </a:spcBef>
              <a:spcAft>
                <a:spcPts val="0"/>
              </a:spcAft>
              <a:defRPr/>
            </a:pPr>
            <a:r>
              <a:rPr lang="lt-LT" altLang="en-US" dirty="0">
                <a:solidFill>
                  <a:srgbClr val="FFFFFF"/>
                </a:solidFill>
                <a:latin typeface="Tw Cen MT" pitchFamily="34" charset="0"/>
              </a:rPr>
              <a:t>Intervencinio poveikio modeliavimas</a:t>
            </a:r>
            <a:endParaRPr lang="en-US" altLang="en-US" dirty="0">
              <a:solidFill>
                <a:srgbClr val="FFFFFF"/>
              </a:solidFill>
              <a:latin typeface="Tw Cen MT" pitchFamily="34" charset="0"/>
            </a:endParaRPr>
          </a:p>
        </p:txBody>
      </p:sp>
      <p:cxnSp>
        <p:nvCxnSpPr>
          <p:cNvPr id="27" name="Straight Connector 26"/>
          <p:cNvCxnSpPr>
            <a:stCxn id="17" idx="3"/>
            <a:endCxn id="18" idx="1"/>
          </p:cNvCxnSpPr>
          <p:nvPr/>
        </p:nvCxnSpPr>
        <p:spPr>
          <a:xfrm>
            <a:off x="5886450" y="2205038"/>
            <a:ext cx="106203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 idx="3"/>
            <a:endCxn id="17" idx="1"/>
          </p:cNvCxnSpPr>
          <p:nvPr/>
        </p:nvCxnSpPr>
        <p:spPr>
          <a:xfrm>
            <a:off x="2735263" y="2205038"/>
            <a:ext cx="102711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7" idx="2"/>
          </p:cNvCxnSpPr>
          <p:nvPr/>
        </p:nvCxnSpPr>
        <p:spPr>
          <a:xfrm>
            <a:off x="4824413" y="2636838"/>
            <a:ext cx="0" cy="431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555875" y="5949950"/>
            <a:ext cx="5076825" cy="79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algn="ctr" eaLnBrk="1" fontAlgn="auto" hangingPunct="1">
              <a:spcBef>
                <a:spcPts val="0"/>
              </a:spcBef>
              <a:spcAft>
                <a:spcPts val="0"/>
              </a:spcAft>
              <a:defRPr/>
            </a:pPr>
            <a:r>
              <a:rPr lang="lt-LT" altLang="en-US" b="1" dirty="0" smtClean="0">
                <a:solidFill>
                  <a:srgbClr val="FF0000"/>
                </a:solidFill>
                <a:latin typeface="Tw Cen MT" pitchFamily="34" charset="0"/>
              </a:rPr>
              <a:t>MOKYKLOS </a:t>
            </a:r>
            <a:r>
              <a:rPr lang="lt-LT" altLang="en-US" b="1" dirty="0">
                <a:solidFill>
                  <a:srgbClr val="FF0000"/>
                </a:solidFill>
                <a:latin typeface="Tw Cen MT" pitchFamily="34" charset="0"/>
              </a:rPr>
              <a:t>POVEIKIS BENDRUOMENEI</a:t>
            </a:r>
            <a:endParaRPr lang="en-US" altLang="en-US" b="1" dirty="0">
              <a:solidFill>
                <a:srgbClr val="FF0000"/>
              </a:solidFill>
              <a:latin typeface="Tw Cen MT" pitchFamily="34" charset="0"/>
            </a:endParaRPr>
          </a:p>
        </p:txBody>
      </p:sp>
      <p:sp>
        <p:nvSpPr>
          <p:cNvPr id="41" name="Rectangle 40"/>
          <p:cNvSpPr/>
          <p:nvPr/>
        </p:nvSpPr>
        <p:spPr>
          <a:xfrm>
            <a:off x="6948488" y="3068638"/>
            <a:ext cx="1871662" cy="115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algn="ctr" eaLnBrk="1" fontAlgn="auto" hangingPunct="1">
              <a:spcBef>
                <a:spcPts val="0"/>
              </a:spcBef>
              <a:spcAft>
                <a:spcPts val="0"/>
              </a:spcAft>
              <a:defRPr/>
            </a:pPr>
            <a:r>
              <a:rPr lang="lt-LT" altLang="en-US">
                <a:solidFill>
                  <a:srgbClr val="FFFFFF"/>
                </a:solidFill>
                <a:latin typeface="Tw Cen MT" pitchFamily="34" charset="0"/>
              </a:rPr>
              <a:t>Emocinė</a:t>
            </a:r>
          </a:p>
          <a:p>
            <a:pPr algn="ctr" eaLnBrk="1" fontAlgn="auto" hangingPunct="1">
              <a:spcBef>
                <a:spcPts val="0"/>
              </a:spcBef>
              <a:spcAft>
                <a:spcPts val="0"/>
              </a:spcAft>
              <a:defRPr/>
            </a:pPr>
            <a:r>
              <a:rPr lang="lt-LT" altLang="en-US">
                <a:solidFill>
                  <a:srgbClr val="FFFFFF"/>
                </a:solidFill>
                <a:latin typeface="Tw Cen MT" pitchFamily="34" charset="0"/>
              </a:rPr>
              <a:t>Fizinė</a:t>
            </a:r>
          </a:p>
          <a:p>
            <a:pPr algn="ctr" eaLnBrk="1" fontAlgn="auto" hangingPunct="1">
              <a:spcBef>
                <a:spcPts val="0"/>
              </a:spcBef>
              <a:spcAft>
                <a:spcPts val="0"/>
              </a:spcAft>
              <a:defRPr/>
            </a:pPr>
            <a:r>
              <a:rPr lang="lt-LT" altLang="en-US">
                <a:solidFill>
                  <a:srgbClr val="FFFFFF"/>
                </a:solidFill>
                <a:latin typeface="Tw Cen MT" pitchFamily="34" charset="0"/>
              </a:rPr>
              <a:t>Socialinė</a:t>
            </a:r>
            <a:endParaRPr lang="en-US" altLang="en-US">
              <a:solidFill>
                <a:srgbClr val="FFFFFF"/>
              </a:solidFill>
              <a:latin typeface="Tw Cen MT" pitchFamily="34" charset="0"/>
            </a:endParaRPr>
          </a:p>
        </p:txBody>
      </p:sp>
      <p:cxnSp>
        <p:nvCxnSpPr>
          <p:cNvPr id="43" name="Straight Arrow Connector 42"/>
          <p:cNvCxnSpPr>
            <a:stCxn id="18" idx="2"/>
            <a:endCxn id="41" idx="0"/>
          </p:cNvCxnSpPr>
          <p:nvPr/>
        </p:nvCxnSpPr>
        <p:spPr>
          <a:xfrm>
            <a:off x="7885113" y="2636838"/>
            <a:ext cx="0" cy="431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762375" y="4868863"/>
            <a:ext cx="2268538" cy="612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algn="ctr" eaLnBrk="1" fontAlgn="auto" hangingPunct="1">
              <a:spcBef>
                <a:spcPts val="0"/>
              </a:spcBef>
              <a:spcAft>
                <a:spcPts val="0"/>
              </a:spcAft>
              <a:defRPr/>
            </a:pPr>
            <a:r>
              <a:rPr lang="lt-LT" altLang="en-US">
                <a:solidFill>
                  <a:srgbClr val="FF0000"/>
                </a:solidFill>
                <a:latin typeface="Tw Cen MT" pitchFamily="34" charset="0"/>
              </a:rPr>
              <a:t>ĮGALINIMAS</a:t>
            </a:r>
            <a:endParaRPr lang="en-US" altLang="en-US">
              <a:solidFill>
                <a:srgbClr val="FF0000"/>
              </a:solidFill>
              <a:latin typeface="Tw Cen MT" pitchFamily="34" charset="0"/>
            </a:endParaRPr>
          </a:p>
        </p:txBody>
      </p:sp>
      <p:cxnSp>
        <p:nvCxnSpPr>
          <p:cNvPr id="46" name="Straight Arrow Connector 45"/>
          <p:cNvCxnSpPr>
            <a:stCxn id="23" idx="4"/>
          </p:cNvCxnSpPr>
          <p:nvPr/>
        </p:nvCxnSpPr>
        <p:spPr>
          <a:xfrm>
            <a:off x="4824413" y="4491038"/>
            <a:ext cx="0" cy="3778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824413" y="5481638"/>
            <a:ext cx="0" cy="431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1529" name="Picture 3"/>
          <p:cNvPicPr>
            <a:picLocks noChangeAspect="1" noChangeArrowheads="1"/>
          </p:cNvPicPr>
          <p:nvPr/>
        </p:nvPicPr>
        <p:blipFill>
          <a:blip r:embed="rId2"/>
          <a:srcRect/>
          <a:stretch>
            <a:fillRect/>
          </a:stretch>
        </p:blipFill>
        <p:spPr bwMode="auto">
          <a:xfrm>
            <a:off x="6948488" y="4410075"/>
            <a:ext cx="1871662" cy="1503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TotalTime>
  <Words>1750</Words>
  <Application>Microsoft Office PowerPoint</Application>
  <PresentationFormat>On-screen Show (4:3)</PresentationFormat>
  <Paragraphs>339</Paragraphs>
  <Slides>33</Slides>
  <Notes>0</Notes>
  <HiddenSlides>0</HiddenSlides>
  <MMClips>0</MMClips>
  <ScaleCrop>false</ScaleCrop>
  <HeadingPairs>
    <vt:vector size="6" baseType="variant">
      <vt:variant>
        <vt:lpstr>Fonts Used</vt:lpstr>
      </vt:variant>
      <vt:variant>
        <vt:i4>7</vt:i4>
      </vt:variant>
      <vt:variant>
        <vt:lpstr>Design Template</vt:lpstr>
      </vt:variant>
      <vt:variant>
        <vt:i4>1</vt:i4>
      </vt:variant>
      <vt:variant>
        <vt:lpstr>Slide Titles</vt:lpstr>
      </vt:variant>
      <vt:variant>
        <vt:i4>33</vt:i4>
      </vt:variant>
    </vt:vector>
  </HeadingPairs>
  <TitlesOfParts>
    <vt:vector size="41" baseType="lpstr">
      <vt:lpstr>Calibri</vt:lpstr>
      <vt:lpstr>Arial</vt:lpstr>
      <vt:lpstr>ＭＳ Ｐゴシック</vt:lpstr>
      <vt:lpstr>Tw Cen MT</vt:lpstr>
      <vt:lpstr>Wingdings</vt:lpstr>
      <vt:lpstr>Times New Roman</vt:lpstr>
      <vt:lpstr>Verdana</vt:lpstr>
      <vt:lpstr>Office Theme</vt:lpstr>
      <vt:lpstr>Sveikatos ugdymo tikslai ir integravimo į mokymo procesą galimybės</vt:lpstr>
      <vt:lpstr>Nauja sveikatos ugdymo paradigma</vt:lpstr>
      <vt:lpstr>Asmens įgalinimas (angl. Empowerment)</vt:lpstr>
      <vt:lpstr>Gyvenimo įgūdžių lavinimo tikslas – įgalinimas (Hopson and Sally, 1981). </vt:lpstr>
      <vt:lpstr>Eko-holistinis modelis (Parsons et al., 1997)</vt:lpstr>
      <vt:lpstr>Europos sveikatą stiprinančių mokyklų tinklas </vt:lpstr>
      <vt:lpstr>Sveikatos ugdymas  (Health Education)</vt:lpstr>
      <vt:lpstr>Fundamentinės vertybės</vt:lpstr>
      <vt:lpstr>Slide 9</vt:lpstr>
      <vt:lpstr>Mokyklos sveikatos ugdymo plano  koordinacinis komitetas</vt:lpstr>
      <vt:lpstr>Slide 11</vt:lpstr>
      <vt:lpstr>Sveikatos ugdymo(si) sritys</vt:lpstr>
      <vt:lpstr>Modulio programos tikslas</vt:lpstr>
      <vt:lpstr>Modulio uždaviniai</vt:lpstr>
      <vt:lpstr>Modulio uždaviniai</vt:lpstr>
      <vt:lpstr>Modulis (17 val.)</vt:lpstr>
      <vt:lpstr>Programos kompetencijos</vt:lpstr>
      <vt:lpstr>Kompetencijos (gyvenimo įgūdžio išlavinimo lygmuo)</vt:lpstr>
      <vt:lpstr>Tęstinės mokymo(si) linijos</vt:lpstr>
      <vt:lpstr> Nuo fragmentuoto iki nuoseklaus sveikatos ugdymo </vt:lpstr>
      <vt:lpstr>Sveikatos ugdymo rezultatas</vt:lpstr>
      <vt:lpstr>Sveikatos ugdymo tikslų tarpusavio priklausomybė</vt:lpstr>
      <vt:lpstr>Mokyklos sveikatos STIPRINIMO plano (projekto) koordinacinis komitetas</vt:lpstr>
      <vt:lpstr>Slide 24</vt:lpstr>
      <vt:lpstr>Apibendrinimas</vt:lpstr>
      <vt:lpstr>Apibendrinimas</vt:lpstr>
      <vt:lpstr>Apibendrinimas</vt:lpstr>
      <vt:lpstr>Apibendrinimas</vt:lpstr>
      <vt:lpstr>Diskutuokime</vt:lpstr>
      <vt:lpstr>Intervencinis modeliavimas  (angl. Intervention Mapping)</vt:lpstr>
      <vt:lpstr>Intervencinis modeliavimas  (angl. Intervention Mapping)</vt:lpstr>
      <vt:lpstr>Intervencinis modeliavimas</vt:lpstr>
      <vt:lpstr>Paprasti klausimai</vt:lpstr>
    </vt:vector>
  </TitlesOfParts>
  <Company>Project-OS.org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Sveikatos ugdymo turinio integraciniai ryšiai ir įgyvendinimo galimybės 9-12 klasėse</dc:title>
  <dc:creator>Matas</dc:creator>
  <cp:lastModifiedBy>sale</cp:lastModifiedBy>
  <cp:revision>41</cp:revision>
  <dcterms:created xsi:type="dcterms:W3CDTF">2013-12-03T20:22:41Z</dcterms:created>
  <dcterms:modified xsi:type="dcterms:W3CDTF">2013-12-10T07:50:04Z</dcterms:modified>
</cp:coreProperties>
</file>