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B4E-E1E2-4D66-A0F6-C601E850127A}" type="datetimeFigureOut">
              <a:rPr lang="lt-LT" smtClean="0"/>
              <a:t>2018-04-26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E975-67EC-4392-96F7-6B2287984DB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B4E-E1E2-4D66-A0F6-C601E850127A}" type="datetimeFigureOut">
              <a:rPr lang="lt-LT" smtClean="0"/>
              <a:t>2018-04-26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E975-67EC-4392-96F7-6B2287984DB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B4E-E1E2-4D66-A0F6-C601E850127A}" type="datetimeFigureOut">
              <a:rPr lang="lt-LT" smtClean="0"/>
              <a:t>2018-04-26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E975-67EC-4392-96F7-6B2287984DB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B4E-E1E2-4D66-A0F6-C601E850127A}" type="datetimeFigureOut">
              <a:rPr lang="lt-LT" smtClean="0"/>
              <a:t>2018-04-26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E975-67EC-4392-96F7-6B2287984DB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B4E-E1E2-4D66-A0F6-C601E850127A}" type="datetimeFigureOut">
              <a:rPr lang="lt-LT" smtClean="0"/>
              <a:t>2018-04-26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E975-67EC-4392-96F7-6B2287984DB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B4E-E1E2-4D66-A0F6-C601E850127A}" type="datetimeFigureOut">
              <a:rPr lang="lt-LT" smtClean="0"/>
              <a:t>2018-04-26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E975-67EC-4392-96F7-6B2287984DB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B4E-E1E2-4D66-A0F6-C601E850127A}" type="datetimeFigureOut">
              <a:rPr lang="lt-LT" smtClean="0"/>
              <a:t>2018-04-26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E975-67EC-4392-96F7-6B2287984DB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B4E-E1E2-4D66-A0F6-C601E850127A}" type="datetimeFigureOut">
              <a:rPr lang="lt-LT" smtClean="0"/>
              <a:t>2018-04-26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E975-67EC-4392-96F7-6B2287984DB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B4E-E1E2-4D66-A0F6-C601E850127A}" type="datetimeFigureOut">
              <a:rPr lang="lt-LT" smtClean="0"/>
              <a:t>2018-04-26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E975-67EC-4392-96F7-6B2287984DB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B4E-E1E2-4D66-A0F6-C601E850127A}" type="datetimeFigureOut">
              <a:rPr lang="lt-LT" smtClean="0"/>
              <a:t>2018-04-26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E975-67EC-4392-96F7-6B2287984DB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3B4E-E1E2-4D66-A0F6-C601E850127A}" type="datetimeFigureOut">
              <a:rPr lang="lt-LT" smtClean="0"/>
              <a:t>2018-04-26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E975-67EC-4392-96F7-6B2287984DB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63B4E-E1E2-4D66-A0F6-C601E850127A}" type="datetimeFigureOut">
              <a:rPr lang="lt-LT" smtClean="0"/>
              <a:t>2018-04-26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6E975-67EC-4392-96F7-6B2287984DBF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lt-LT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Vieną dieną žmogus turės įveikti triukšmą, kaip nugalėjo cholerą ir marą“</a:t>
            </a:r>
            <a:br>
              <a:rPr lang="lt-LT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lt-LT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         Robertas Kochas</a:t>
            </a:r>
            <a:r>
              <a:rPr lang="lt-LT" kern="0" dirty="0">
                <a:solidFill>
                  <a:srgbClr val="000000"/>
                </a:solidFill>
              </a:rPr>
              <a:t> </a:t>
            </a:r>
            <a:endParaRPr lang="lt-LT" kern="0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lt-LT" dirty="0" smtClean="0">
                <a:solidFill>
                  <a:schemeClr val="tx1"/>
                </a:solidFill>
              </a:rPr>
              <a:t>Garsas </a:t>
            </a:r>
            <a:r>
              <a:rPr lang="lt-LT" dirty="0">
                <a:solidFill>
                  <a:schemeClr val="tx1"/>
                </a:solidFill>
              </a:rPr>
              <a:t>– tai virpesiai sklindantys bangomis</a:t>
            </a:r>
            <a:r>
              <a:rPr lang="lt-LT" i="1" cap="all" dirty="0">
                <a:solidFill>
                  <a:schemeClr val="tx1"/>
                </a:solidFill>
              </a:rPr>
              <a:t>.</a:t>
            </a:r>
            <a:r>
              <a:rPr lang="lt-LT" cap="all" dirty="0">
                <a:solidFill>
                  <a:schemeClr val="tx1"/>
                </a:solidFill>
              </a:rPr>
              <a:t> </a:t>
            </a:r>
            <a:endParaRPr lang="lt-LT" dirty="0">
              <a:solidFill>
                <a:schemeClr val="tx1"/>
              </a:solidFill>
            </a:endParaRPr>
          </a:p>
          <a:p>
            <a:r>
              <a:rPr lang="lt-LT" dirty="0">
                <a:solidFill>
                  <a:schemeClr val="tx1"/>
                </a:solidFill>
              </a:rPr>
              <a:t>Žmogus girdi, tik 30-40 proc. aplinkos virpesių</a:t>
            </a:r>
            <a:r>
              <a:rPr lang="lt-LT" i="1" dirty="0">
                <a:solidFill>
                  <a:schemeClr val="tx1"/>
                </a:solidFill>
              </a:rPr>
              <a:t>. </a:t>
            </a:r>
            <a:r>
              <a:rPr lang="lt-LT" dirty="0">
                <a:solidFill>
                  <a:schemeClr val="tx1"/>
                </a:solidFill>
              </a:rPr>
              <a:t>Žemiau girdėjimo ribos infragarsas, aukščiau - ultrgarsas.  Tačiau ausys, šių garsų negirdi,  bet „girdi“ mūsų kūnas: kiekviena ląstelė, organai ir netgi kaulai, mes negalime pasipriešinti garso vibraciniam poveikiui. Todėl garso (</a:t>
            </a:r>
            <a:r>
              <a:rPr lang="lt-LT" dirty="0" smtClean="0">
                <a:solidFill>
                  <a:schemeClr val="tx1"/>
                </a:solidFill>
              </a:rPr>
              <a:t>muzikos, triukšmo) </a:t>
            </a:r>
            <a:r>
              <a:rPr lang="lt-LT" dirty="0">
                <a:solidFill>
                  <a:schemeClr val="tx1"/>
                </a:solidFill>
              </a:rPr>
              <a:t>poveikis girdintiems ir iš prigimties negirdintiems žmonėms toks pat. </a:t>
            </a:r>
          </a:p>
        </p:txBody>
      </p:sp>
      <p:pic>
        <p:nvPicPr>
          <p:cNvPr id="1026" name="Picture 2" descr="F:\fonai\b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00100" y="285728"/>
            <a:ext cx="8286808" cy="5279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t-LT" sz="4000" kern="0" dirty="0" smtClea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algn="ctr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4000" kern="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Kauno </a:t>
            </a:r>
            <a:r>
              <a:rPr lang="lt-LT" sz="4000" kern="0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lopšelis – darželis “</a:t>
            </a:r>
            <a:r>
              <a:rPr lang="en-US" sz="4000" kern="0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G</a:t>
            </a:r>
            <a:r>
              <a:rPr lang="lt-LT" sz="4000" kern="0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iliukas”</a:t>
            </a:r>
          </a:p>
          <a:p>
            <a:pPr algn="ctr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1100" kern="0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</a:p>
          <a:p>
            <a:pPr algn="ctr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t-LT" sz="1100" kern="0" dirty="0" smtClea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algn="ctr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t-LT" sz="1100" kern="0" dirty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algn="ctr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t-LT" sz="1100" kern="0" dirty="0" smtClea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algn="ctr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t-LT" sz="1100" kern="0" dirty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algn="ctr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t-LT" sz="1100" kern="0" dirty="0" smtClea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algn="ctr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t-LT" sz="1100" kern="0" dirty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algn="ctr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t-LT" sz="1100" kern="0" dirty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algn="ctr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t-LT" sz="1100" kern="0" dirty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algn="ctr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3600" i="1" kern="0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TYLOS STEBUKLINGA VERSMĖ</a:t>
            </a:r>
          </a:p>
          <a:p>
            <a:pPr algn="ctr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t-LT" sz="1100" kern="0" dirty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algn="ctr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sz="2800" kern="0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Triukšmo </a:t>
            </a:r>
            <a:r>
              <a:rPr lang="lt-LT" sz="2800" kern="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prevencija</a:t>
            </a:r>
          </a:p>
          <a:p>
            <a:pPr algn="ctr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t-LT" sz="2800" kern="0" dirty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algn="ctr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t-LT" sz="2800" kern="0" dirty="0" smtClea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algn="ctr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t-LT" sz="2800" dirty="0"/>
          </a:p>
        </p:txBody>
      </p:sp>
      <p:sp>
        <p:nvSpPr>
          <p:cNvPr id="6" name="Rectangle 5"/>
          <p:cNvSpPr/>
          <p:nvPr/>
        </p:nvSpPr>
        <p:spPr>
          <a:xfrm>
            <a:off x="4572000" y="5786454"/>
            <a:ext cx="45720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t-LT" kern="0" dirty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Parengė: auklėtoja metodininkė Daiva Ramanauskienė</a:t>
            </a:r>
            <a:endParaRPr lang="lt-LT" kern="0" dirty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42" name="Picture 2" descr="F:\fonai\b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785918" y="2643182"/>
            <a:ext cx="685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b="1" i="1" dirty="0" smtClean="0">
                <a:solidFill>
                  <a:srgbClr val="000000"/>
                </a:solidFill>
                <a:latin typeface="Garamond" pitchFamily="18" charset="0"/>
                <a:ea typeface="Microsoft YaHei" pitchFamily="34" charset="-122"/>
                <a:cs typeface="Mangal" pitchFamily="18" charset="0"/>
              </a:rPr>
              <a:t>Mūsų sveikata </a:t>
            </a:r>
            <a:r>
              <a:rPr lang="lt-LT" sz="2400" b="1" i="1" dirty="0" smtClean="0">
                <a:solidFill>
                  <a:srgbClr val="000000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–</a:t>
            </a:r>
            <a:r>
              <a:rPr lang="lt-LT" sz="2400" b="1" i="1" dirty="0" smtClean="0">
                <a:solidFill>
                  <a:srgbClr val="000000"/>
                </a:solidFill>
                <a:latin typeface="Garamond" pitchFamily="18" charset="0"/>
                <a:ea typeface="Microsoft YaHei" pitchFamily="34" charset="-122"/>
                <a:cs typeface="Mangal" pitchFamily="18" charset="0"/>
              </a:rPr>
              <a:t> brangiausia, ką mes turime, tačiau jai skiriame mažiausiai dėmesio. Visi skubame. Jeigu patys nesustosime, sustabdys gyvenimas... Nieko nekainuojantis būdas atsipalaiduoti </a:t>
            </a:r>
            <a:r>
              <a:rPr lang="lt-LT" sz="2400" b="1" i="1" dirty="0" smtClean="0">
                <a:solidFill>
                  <a:srgbClr val="000000"/>
                </a:solidFill>
                <a:latin typeface="Arial" charset="0"/>
                <a:ea typeface="Microsoft YaHei" pitchFamily="34" charset="-122"/>
                <a:cs typeface="Mangal" pitchFamily="18" charset="0"/>
              </a:rPr>
              <a:t>–</a:t>
            </a:r>
            <a:r>
              <a:rPr lang="lt-LT" sz="2400" b="1" i="1" dirty="0" smtClean="0">
                <a:solidFill>
                  <a:srgbClr val="000000"/>
                </a:solidFill>
                <a:latin typeface="Garamond" pitchFamily="18" charset="0"/>
                <a:ea typeface="Microsoft YaHei" pitchFamily="34" charset="-122"/>
                <a:cs typeface="Mangal" pitchFamily="18" charset="0"/>
              </a:rPr>
              <a:t> susirasti vietą, kurioje gera pabūti tyloje, pasiklausyti  muzikos, gamtos garsų. Tokie paprasti dalykai suteikia ne tik  džiaugsmą, bet ir gali prailginti gyvenimą...</a:t>
            </a:r>
            <a:endParaRPr lang="lt-L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8194" name="Picture 2" descr="F:\fonai\b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57224" y="1000108"/>
            <a:ext cx="75724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800" dirty="0" smtClean="0"/>
              <a:t>Pabūti tyloje – sunkiai įgyvendinama užduotis šiuolaikiniame pasaulyje. Automobilių gausmas, žmonių balsai, namuose rėkiantys televizoriai ... tyla šiame chaose - lyg aukso grynuolis, kuris galėtų garantuoti ne tik vidinę ramybę, bet ir stiprią sveikatą.</a:t>
            </a:r>
          </a:p>
          <a:p>
            <a:pPr algn="just"/>
            <a:endParaRPr lang="lt-LT" sz="2800" dirty="0"/>
          </a:p>
          <a:p>
            <a:pPr algn="just"/>
            <a:endParaRPr lang="lt-LT" sz="2800" dirty="0" smtClean="0"/>
          </a:p>
          <a:p>
            <a:r>
              <a:rPr lang="lt-LT" sz="28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lt-LT" sz="2800" i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Vieną dieną žmogus turės įveikti triukšmą, kaip nugalėjo cholerą ir marą“</a:t>
            </a:r>
            <a:br>
              <a:rPr lang="lt-LT" sz="2800" i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lt-LT" sz="28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                   Robertas Kochas</a:t>
            </a:r>
            <a:r>
              <a:rPr lang="lt-LT" sz="2800" kern="0" dirty="0" smtClean="0">
                <a:solidFill>
                  <a:srgbClr val="000000"/>
                </a:solidFill>
              </a:rPr>
              <a:t> </a:t>
            </a:r>
            <a:endParaRPr lang="lt-L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074" name="Picture 2" descr="F:\fonai\b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71472" y="2500306"/>
            <a:ext cx="8286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800" dirty="0" smtClean="0">
                <a:solidFill>
                  <a:schemeClr val="tx1"/>
                </a:solidFill>
              </a:rPr>
              <a:t>Žmogus girdi, tik 30-40 proc. aplinkos virpesių</a:t>
            </a:r>
            <a:r>
              <a:rPr lang="lt-LT" sz="2800" i="1" dirty="0" smtClean="0">
                <a:solidFill>
                  <a:schemeClr val="tx1"/>
                </a:solidFill>
              </a:rPr>
              <a:t>. </a:t>
            </a:r>
            <a:r>
              <a:rPr lang="lt-LT" sz="2800" dirty="0" smtClean="0">
                <a:solidFill>
                  <a:schemeClr val="tx1"/>
                </a:solidFill>
              </a:rPr>
              <a:t>Žemiau girdėjimo ribos infragarsas, aukščiau - ultrgarsas.  Tačiau ausys, šių garsų negirdi,  bet „girdi“ mūsų kūnas: kiekviena ląstelė, organai ir netgi kaulai, mes negalime pasipriešinti garso vibraciniam poveikiui. </a:t>
            </a:r>
          </a:p>
          <a:p>
            <a:pPr algn="just"/>
            <a:endParaRPr lang="lt-LT" sz="2800" dirty="0"/>
          </a:p>
          <a:p>
            <a:pPr algn="just"/>
            <a:r>
              <a:rPr lang="lt-LT" sz="2800" dirty="0" smtClean="0">
                <a:solidFill>
                  <a:schemeClr val="tx1"/>
                </a:solidFill>
              </a:rPr>
              <a:t>Todėl garso (muzikos, triukšmo) poveikis girdintiems ir iš prigimties negirdintiems žmonėms toks pat. </a:t>
            </a:r>
            <a:endParaRPr lang="lt-LT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098" name="Picture 2" descr="F:\fonai\b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544" y="0"/>
            <a:ext cx="12192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57224" y="2071678"/>
            <a:ext cx="7143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dirty="0"/>
              <a:t>Nors visiškai triukšmo ir neišvengsime, tačiau galime tiek save, tiek vaikus </a:t>
            </a:r>
            <a:r>
              <a:rPr lang="lt-LT" sz="2800" dirty="0" smtClean="0"/>
              <a:t>išmokyti apsaugoti </a:t>
            </a:r>
            <a:r>
              <a:rPr lang="lt-LT" sz="2800" dirty="0"/>
              <a:t>nuo jo daromos žalos. </a:t>
            </a:r>
            <a:endParaRPr lang="lt-LT" sz="2800" dirty="0" smtClean="0"/>
          </a:p>
          <a:p>
            <a:endParaRPr lang="lt-LT" sz="2800" dirty="0"/>
          </a:p>
          <a:p>
            <a:r>
              <a:rPr lang="lt-LT" sz="2800" b="1" i="1" dirty="0" smtClean="0"/>
              <a:t>Pamėginkime kartais išgirsti ir tylą</a:t>
            </a:r>
            <a:r>
              <a:rPr lang="lt-LT" sz="2800" i="1" dirty="0" smtClean="0"/>
              <a:t>... </a:t>
            </a:r>
            <a:endParaRPr lang="lt-LT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122" name="Picture 2" descr="F:\fonai\b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14348" y="142852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/>
              <a:t>Raskime tylią minutę sau ir vaikams, kurie tikrai su malonumu pasiklausys tylios vakaro pasakos, paukščių balsų ar jūros ošimo...</a:t>
            </a:r>
            <a:br>
              <a:rPr lang="lt-LT" dirty="0" smtClean="0"/>
            </a:br>
            <a:endParaRPr lang="lt-LT" dirty="0"/>
          </a:p>
        </p:txBody>
      </p:sp>
      <p:pic>
        <p:nvPicPr>
          <p:cNvPr id="9" name="Rectangl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142984"/>
            <a:ext cx="7183458" cy="538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146" name="Picture 2" descr="F:\fonai\b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12192000" cy="6858000"/>
          </a:xfrm>
          <a:prstGeom prst="rect">
            <a:avLst/>
          </a:prstGeom>
          <a:noFill/>
        </p:spPr>
      </p:pic>
      <p:pic>
        <p:nvPicPr>
          <p:cNvPr id="4" name="Rectangl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52"/>
            <a:ext cx="4045757" cy="719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2844" y="4857760"/>
            <a:ext cx="4786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lt-LT" dirty="0" smtClean="0"/>
              <a:t>Atsipalaiduoti... Nerūpestingai, vaikiškai pasvajoti</a:t>
            </a: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7170" name="Picture 2" descr="F:\fonai\b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Rectangl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31090"/>
            <a:ext cx="8072494" cy="454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00298" y="928670"/>
            <a:ext cx="6357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 smtClean="0"/>
              <a:t>Pajusti vėjelio dvelksmą... Gėlių kvapą...</a:t>
            </a:r>
            <a:endParaRPr lang="lt-L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8194" name="Picture 2" descr="F:\fonai\b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14414" y="928670"/>
            <a:ext cx="75724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800" dirty="0" smtClean="0"/>
              <a:t>Pabūti tyloje – sunkiai įgyvendinama užduotis šiuolaikiniame pasaulyje. Automobilių gausmas, žmonių balsai, namuose rėkiantys televizoriai ... tyla šiame chaose - lyg aukso grynuolis, kuris galėtų garantuoti ne tik vidinę ramybę, bet ir stiprią sveikatą.</a:t>
            </a:r>
          </a:p>
          <a:p>
            <a:pPr algn="just"/>
            <a:endParaRPr lang="lt-LT" sz="2800" dirty="0"/>
          </a:p>
          <a:p>
            <a:pPr algn="just"/>
            <a:endParaRPr lang="lt-LT" sz="2800" dirty="0" smtClean="0"/>
          </a:p>
          <a:p>
            <a:r>
              <a:rPr lang="lt-LT" sz="28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lt-LT" sz="2800" i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Vieną dieną žmogus turės įveikti triukšmą, kaip nugalėjo cholerą ir marą“</a:t>
            </a:r>
            <a:br>
              <a:rPr lang="lt-LT" sz="2800" i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lt-LT" sz="28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                   Robertas Kochas</a:t>
            </a:r>
            <a:r>
              <a:rPr lang="lt-LT" sz="2800" kern="0" dirty="0" smtClean="0">
                <a:solidFill>
                  <a:srgbClr val="000000"/>
                </a:solidFill>
              </a:rPr>
              <a:t> </a:t>
            </a:r>
            <a:endParaRPr lang="lt-LT" sz="2800" dirty="0"/>
          </a:p>
        </p:txBody>
      </p:sp>
      <p:pic>
        <p:nvPicPr>
          <p:cNvPr id="8195" name="Picture 3" descr="F:\fonai\b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  <p:pic>
        <p:nvPicPr>
          <p:cNvPr id="8196" name="Picture 4" descr="F:\fonai\b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  <p:pic>
        <p:nvPicPr>
          <p:cNvPr id="7" name="Rectangl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642918"/>
            <a:ext cx="7464447" cy="559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9218" name="Picture 2" descr="F:\fonai\b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  <p:pic>
        <p:nvPicPr>
          <p:cNvPr id="9219" name="Picture 3" descr="F:\fonai\b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  <p:pic>
        <p:nvPicPr>
          <p:cNvPr id="7" name="Picture 2" descr="F:\projektai ataskaitos konferencijos\pranešimas garso terapija\nuotraukos dubenys\IMG_76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71546"/>
            <a:ext cx="7428218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143108" y="357166"/>
            <a:ext cx="5181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 smtClean="0"/>
              <a:t>Išgirsti atsargų varpelio skambtelėjimą...</a:t>
            </a:r>
            <a:endParaRPr lang="lt-L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397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„Vieną dieną žmogus turės įveikti triukšmą, kaip nugalėjo cholerą ir marą“                                      Robertas Kochas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„Vieną dieną žmogus turės įveikti triukšmą, kaip nugalėjo cholerą ir marą“                                      Robertas Kochas</dc:title>
  <dc:creator>Windows User</dc:creator>
  <cp:lastModifiedBy>Windows User</cp:lastModifiedBy>
  <cp:revision>8</cp:revision>
  <dcterms:created xsi:type="dcterms:W3CDTF">2018-04-26T06:59:18Z</dcterms:created>
  <dcterms:modified xsi:type="dcterms:W3CDTF">2018-04-26T08:13:08Z</dcterms:modified>
</cp:coreProperties>
</file>