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76" r:id="rId5"/>
    <p:sldId id="277" r:id="rId6"/>
    <p:sldId id="274" r:id="rId7"/>
    <p:sldId id="275" r:id="rId8"/>
    <p:sldId id="269" r:id="rId9"/>
    <p:sldId id="270" r:id="rId10"/>
    <p:sldId id="271" r:id="rId11"/>
    <p:sldId id="272" r:id="rId12"/>
    <p:sldId id="261" r:id="rId13"/>
    <p:sldId id="262" r:id="rId14"/>
    <p:sldId id="260" r:id="rId15"/>
    <p:sldId id="259" r:id="rId16"/>
    <p:sldId id="263" r:id="rId17"/>
    <p:sldId id="264" r:id="rId18"/>
    <p:sldId id="265" r:id="rId19"/>
    <p:sldId id="266" r:id="rId20"/>
    <p:sldId id="267" r:id="rId21"/>
    <p:sldId id="268" r:id="rId22"/>
    <p:sldId id="258"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C3427-DFAB-4857-9FB3-9E188066F62D}" v="1482" dt="2020-06-14T15:39:13.375"/>
    <p1510:client id="{AB005606-783B-4AA1-BBEE-24951BCF3214}" v="183" dt="2020-06-15T14:51:22.337"/>
    <p1510:client id="{D3D059C3-3726-4A58-A40A-8C877AEAA08D}" v="104" dt="2020-06-15T14:42:16.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5" d="100"/>
          <a:sy n="115" d="100"/>
        </p:scale>
        <p:origin x="144"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endParaRPr lang="en-US"/>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6/29/2020</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43318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Vertikalaus teksto vietos rezervavimo ženklas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6/29/2020</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4019602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 ruoš. pavad. stilių</a:t>
            </a:r>
            <a:endParaRPr lang="en-US"/>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6/29/2020</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395427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6/29/2020</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14400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endParaRPr lang="en-US"/>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
        <p:nvSpPr>
          <p:cNvPr id="4" name="Datos vietos rezervavimo ženklas 3"/>
          <p:cNvSpPr>
            <a:spLocks noGrp="1"/>
          </p:cNvSpPr>
          <p:nvPr>
            <p:ph type="dt" sz="half" idx="10"/>
          </p:nvPr>
        </p:nvSpPr>
        <p:spPr/>
        <p:txBody>
          <a:bodyPr/>
          <a:lstStyle/>
          <a:p>
            <a:fld id="{6F4E3E68-314E-4E62-AA8A-BE3F20F81523}" type="datetimeFigureOut">
              <a:rPr lang="en-US" smtClean="0"/>
              <a:t>6/29/2020</a:t>
            </a:fld>
            <a:endParaRPr lang="en-US"/>
          </a:p>
        </p:txBody>
      </p:sp>
      <p:sp>
        <p:nvSpPr>
          <p:cNvPr id="5" name="Poraštės vietos rezervavimo ženklas 4"/>
          <p:cNvSpPr>
            <a:spLocks noGrp="1"/>
          </p:cNvSpPr>
          <p:nvPr>
            <p:ph type="ftr" sz="quarter" idx="11"/>
          </p:nvPr>
        </p:nvSpPr>
        <p:spPr/>
        <p:txBody>
          <a:bodyPr/>
          <a:lstStyle/>
          <a:p>
            <a:endParaRPr lang="en-US"/>
          </a:p>
        </p:txBody>
      </p:sp>
      <p:sp>
        <p:nvSpPr>
          <p:cNvPr id="6" name="Skaidrės numerio vietos rezervavimo ženklas 5"/>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36563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5" name="Datos vietos rezervavimo ženklas 4"/>
          <p:cNvSpPr>
            <a:spLocks noGrp="1"/>
          </p:cNvSpPr>
          <p:nvPr>
            <p:ph type="dt" sz="half" idx="10"/>
          </p:nvPr>
        </p:nvSpPr>
        <p:spPr/>
        <p:txBody>
          <a:bodyPr/>
          <a:lstStyle/>
          <a:p>
            <a:fld id="{6F4E3E68-314E-4E62-AA8A-BE3F20F81523}" type="datetimeFigureOut">
              <a:rPr lang="en-US" smtClean="0"/>
              <a:t>6/29/2020</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50593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839788" y="365125"/>
            <a:ext cx="10515600" cy="1325563"/>
          </a:xfrm>
        </p:spPr>
        <p:txBody>
          <a:bodyPr/>
          <a:lstStyle/>
          <a:p>
            <a:r>
              <a:rPr lang="lt-LT"/>
              <a:t>Spustelėję redag. ruoš. pavad. stilių</a:t>
            </a:r>
            <a:endParaRPr lang="en-US"/>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7" name="Datos vietos rezervavimo ženklas 6"/>
          <p:cNvSpPr>
            <a:spLocks noGrp="1"/>
          </p:cNvSpPr>
          <p:nvPr>
            <p:ph type="dt" sz="half" idx="10"/>
          </p:nvPr>
        </p:nvSpPr>
        <p:spPr/>
        <p:txBody>
          <a:bodyPr/>
          <a:lstStyle/>
          <a:p>
            <a:fld id="{6F4E3E68-314E-4E62-AA8A-BE3F20F81523}" type="datetimeFigureOut">
              <a:rPr lang="en-US" smtClean="0"/>
              <a:t>6/29/2020</a:t>
            </a:fld>
            <a:endParaRPr lang="en-US"/>
          </a:p>
        </p:txBody>
      </p:sp>
      <p:sp>
        <p:nvSpPr>
          <p:cNvPr id="8" name="Poraštės vietos rezervavimo ženklas 7"/>
          <p:cNvSpPr>
            <a:spLocks noGrp="1"/>
          </p:cNvSpPr>
          <p:nvPr>
            <p:ph type="ftr" sz="quarter" idx="11"/>
          </p:nvPr>
        </p:nvSpPr>
        <p:spPr/>
        <p:txBody>
          <a:bodyPr/>
          <a:lstStyle/>
          <a:p>
            <a:endParaRPr lang="en-US"/>
          </a:p>
        </p:txBody>
      </p:sp>
      <p:sp>
        <p:nvSpPr>
          <p:cNvPr id="9" name="Skaidrės numerio vietos rezervavimo ženklas 8"/>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213059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endParaRPr lang="en-US"/>
          </a:p>
        </p:txBody>
      </p:sp>
      <p:sp>
        <p:nvSpPr>
          <p:cNvPr id="3" name="Datos vietos rezervavimo ženklas 2"/>
          <p:cNvSpPr>
            <a:spLocks noGrp="1"/>
          </p:cNvSpPr>
          <p:nvPr>
            <p:ph type="dt" sz="half" idx="10"/>
          </p:nvPr>
        </p:nvSpPr>
        <p:spPr/>
        <p:txBody>
          <a:bodyPr/>
          <a:lstStyle/>
          <a:p>
            <a:fld id="{6F4E3E68-314E-4E62-AA8A-BE3F20F81523}" type="datetimeFigureOut">
              <a:rPr lang="en-US" smtClean="0"/>
              <a:t>6/29/2020</a:t>
            </a:fld>
            <a:endParaRPr lang="en-US"/>
          </a:p>
        </p:txBody>
      </p:sp>
      <p:sp>
        <p:nvSpPr>
          <p:cNvPr id="4" name="Poraštės vietos rezervavimo ženklas 3"/>
          <p:cNvSpPr>
            <a:spLocks noGrp="1"/>
          </p:cNvSpPr>
          <p:nvPr>
            <p:ph type="ftr" sz="quarter" idx="11"/>
          </p:nvPr>
        </p:nvSpPr>
        <p:spPr/>
        <p:txBody>
          <a:bodyPr/>
          <a:lstStyle/>
          <a:p>
            <a:endParaRPr lang="en-US"/>
          </a:p>
        </p:txBody>
      </p:sp>
      <p:sp>
        <p:nvSpPr>
          <p:cNvPr id="5" name="Skaidrės numerio vietos rezervavimo ženklas 4"/>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126750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6F4E3E68-314E-4E62-AA8A-BE3F20F81523}" type="datetimeFigureOut">
              <a:rPr lang="en-US" smtClean="0"/>
              <a:t>6/29/2020</a:t>
            </a:fld>
            <a:endParaRPr lang="en-US"/>
          </a:p>
        </p:txBody>
      </p:sp>
      <p:sp>
        <p:nvSpPr>
          <p:cNvPr id="3" name="Poraštės vietos rezervavimo ženklas 2"/>
          <p:cNvSpPr>
            <a:spLocks noGrp="1"/>
          </p:cNvSpPr>
          <p:nvPr>
            <p:ph type="ftr" sz="quarter" idx="11"/>
          </p:nvPr>
        </p:nvSpPr>
        <p:spPr/>
        <p:txBody>
          <a:bodyPr/>
          <a:lstStyle/>
          <a:p>
            <a:endParaRPr lang="en-US"/>
          </a:p>
        </p:txBody>
      </p:sp>
      <p:sp>
        <p:nvSpPr>
          <p:cNvPr id="4" name="Skaidrės numerio vietos rezervavimo ženklas 3"/>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296395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endParaRPr lang="en-US"/>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6F4E3E68-314E-4E62-AA8A-BE3F20F81523}" type="datetimeFigureOut">
              <a:rPr lang="en-US" smtClean="0"/>
              <a:t>6/29/2020</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3735266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endParaRPr lang="en-US"/>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
        <p:nvSpPr>
          <p:cNvPr id="5" name="Datos vietos rezervavimo ženklas 4"/>
          <p:cNvSpPr>
            <a:spLocks noGrp="1"/>
          </p:cNvSpPr>
          <p:nvPr>
            <p:ph type="dt" sz="half" idx="10"/>
          </p:nvPr>
        </p:nvSpPr>
        <p:spPr/>
        <p:txBody>
          <a:bodyPr/>
          <a:lstStyle/>
          <a:p>
            <a:fld id="{6F4E3E68-314E-4E62-AA8A-BE3F20F81523}" type="datetimeFigureOut">
              <a:rPr lang="en-US" smtClean="0"/>
              <a:t>6/29/2020</a:t>
            </a:fld>
            <a:endParaRPr lang="en-US"/>
          </a:p>
        </p:txBody>
      </p:sp>
      <p:sp>
        <p:nvSpPr>
          <p:cNvPr id="6" name="Poraštės vietos rezervavimo ženklas 5"/>
          <p:cNvSpPr>
            <a:spLocks noGrp="1"/>
          </p:cNvSpPr>
          <p:nvPr>
            <p:ph type="ftr" sz="quarter" idx="11"/>
          </p:nvPr>
        </p:nvSpPr>
        <p:spPr/>
        <p:txBody>
          <a:bodyPr/>
          <a:lstStyle/>
          <a:p>
            <a:endParaRPr lang="en-US"/>
          </a:p>
        </p:txBody>
      </p:sp>
      <p:sp>
        <p:nvSpPr>
          <p:cNvPr id="7" name="Skaidrės numerio vietos rezervavimo ženklas 6"/>
          <p:cNvSpPr>
            <a:spLocks noGrp="1"/>
          </p:cNvSpPr>
          <p:nvPr>
            <p:ph type="sldNum" sz="quarter" idx="12"/>
          </p:nvPr>
        </p:nvSpPr>
        <p:spPr/>
        <p:txBody>
          <a:bodyPr/>
          <a:lstStyle/>
          <a:p>
            <a:fld id="{0755F65A-0D26-4EA2-8D80-8F2A7746944E}" type="slidenum">
              <a:rPr lang="en-US" smtClean="0"/>
              <a:t>‹#›</a:t>
            </a:fld>
            <a:endParaRPr lang="en-US"/>
          </a:p>
        </p:txBody>
      </p:sp>
    </p:spTree>
    <p:extLst>
      <p:ext uri="{BB962C8B-B14F-4D97-AF65-F5344CB8AC3E}">
        <p14:creationId xmlns:p14="http://schemas.microsoft.com/office/powerpoint/2010/main" val="2954499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 ruoš. pavad. stilių</a:t>
            </a:r>
            <a:endParaRPr lang="en-US"/>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E3E68-314E-4E62-AA8A-BE3F20F81523}" type="datetimeFigureOut">
              <a:rPr lang="en-US" smtClean="0"/>
              <a:t>6/29/2020</a:t>
            </a:fld>
            <a:endParaRPr lang="en-US"/>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5F65A-0D26-4EA2-8D80-8F2A7746944E}" type="slidenum">
              <a:rPr lang="en-US" smtClean="0"/>
              <a:t>‹#›</a:t>
            </a:fld>
            <a:endParaRPr lang="en-US"/>
          </a:p>
        </p:txBody>
      </p:sp>
    </p:spTree>
    <p:extLst>
      <p:ext uri="{BB962C8B-B14F-4D97-AF65-F5344CB8AC3E}">
        <p14:creationId xmlns:p14="http://schemas.microsoft.com/office/powerpoint/2010/main" val="1639046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delfi.lt/projektai/archive/vaistazoles-kurias-butina-tureti-savo-namuose-pades-iveikti-bet-koki-negalavima.d?id=72826820" TargetMode="External"/><Relationship Id="rId2" Type="http://schemas.openxmlformats.org/officeDocument/2006/relationships/hyperlink" Target="https://www.15min.lt/gyvenimas/naujiena/mityba/10-demesio-vertu-vaistazoliu-1030-224797" TargetMode="External"/><Relationship Id="rId1" Type="http://schemas.openxmlformats.org/officeDocument/2006/relationships/slideLayout" Target="../slideLayouts/slideLayout2.xml"/><Relationship Id="rId6" Type="http://schemas.openxmlformats.org/officeDocument/2006/relationships/hyperlink" Target="daugiau:%20https://sveikata.tv3.lt/straipsnis/naturalus-antiseptikai-is-gamtos-2756?utm_source=copy&amp;utm_medium=txt&amp;utm_campaign=copy-txt" TargetMode="External"/><Relationship Id="rId5" Type="http://schemas.openxmlformats.org/officeDocument/2006/relationships/hyperlink" Target="https://lsveikata.lt/grozio-kampelis/zoleles-kurios-prides-ir-sveikatos-ir-grozio-11169" TargetMode="External"/><Relationship Id="rId4" Type="http://schemas.openxmlformats.org/officeDocument/2006/relationships/hyperlink" Target="https://www.respublika.lt/lt/naujienos/mokslas/sveikata/vaistazoles_nugina_zvarba_ir_liga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562709" y="754087"/>
            <a:ext cx="11043138" cy="2824356"/>
          </a:xfrm>
        </p:spPr>
        <p:txBody>
          <a:bodyPr vert="horz" lIns="91440" tIns="45720" rIns="91440" bIns="45720" rtlCol="0" anchor="b">
            <a:noAutofit/>
          </a:bodyPr>
          <a:lstStyle/>
          <a:p>
            <a:r>
              <a:rPr lang="en-US" sz="8800" b="1" dirty="0">
                <a:cs typeface="Calibri Light"/>
              </a:rPr>
              <a:t>Natūralūs antiseptikai iš </a:t>
            </a:r>
            <a:r>
              <a:rPr lang="en-US" sz="8800" b="1" dirty="0" smtClean="0">
                <a:cs typeface="Calibri Light"/>
              </a:rPr>
              <a:t>gamtos</a:t>
            </a:r>
            <a:r>
              <a:rPr lang="lt-LT" sz="8800" b="1" dirty="0" smtClean="0">
                <a:cs typeface="Calibri Light"/>
              </a:rPr>
              <a:t>  </a:t>
            </a:r>
            <a:endParaRPr lang="lt-LT" sz="8000" b="1" dirty="0">
              <a:cs typeface="Calibri Light" panose="020F0302020204030204"/>
            </a:endParaRPr>
          </a:p>
        </p:txBody>
      </p:sp>
      <p:sp>
        <p:nvSpPr>
          <p:cNvPr id="3" name="Antrinis pavadinimas 2"/>
          <p:cNvSpPr>
            <a:spLocks noGrp="1"/>
          </p:cNvSpPr>
          <p:nvPr>
            <p:ph type="subTitle" idx="1"/>
          </p:nvPr>
        </p:nvSpPr>
        <p:spPr>
          <a:xfrm>
            <a:off x="5627936" y="4495992"/>
            <a:ext cx="5631366" cy="1181837"/>
          </a:xfrm>
        </p:spPr>
        <p:txBody>
          <a:bodyPr vert="horz" lIns="91440" tIns="45720" rIns="91440" bIns="45720" rtlCol="0" anchor="t">
            <a:noAutofit/>
          </a:bodyPr>
          <a:lstStyle/>
          <a:p>
            <a:pPr algn="l"/>
            <a:r>
              <a:rPr lang="en-US" sz="2800" b="1" dirty="0">
                <a:cs typeface="Calibri"/>
              </a:rPr>
              <a:t>Sveikatos </a:t>
            </a:r>
            <a:r>
              <a:rPr lang="en-US" sz="2800" b="1" dirty="0" err="1">
                <a:cs typeface="Calibri"/>
              </a:rPr>
              <a:t>gidai</a:t>
            </a:r>
            <a:r>
              <a:rPr lang="en-US" sz="2800" dirty="0">
                <a:cs typeface="Calibri"/>
              </a:rPr>
              <a:t> </a:t>
            </a:r>
            <a:endParaRPr lang="lt-LT" sz="2800" dirty="0"/>
          </a:p>
          <a:p>
            <a:pPr algn="l"/>
            <a:r>
              <a:rPr lang="en-US" sz="2800" b="1" dirty="0" err="1">
                <a:cs typeface="Calibri"/>
              </a:rPr>
              <a:t>Darbo</a:t>
            </a:r>
            <a:r>
              <a:rPr lang="en-US" sz="2800" b="1" dirty="0">
                <a:cs typeface="Calibri"/>
              </a:rPr>
              <a:t> </a:t>
            </a:r>
            <a:r>
              <a:rPr lang="en-US" sz="2800" b="1" dirty="0" err="1" smtClean="0">
                <a:cs typeface="Calibri"/>
              </a:rPr>
              <a:t>vadovė</a:t>
            </a:r>
            <a:r>
              <a:rPr lang="en-US" sz="2800" dirty="0" smtClean="0">
                <a:cs typeface="Calibri"/>
              </a:rPr>
              <a:t> </a:t>
            </a:r>
            <a:r>
              <a:rPr lang="en-US" sz="2800" dirty="0">
                <a:cs typeface="Calibri"/>
              </a:rPr>
              <a:t>L. Bakutienė</a:t>
            </a:r>
          </a:p>
        </p:txBody>
      </p:sp>
      <p:pic>
        <p:nvPicPr>
          <p:cNvPr id="5" name="Paveikslėlis 5" descr="Paveikslėlis, kuriame yra žinutė, ženklas, piešinys&#10;&#10;Sugeneruoto aprašo patikimumas labai didelis">
            <a:extLst>
              <a:ext uri="{FF2B5EF4-FFF2-40B4-BE49-F238E27FC236}">
                <a16:creationId xmlns:a16="http://schemas.microsoft.com/office/drawing/2014/main" id="{4DDEFC82-9AD7-4453-BCC5-44AB913A43D8}"/>
              </a:ext>
            </a:extLst>
          </p:cNvPr>
          <p:cNvPicPr>
            <a:picLocks noChangeAspect="1"/>
          </p:cNvPicPr>
          <p:nvPr/>
        </p:nvPicPr>
        <p:blipFill>
          <a:blip r:embed="rId2"/>
          <a:stretch>
            <a:fillRect/>
          </a:stretch>
        </p:blipFill>
        <p:spPr>
          <a:xfrm>
            <a:off x="588584" y="3088887"/>
            <a:ext cx="3207834" cy="3226419"/>
          </a:xfrm>
          <a:prstGeom prst="rect">
            <a:avLst/>
          </a:prstGeom>
        </p:spPr>
      </p:pic>
    </p:spTree>
    <p:extLst>
      <p:ext uri="{BB962C8B-B14F-4D97-AF65-F5344CB8AC3E}">
        <p14:creationId xmlns:p14="http://schemas.microsoft.com/office/powerpoint/2010/main" val="424736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9AE1604-BB93-4F6D-94D6-F2A6021FC5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9270323-9616-4384-857D-E86B78272EF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8A3838D5-9565-4601-BAC3-D1B5BDB80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349A4B8-3246-4579-922E-FE1155C7F08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4BFD58B4-46A5-41CA-B6C8-B20591EC685A}"/>
              </a:ext>
            </a:extLst>
          </p:cNvPr>
          <p:cNvSpPr>
            <a:spLocks noGrp="1"/>
          </p:cNvSpPr>
          <p:nvPr>
            <p:ph type="title"/>
          </p:nvPr>
        </p:nvSpPr>
        <p:spPr>
          <a:xfrm>
            <a:off x="6593917" y="847827"/>
            <a:ext cx="5108930" cy="1206755"/>
          </a:xfrm>
        </p:spPr>
        <p:txBody>
          <a:bodyPr anchor="b">
            <a:noAutofit/>
          </a:bodyPr>
          <a:lstStyle/>
          <a:p>
            <a:pPr algn="ctr"/>
            <a:r>
              <a:rPr lang="lt-LT" sz="4800" b="1" dirty="0"/>
              <a:t>Vaistinių augalų sudėtis</a:t>
            </a:r>
            <a:endParaRPr lang="lt-LT" sz="4800" b="1" dirty="0">
              <a:cs typeface="Calibri Light"/>
            </a:endParaRPr>
          </a:p>
        </p:txBody>
      </p:sp>
      <p:pic>
        <p:nvPicPr>
          <p:cNvPr id="4" name="Paveikslėlis 4" descr="Paveikslėlis, kuriame yra žolė, laukas, gėlė, sėdėjimas&#10;&#10;Sugeneruoto aprašo patikimumas labai didelis">
            <a:extLst>
              <a:ext uri="{FF2B5EF4-FFF2-40B4-BE49-F238E27FC236}">
                <a16:creationId xmlns:a16="http://schemas.microsoft.com/office/drawing/2014/main" id="{1196A76E-2910-4F14-BBFA-480DD7F039F7}"/>
              </a:ext>
            </a:extLst>
          </p:cNvPr>
          <p:cNvPicPr>
            <a:picLocks noChangeAspect="1"/>
          </p:cNvPicPr>
          <p:nvPr/>
        </p:nvPicPr>
        <p:blipFill rotWithShape="1">
          <a:blip r:embed="rId2"/>
          <a:srcRect l="21964" r="15840" b="2"/>
          <a:stretch/>
        </p:blipFill>
        <p:spPr>
          <a:xfrm>
            <a:off x="914401" y="847827"/>
            <a:ext cx="4929098" cy="5289986"/>
          </a:xfrm>
          <a:prstGeom prst="rect">
            <a:avLst/>
          </a:prstGeom>
        </p:spPr>
      </p:pic>
      <p:sp>
        <p:nvSpPr>
          <p:cNvPr id="32" name="Rectangle 31">
            <a:extLst>
              <a:ext uri="{FF2B5EF4-FFF2-40B4-BE49-F238E27FC236}">
                <a16:creationId xmlns:a16="http://schemas.microsoft.com/office/drawing/2014/main" id="{1382A32C-5B0C-4B1C-A074-76C6DBCC9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CED7F80F-37CA-437D-968D-84B4836E79AF}"/>
              </a:ext>
            </a:extLst>
          </p:cNvPr>
          <p:cNvSpPr>
            <a:spLocks noGrp="1"/>
          </p:cNvSpPr>
          <p:nvPr>
            <p:ph idx="1"/>
          </p:nvPr>
        </p:nvSpPr>
        <p:spPr>
          <a:xfrm>
            <a:off x="6595228" y="2508105"/>
            <a:ext cx="4709345" cy="3632493"/>
          </a:xfrm>
        </p:spPr>
        <p:txBody>
          <a:bodyPr vert="horz" lIns="91440" tIns="45720" rIns="91440" bIns="45720" rtlCol="0" anchor="ctr">
            <a:normAutofit/>
          </a:bodyPr>
          <a:lstStyle/>
          <a:p>
            <a:r>
              <a:rPr lang="lt-LT" dirty="0">
                <a:ea typeface="+mn-lt"/>
                <a:cs typeface="+mn-lt"/>
              </a:rPr>
              <a:t>Alkaloidai</a:t>
            </a:r>
            <a:endParaRPr lang="lt-LT" dirty="0">
              <a:cs typeface="Calibri" panose="020F0502020204030204"/>
            </a:endParaRPr>
          </a:p>
          <a:p>
            <a:r>
              <a:rPr lang="lt-LT" dirty="0">
                <a:ea typeface="+mn-lt"/>
                <a:cs typeface="+mn-lt"/>
              </a:rPr>
              <a:t>Eteriniai aliejai</a:t>
            </a:r>
            <a:endParaRPr lang="lt-LT" dirty="0">
              <a:cs typeface="Calibri"/>
            </a:endParaRPr>
          </a:p>
          <a:p>
            <a:r>
              <a:rPr lang="lt-LT" dirty="0">
                <a:ea typeface="+mn-lt"/>
                <a:cs typeface="+mn-lt"/>
              </a:rPr>
              <a:t>Flavonoidai</a:t>
            </a:r>
            <a:endParaRPr lang="lt-LT" dirty="0">
              <a:cs typeface="Calibri"/>
            </a:endParaRPr>
          </a:p>
          <a:p>
            <a:r>
              <a:rPr lang="lt-LT" dirty="0">
                <a:ea typeface="+mn-lt"/>
                <a:cs typeface="+mn-lt"/>
              </a:rPr>
              <a:t>Glikozidai</a:t>
            </a:r>
            <a:endParaRPr lang="lt-LT" dirty="0">
              <a:cs typeface="Calibri"/>
            </a:endParaRPr>
          </a:p>
          <a:p>
            <a:r>
              <a:rPr lang="lt-LT" dirty="0">
                <a:ea typeface="+mn-lt"/>
                <a:cs typeface="+mn-lt"/>
              </a:rPr>
              <a:t>Rauginės medžiagos</a:t>
            </a:r>
            <a:endParaRPr lang="lt-LT" dirty="0">
              <a:cs typeface="Calibri"/>
            </a:endParaRPr>
          </a:p>
          <a:p>
            <a:r>
              <a:rPr lang="lt-LT" dirty="0">
                <a:ea typeface="+mn-lt"/>
                <a:cs typeface="+mn-lt"/>
              </a:rPr>
              <a:t>Saponinai</a:t>
            </a:r>
            <a:endParaRPr lang="lt-LT" dirty="0"/>
          </a:p>
          <a:p>
            <a:endParaRPr lang="lt-LT" sz="2000" dirty="0">
              <a:cs typeface="Calibri"/>
            </a:endParaRPr>
          </a:p>
        </p:txBody>
      </p:sp>
    </p:spTree>
    <p:extLst>
      <p:ext uri="{BB962C8B-B14F-4D97-AF65-F5344CB8AC3E}">
        <p14:creationId xmlns:p14="http://schemas.microsoft.com/office/powerpoint/2010/main" val="783286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5" name="Rectangle 24">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9DB0C479-BA64-447C-A53C-F0F2BB414756}"/>
              </a:ext>
            </a:extLst>
          </p:cNvPr>
          <p:cNvSpPr>
            <a:spLocks noGrp="1"/>
          </p:cNvSpPr>
          <p:nvPr>
            <p:ph type="title"/>
          </p:nvPr>
        </p:nvSpPr>
        <p:spPr>
          <a:xfrm>
            <a:off x="1171451" y="782739"/>
            <a:ext cx="9849751" cy="1349671"/>
          </a:xfrm>
        </p:spPr>
        <p:txBody>
          <a:bodyPr anchor="b">
            <a:normAutofit/>
          </a:bodyPr>
          <a:lstStyle/>
          <a:p>
            <a:r>
              <a:rPr lang="lt-LT" sz="5000" b="1" dirty="0"/>
              <a:t>Vaistinių augalų privalumai ir trūkumai</a:t>
            </a:r>
          </a:p>
        </p:txBody>
      </p:sp>
      <p:sp>
        <p:nvSpPr>
          <p:cNvPr id="3" name="Turinio vietos rezervavimo ženklas 2">
            <a:extLst>
              <a:ext uri="{FF2B5EF4-FFF2-40B4-BE49-F238E27FC236}">
                <a16:creationId xmlns:a16="http://schemas.microsoft.com/office/drawing/2014/main" id="{834FE254-E092-4835-846A-A597FC81C562}"/>
              </a:ext>
            </a:extLst>
          </p:cNvPr>
          <p:cNvSpPr>
            <a:spLocks noGrp="1"/>
          </p:cNvSpPr>
          <p:nvPr>
            <p:ph idx="1"/>
          </p:nvPr>
        </p:nvSpPr>
        <p:spPr>
          <a:xfrm>
            <a:off x="1233548" y="2605547"/>
            <a:ext cx="9868336" cy="3255192"/>
          </a:xfrm>
        </p:spPr>
        <p:txBody>
          <a:bodyPr vert="horz" lIns="91440" tIns="45720" rIns="91440" bIns="45720" rtlCol="0" anchor="ctr">
            <a:normAutofit/>
          </a:bodyPr>
          <a:lstStyle/>
          <a:p>
            <a:r>
              <a:rPr lang="lt-LT" sz="2400" dirty="0">
                <a:ea typeface="+mn-lt"/>
                <a:cs typeface="+mn-lt"/>
              </a:rPr>
              <a:t>Vaistažolių kenksmingas poveikis gali būti mažesnis, nes žmogaus organizmas per tūkstančius metų jau yra pripratęs prie vaistažolių organinių junginių ir jie tapo nebe svetimi. </a:t>
            </a:r>
          </a:p>
          <a:p>
            <a:r>
              <a:rPr lang="lt-LT" sz="2400" dirty="0">
                <a:ea typeface="+mn-lt"/>
                <a:cs typeface="+mn-lt"/>
              </a:rPr>
              <a:t>Augalai visada veikia kompleksiškai. Tai reiškia, kad skirtingai nei daugumoje sintetinių preparatų vaistažolės sudėtyje gali būti keletas veikliųjų medžiagų ir kiekviena sudedamoji dalis gali stiprinti kitos aktyvumą. Tačiau gali egzistuoti ir atvirkštinė situacija, kai skirtingos augalo veikliosios medžiagos mažina viena kitos veikimą.</a:t>
            </a:r>
            <a:endParaRPr lang="lt-LT" sz="2400" dirty="0">
              <a:cs typeface="Calibri"/>
            </a:endParaRPr>
          </a:p>
          <a:p>
            <a:endParaRPr lang="lt-LT" sz="2400" dirty="0">
              <a:cs typeface="Calibri"/>
            </a:endParaRPr>
          </a:p>
        </p:txBody>
      </p:sp>
    </p:spTree>
    <p:extLst>
      <p:ext uri="{BB962C8B-B14F-4D97-AF65-F5344CB8AC3E}">
        <p14:creationId xmlns:p14="http://schemas.microsoft.com/office/powerpoint/2010/main" val="16967203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D5D19D-0789-4518-B5DC-D47ADF69D2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F184027D-EC8A-48C9-B428-288063E28580}"/>
              </a:ext>
            </a:extLst>
          </p:cNvPr>
          <p:cNvSpPr>
            <a:spLocks noGrp="1"/>
          </p:cNvSpPr>
          <p:nvPr>
            <p:ph type="title"/>
          </p:nvPr>
        </p:nvSpPr>
        <p:spPr>
          <a:xfrm>
            <a:off x="704932" y="1810481"/>
            <a:ext cx="4445212" cy="3707160"/>
          </a:xfrm>
        </p:spPr>
        <p:txBody>
          <a:bodyPr vert="horz" lIns="91440" tIns="45720" rIns="91440" bIns="45720" rtlCol="0" anchor="t">
            <a:noAutofit/>
          </a:bodyPr>
          <a:lstStyle/>
          <a:p>
            <a:pPr algn="ctr"/>
            <a:r>
              <a:rPr lang="en-US" sz="7200" b="1" dirty="0"/>
              <a:t>Dėmesio vertos vaistažolės</a:t>
            </a:r>
            <a:endParaRPr lang="en-US" sz="6000" b="1" dirty="0">
              <a:cs typeface="Calibri Light"/>
            </a:endParaRPr>
          </a:p>
        </p:txBody>
      </p:sp>
      <p:grpSp>
        <p:nvGrpSpPr>
          <p:cNvPr id="24" name="Group 23">
            <a:extLst>
              <a:ext uri="{FF2B5EF4-FFF2-40B4-BE49-F238E27FC236}">
                <a16:creationId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25" name="Rectangle 24">
              <a:extLst>
                <a:ext uri="{FF2B5EF4-FFF2-40B4-BE49-F238E27FC236}">
                  <a16:creationId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B81933D1-5615-42C7-9C0B-4EB7105CCE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aveikslėlis 8" descr="Paveikslėlis, kuriame yra maistas, nuotrauka, stalas, skirtingas&#10;&#10;Sugeneruoto aprašo patikimumas labai didelis">
            <a:extLst>
              <a:ext uri="{FF2B5EF4-FFF2-40B4-BE49-F238E27FC236}">
                <a16:creationId xmlns:a16="http://schemas.microsoft.com/office/drawing/2014/main" id="{9C780287-D855-49C2-BD9F-99FBCAF5119C}"/>
              </a:ext>
            </a:extLst>
          </p:cNvPr>
          <p:cNvPicPr>
            <a:picLocks noChangeAspect="1"/>
          </p:cNvPicPr>
          <p:nvPr/>
        </p:nvPicPr>
        <p:blipFill rotWithShape="1">
          <a:blip r:embed="rId2"/>
          <a:srcRect l="19614" r="30251"/>
          <a:stretch/>
        </p:blipFill>
        <p:spPr>
          <a:xfrm>
            <a:off x="5922492" y="666728"/>
            <a:ext cx="5536001" cy="5465791"/>
          </a:xfrm>
          <a:prstGeom prst="rect">
            <a:avLst/>
          </a:prstGeom>
        </p:spPr>
      </p:pic>
    </p:spTree>
    <p:extLst>
      <p:ext uri="{BB962C8B-B14F-4D97-AF65-F5344CB8AC3E}">
        <p14:creationId xmlns:p14="http://schemas.microsoft.com/office/powerpoint/2010/main" val="342484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F70735D-E460-4EC2-8D30-1F8AB068A4F2}"/>
              </a:ext>
            </a:extLst>
          </p:cNvPr>
          <p:cNvSpPr>
            <a:spLocks noGrp="1"/>
          </p:cNvSpPr>
          <p:nvPr>
            <p:ph type="title"/>
          </p:nvPr>
        </p:nvSpPr>
        <p:spPr/>
        <p:txBody>
          <a:bodyPr>
            <a:normAutofit/>
          </a:bodyPr>
          <a:lstStyle/>
          <a:p>
            <a:r>
              <a:rPr lang="lt-LT" sz="6000" b="1" dirty="0">
                <a:ea typeface="+mj-lt"/>
                <a:cs typeface="+mj-lt"/>
              </a:rPr>
              <a:t>GYSLOČIAI</a:t>
            </a:r>
            <a:endParaRPr lang="lt-LT" sz="6000" dirty="0"/>
          </a:p>
        </p:txBody>
      </p:sp>
      <p:sp>
        <p:nvSpPr>
          <p:cNvPr id="3" name="Turinio vietos rezervavimo ženklas 2">
            <a:extLst>
              <a:ext uri="{FF2B5EF4-FFF2-40B4-BE49-F238E27FC236}">
                <a16:creationId xmlns:a16="http://schemas.microsoft.com/office/drawing/2014/main" id="{FBBC68A4-F9E7-4629-B6F0-370231EF66F3}"/>
              </a:ext>
            </a:extLst>
          </p:cNvPr>
          <p:cNvSpPr>
            <a:spLocks noGrp="1"/>
          </p:cNvSpPr>
          <p:nvPr>
            <p:ph sz="half" idx="1"/>
          </p:nvPr>
        </p:nvSpPr>
        <p:spPr/>
        <p:txBody>
          <a:bodyPr vert="horz" lIns="91440" tIns="45720" rIns="91440" bIns="45720" rtlCol="0" anchor="t">
            <a:normAutofit fontScale="85000" lnSpcReduction="20000"/>
          </a:bodyPr>
          <a:lstStyle/>
          <a:p>
            <a:r>
              <a:rPr lang="lt-LT" sz="3300" b="1" dirty="0">
                <a:ea typeface="+mn-lt"/>
                <a:cs typeface="+mn-lt"/>
              </a:rPr>
              <a:t>Poveikis</a:t>
            </a:r>
            <a:r>
              <a:rPr lang="lt-LT" sz="3300" dirty="0">
                <a:ea typeface="+mn-lt"/>
                <a:cs typeface="+mn-lt"/>
              </a:rPr>
              <a:t>. </a:t>
            </a:r>
            <a:r>
              <a:rPr lang="lt-LT" dirty="0">
                <a:ea typeface="+mn-lt"/>
                <a:cs typeface="+mn-lt"/>
              </a:rPr>
              <a:t>Gysločių lapų arbata ir sultys gydo viduriavimą, skrandžio ir dvylikapirštės žarnos opaligę, gastritą, aterosklerozę, viršutinių kvėpavimų takų infekcijas, mažina vidurių spazmus, gydo enteritą, enterokolitą, aktyvina skrandžio sekreciją.</a:t>
            </a:r>
          </a:p>
          <a:p>
            <a:r>
              <a:rPr lang="lt-LT" dirty="0">
                <a:ea typeface="+mn-lt"/>
                <a:cs typeface="+mn-lt"/>
              </a:rPr>
              <a:t> </a:t>
            </a:r>
            <a:r>
              <a:rPr lang="lt-LT" sz="3300" b="1" dirty="0">
                <a:ea typeface="+mn-lt"/>
                <a:cs typeface="+mn-lt"/>
              </a:rPr>
              <a:t>Rinkti</a:t>
            </a:r>
            <a:r>
              <a:rPr lang="lt-LT" sz="3300" dirty="0">
                <a:ea typeface="+mn-lt"/>
                <a:cs typeface="+mn-lt"/>
              </a:rPr>
              <a:t>. </a:t>
            </a:r>
            <a:r>
              <a:rPr lang="lt-LT" dirty="0">
                <a:ea typeface="+mn-lt"/>
                <a:cs typeface="+mn-lt"/>
              </a:rPr>
              <a:t>Renkami žydint – nuo gegužės iki vasaros pabaigos.</a:t>
            </a:r>
          </a:p>
          <a:p>
            <a:r>
              <a:rPr lang="lt-LT" b="1" dirty="0">
                <a:ea typeface="+mn-lt"/>
                <a:cs typeface="+mn-lt"/>
              </a:rPr>
              <a:t> </a:t>
            </a:r>
            <a:r>
              <a:rPr lang="lt-LT" sz="3300" b="1" dirty="0">
                <a:ea typeface="+mn-lt"/>
                <a:cs typeface="+mn-lt"/>
              </a:rPr>
              <a:t>Vartoti.</a:t>
            </a:r>
            <a:r>
              <a:rPr lang="lt-LT" sz="3300" dirty="0">
                <a:ea typeface="+mn-lt"/>
                <a:cs typeface="+mn-lt"/>
              </a:rPr>
              <a:t> </a:t>
            </a:r>
            <a:r>
              <a:rPr lang="lt-LT" dirty="0">
                <a:ea typeface="+mn-lt"/>
                <a:cs typeface="+mn-lt"/>
              </a:rPr>
              <a:t>Vartojami ir lapai, ir sėklos. Iš šviežių gysločių spaudžiamos sultys, ruošiami antpilai, o džiovinti tinka ištraukoms, pavilgams.</a:t>
            </a:r>
            <a:br>
              <a:rPr lang="lt-LT" dirty="0">
                <a:ea typeface="+mn-lt"/>
                <a:cs typeface="+mn-lt"/>
              </a:rPr>
            </a:br>
            <a:endParaRPr lang="lt-LT" dirty="0">
              <a:cs typeface="Calibri"/>
            </a:endParaRPr>
          </a:p>
        </p:txBody>
      </p:sp>
      <p:sp>
        <p:nvSpPr>
          <p:cNvPr id="4" name="Turinio vietos rezervavimo ženklas 3">
            <a:extLst>
              <a:ext uri="{FF2B5EF4-FFF2-40B4-BE49-F238E27FC236}">
                <a16:creationId xmlns:a16="http://schemas.microsoft.com/office/drawing/2014/main" id="{F4A23CD7-2B4E-4A33-8760-90B466B68440}"/>
              </a:ext>
            </a:extLst>
          </p:cNvPr>
          <p:cNvSpPr>
            <a:spLocks noGrp="1"/>
          </p:cNvSpPr>
          <p:nvPr>
            <p:ph sz="half" idx="2"/>
          </p:nvPr>
        </p:nvSpPr>
        <p:spPr/>
        <p:txBody>
          <a:bodyPr vert="horz" lIns="91440" tIns="45720" rIns="91440" bIns="45720" rtlCol="0" anchor="t">
            <a:normAutofit fontScale="85000" lnSpcReduction="20000"/>
          </a:bodyPr>
          <a:lstStyle/>
          <a:p>
            <a:r>
              <a:rPr lang="lt-LT" dirty="0">
                <a:cs typeface="Calibri"/>
              </a:rPr>
              <a:t> </a:t>
            </a:r>
            <a:r>
              <a:rPr lang="lt-LT" sz="3300" b="1" dirty="0">
                <a:cs typeface="Calibri"/>
              </a:rPr>
              <a:t>Vitaminai. </a:t>
            </a:r>
            <a:r>
              <a:rPr lang="lt-LT" dirty="0">
                <a:cs typeface="Calibri"/>
              </a:rPr>
              <a:t>Vitaminų K ir C, kalio, flavonoidų ir kt. Šviežius nuplautus gysločių lapus galima dėti ant pažeistos sumuštos odos, vabzdžių įgeltų vietų – dezinfekuoja, stabdo kraujavimą, mažina uždegimą. </a:t>
            </a:r>
          </a:p>
        </p:txBody>
      </p:sp>
      <p:pic>
        <p:nvPicPr>
          <p:cNvPr id="5" name="Paveikslėlis 5" descr="Paveikslėlis, kuriame yra salotos&#10;&#10;Sugeneruoto aprašo patikimumas labai didelis">
            <a:extLst>
              <a:ext uri="{FF2B5EF4-FFF2-40B4-BE49-F238E27FC236}">
                <a16:creationId xmlns:a16="http://schemas.microsoft.com/office/drawing/2014/main" id="{ABC19781-67C0-40CD-AAF4-4BF56EF6E7D0}"/>
              </a:ext>
            </a:extLst>
          </p:cNvPr>
          <p:cNvPicPr>
            <a:picLocks noChangeAspect="1"/>
          </p:cNvPicPr>
          <p:nvPr/>
        </p:nvPicPr>
        <p:blipFill>
          <a:blip r:embed="rId2"/>
          <a:stretch>
            <a:fillRect/>
          </a:stretch>
        </p:blipFill>
        <p:spPr>
          <a:xfrm>
            <a:off x="6576648" y="3687020"/>
            <a:ext cx="3950676" cy="2983411"/>
          </a:xfrm>
          <a:prstGeom prst="rect">
            <a:avLst/>
          </a:prstGeom>
        </p:spPr>
      </p:pic>
    </p:spTree>
    <p:extLst>
      <p:ext uri="{BB962C8B-B14F-4D97-AF65-F5344CB8AC3E}">
        <p14:creationId xmlns:p14="http://schemas.microsoft.com/office/powerpoint/2010/main" val="3402756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3DE4DF4-7ECC-4AFA-921B-738D670156E4}"/>
              </a:ext>
            </a:extLst>
          </p:cNvPr>
          <p:cNvSpPr>
            <a:spLocks noGrp="1"/>
          </p:cNvSpPr>
          <p:nvPr>
            <p:ph type="title"/>
          </p:nvPr>
        </p:nvSpPr>
        <p:spPr/>
        <p:txBody>
          <a:bodyPr>
            <a:normAutofit/>
          </a:bodyPr>
          <a:lstStyle/>
          <a:p>
            <a:r>
              <a:rPr lang="lt-LT" sz="5400" b="1" dirty="0">
                <a:ea typeface="+mj-lt"/>
                <a:cs typeface="+mj-lt"/>
              </a:rPr>
              <a:t>ČIOBRELIAI</a:t>
            </a:r>
            <a:endParaRPr lang="lt-LT" sz="5400" dirty="0"/>
          </a:p>
        </p:txBody>
      </p:sp>
      <p:sp>
        <p:nvSpPr>
          <p:cNvPr id="3" name="Turinio vietos rezervavimo ženklas 2">
            <a:extLst>
              <a:ext uri="{FF2B5EF4-FFF2-40B4-BE49-F238E27FC236}">
                <a16:creationId xmlns:a16="http://schemas.microsoft.com/office/drawing/2014/main" id="{EFCEC438-64A5-404E-80F2-4880EDBCE91A}"/>
              </a:ext>
            </a:extLst>
          </p:cNvPr>
          <p:cNvSpPr>
            <a:spLocks noGrp="1"/>
          </p:cNvSpPr>
          <p:nvPr>
            <p:ph sz="half" idx="1"/>
          </p:nvPr>
        </p:nvSpPr>
        <p:spPr>
          <a:xfrm>
            <a:off x="838200" y="1630479"/>
            <a:ext cx="5181600" cy="4351338"/>
          </a:xfrm>
        </p:spPr>
        <p:txBody>
          <a:bodyPr vert="horz" lIns="91440" tIns="45720" rIns="91440" bIns="45720" rtlCol="0" anchor="t">
            <a:normAutofit/>
          </a:bodyPr>
          <a:lstStyle/>
          <a:p>
            <a:r>
              <a:rPr lang="lt-LT" sz="3200" b="1" dirty="0">
                <a:ea typeface="+mn-lt"/>
                <a:cs typeface="+mn-lt"/>
              </a:rPr>
              <a:t>Poveikis.</a:t>
            </a:r>
            <a:r>
              <a:rPr lang="lt-LT" b="1" dirty="0">
                <a:ea typeface="+mn-lt"/>
                <a:cs typeface="+mn-lt"/>
              </a:rPr>
              <a:t> </a:t>
            </a:r>
            <a:r>
              <a:rPr lang="lt-LT" sz="2400" dirty="0">
                <a:ea typeface="+mn-lt"/>
                <a:cs typeface="+mn-lt"/>
              </a:rPr>
              <a:t>Šios vaistažolės detoksikuoja organizmą, ramina, lengvina atsikosėjimą, gerina virškinimą, šalina skrandžio spazmus, mažina vidurių pūtimą, normalizuoja žarnyno mikroflorą. Čiobrelių vonia gerina miegą, atpalaiduoja</a:t>
            </a:r>
            <a:r>
              <a:rPr lang="lt-LT" sz="2400" dirty="0" smtClean="0">
                <a:ea typeface="+mn-lt"/>
                <a:cs typeface="+mn-lt"/>
              </a:rPr>
              <a:t>.</a:t>
            </a:r>
          </a:p>
          <a:p>
            <a:pPr marL="0" indent="0">
              <a:buNone/>
            </a:pPr>
            <a:endParaRPr lang="lt-LT" sz="2400" dirty="0"/>
          </a:p>
          <a:p>
            <a:r>
              <a:rPr lang="lt-LT" sz="3200" b="1" dirty="0">
                <a:cs typeface="Calibri"/>
              </a:rPr>
              <a:t>Vitaminai.</a:t>
            </a:r>
            <a:r>
              <a:rPr lang="lt-LT" sz="3200" dirty="0">
                <a:ea typeface="+mn-lt"/>
                <a:cs typeface="+mn-lt"/>
              </a:rPr>
              <a:t> </a:t>
            </a:r>
            <a:r>
              <a:rPr lang="lt-LT" sz="2400" dirty="0">
                <a:ea typeface="+mn-lt"/>
                <a:cs typeface="+mn-lt"/>
              </a:rPr>
              <a:t>Vitaminas C.</a:t>
            </a:r>
            <a:endParaRPr lang="lt-LT" dirty="0"/>
          </a:p>
        </p:txBody>
      </p:sp>
      <p:pic>
        <p:nvPicPr>
          <p:cNvPr id="5" name="Paveikslėlis 5" descr="Paveikslėlis, kuriame yra augalas, medis&#10;&#10;Sugeneruoto aprašo patikimumas labai didelis">
            <a:extLst>
              <a:ext uri="{FF2B5EF4-FFF2-40B4-BE49-F238E27FC236}">
                <a16:creationId xmlns:a16="http://schemas.microsoft.com/office/drawing/2014/main" id="{54CA8E0B-5C6A-46A7-8077-76DC964572B6}"/>
              </a:ext>
            </a:extLst>
          </p:cNvPr>
          <p:cNvPicPr>
            <a:picLocks noChangeAspect="1"/>
          </p:cNvPicPr>
          <p:nvPr/>
        </p:nvPicPr>
        <p:blipFill>
          <a:blip r:embed="rId2"/>
          <a:stretch>
            <a:fillRect/>
          </a:stretch>
        </p:blipFill>
        <p:spPr>
          <a:xfrm>
            <a:off x="6342184" y="4267200"/>
            <a:ext cx="4794739" cy="2452483"/>
          </a:xfrm>
          <a:prstGeom prst="rect">
            <a:avLst/>
          </a:prstGeom>
        </p:spPr>
      </p:pic>
      <p:sp>
        <p:nvSpPr>
          <p:cNvPr id="4" name="Turinio vietos rezervavimo ženklas 3">
            <a:extLst>
              <a:ext uri="{FF2B5EF4-FFF2-40B4-BE49-F238E27FC236}">
                <a16:creationId xmlns:a16="http://schemas.microsoft.com/office/drawing/2014/main" id="{0CDFF5CD-9552-4DC9-A2D6-71DB9C372E15}"/>
              </a:ext>
            </a:extLst>
          </p:cNvPr>
          <p:cNvSpPr>
            <a:spLocks noGrp="1"/>
          </p:cNvSpPr>
          <p:nvPr>
            <p:ph sz="half" idx="2"/>
          </p:nvPr>
        </p:nvSpPr>
        <p:spPr>
          <a:xfrm>
            <a:off x="6144322" y="1630479"/>
            <a:ext cx="5181600" cy="4351338"/>
          </a:xfrm>
        </p:spPr>
        <p:txBody>
          <a:bodyPr vert="horz" lIns="91440" tIns="45720" rIns="91440" bIns="45720" rtlCol="0" anchor="t">
            <a:normAutofit/>
          </a:bodyPr>
          <a:lstStyle/>
          <a:p>
            <a:r>
              <a:rPr lang="lt-LT" sz="3200" b="1" dirty="0">
                <a:ea typeface="+mn-lt"/>
                <a:cs typeface="+mn-lt"/>
              </a:rPr>
              <a:t>Rinkti.</a:t>
            </a:r>
            <a:r>
              <a:rPr lang="lt-LT" sz="3200" dirty="0">
                <a:ea typeface="+mn-lt"/>
                <a:cs typeface="+mn-lt"/>
              </a:rPr>
              <a:t> </a:t>
            </a:r>
            <a:r>
              <a:rPr lang="lt-LT" sz="2400" dirty="0">
                <a:ea typeface="+mn-lt"/>
                <a:cs typeface="+mn-lt"/>
              </a:rPr>
              <a:t>Čiobrelių žolė renkama per žydėjimą birželio–liepos </a:t>
            </a:r>
            <a:r>
              <a:rPr lang="lt-LT" sz="2400" dirty="0" smtClean="0">
                <a:ea typeface="+mn-lt"/>
                <a:cs typeface="+mn-lt"/>
              </a:rPr>
              <a:t>mėnesiais</a:t>
            </a:r>
          </a:p>
          <a:p>
            <a:pPr marL="0" indent="0">
              <a:buNone/>
            </a:pPr>
            <a:endParaRPr lang="lt-LT" sz="2400" dirty="0">
              <a:ea typeface="+mn-lt"/>
              <a:cs typeface="+mn-lt"/>
            </a:endParaRPr>
          </a:p>
          <a:p>
            <a:r>
              <a:rPr lang="lt-LT" sz="3200" b="1" dirty="0">
                <a:ea typeface="+mn-lt"/>
                <a:cs typeface="+mn-lt"/>
              </a:rPr>
              <a:t>Vartoti. </a:t>
            </a:r>
            <a:r>
              <a:rPr lang="lt-LT" sz="2400" dirty="0">
                <a:ea typeface="+mn-lt"/>
                <a:cs typeface="+mn-lt"/>
              </a:rPr>
              <a:t>Iš čiobrelių žaliavos </a:t>
            </a:r>
            <a:r>
              <a:rPr lang="lt-LT" sz="2400" dirty="0" smtClean="0">
                <a:ea typeface="+mn-lt"/>
                <a:cs typeface="+mn-lt"/>
              </a:rPr>
              <a:t>ruošiamos </a:t>
            </a:r>
            <a:r>
              <a:rPr lang="lt-LT" sz="2400" dirty="0">
                <a:ea typeface="+mn-lt"/>
                <a:cs typeface="+mn-lt"/>
              </a:rPr>
              <a:t>ištraukos ir nuovirai. Jie gali būti naudojami   kompresai arba geriami.</a:t>
            </a:r>
            <a:br>
              <a:rPr lang="lt-LT" sz="2400" dirty="0">
                <a:ea typeface="+mn-lt"/>
                <a:cs typeface="+mn-lt"/>
              </a:rPr>
            </a:br>
            <a:r>
              <a:rPr lang="lt-LT" dirty="0">
                <a:ea typeface="+mn-lt"/>
                <a:cs typeface="+mn-lt"/>
              </a:rPr>
              <a:t/>
            </a:r>
            <a:br>
              <a:rPr lang="lt-LT" dirty="0">
                <a:ea typeface="+mn-lt"/>
                <a:cs typeface="+mn-lt"/>
              </a:rPr>
            </a:br>
            <a:endParaRPr lang="lt-LT" dirty="0">
              <a:cs typeface="Calibri"/>
            </a:endParaRPr>
          </a:p>
        </p:txBody>
      </p:sp>
    </p:spTree>
    <p:extLst>
      <p:ext uri="{BB962C8B-B14F-4D97-AF65-F5344CB8AC3E}">
        <p14:creationId xmlns:p14="http://schemas.microsoft.com/office/powerpoint/2010/main" val="14046407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B8E79AC-BABA-4EE9-A96D-181827EA43C1}"/>
              </a:ext>
            </a:extLst>
          </p:cNvPr>
          <p:cNvSpPr>
            <a:spLocks noGrp="1"/>
          </p:cNvSpPr>
          <p:nvPr>
            <p:ph type="title"/>
          </p:nvPr>
        </p:nvSpPr>
        <p:spPr/>
        <p:txBody>
          <a:bodyPr>
            <a:normAutofit/>
          </a:bodyPr>
          <a:lstStyle/>
          <a:p>
            <a:r>
              <a:rPr lang="lt-LT" sz="4800" b="1" dirty="0">
                <a:ea typeface="+mj-lt"/>
                <a:cs typeface="+mj-lt"/>
              </a:rPr>
              <a:t>DIDŽIOSIOS DILGĖLĖS</a:t>
            </a:r>
            <a:endParaRPr lang="lt-LT" sz="4800" dirty="0"/>
          </a:p>
        </p:txBody>
      </p:sp>
      <p:sp>
        <p:nvSpPr>
          <p:cNvPr id="3" name="Turinio vietos rezervavimo ženklas 2">
            <a:extLst>
              <a:ext uri="{FF2B5EF4-FFF2-40B4-BE49-F238E27FC236}">
                <a16:creationId xmlns:a16="http://schemas.microsoft.com/office/drawing/2014/main" id="{DD441E58-0069-4B34-90ED-B66B37E6E5F7}"/>
              </a:ext>
            </a:extLst>
          </p:cNvPr>
          <p:cNvSpPr>
            <a:spLocks noGrp="1"/>
          </p:cNvSpPr>
          <p:nvPr>
            <p:ph sz="half" idx="1"/>
          </p:nvPr>
        </p:nvSpPr>
        <p:spPr/>
        <p:txBody>
          <a:bodyPr vert="horz" lIns="91440" tIns="45720" rIns="91440" bIns="45720" rtlCol="0" anchor="t">
            <a:normAutofit fontScale="85000" lnSpcReduction="20000"/>
          </a:bodyPr>
          <a:lstStyle/>
          <a:p>
            <a:r>
              <a:rPr lang="lt-LT" sz="3300" b="1" dirty="0">
                <a:ea typeface="+mn-lt"/>
                <a:cs typeface="+mn-lt"/>
              </a:rPr>
              <a:t>Poveikis.</a:t>
            </a:r>
            <a:r>
              <a:rPr lang="lt-LT" sz="3300" dirty="0">
                <a:ea typeface="+mn-lt"/>
                <a:cs typeface="+mn-lt"/>
              </a:rPr>
              <a:t> </a:t>
            </a:r>
            <a:r>
              <a:rPr lang="lt-LT" dirty="0">
                <a:ea typeface="+mn-lt"/>
                <a:cs typeface="+mn-lt"/>
              </a:rPr>
              <a:t>Dilgėlės varo šlapimą, stiprina kraują, organizmo atsparumą ir skatina žaizdų gijimą. Gerina medžiagų apykaitą, normalizuoja menstruacijų ciklą, mažina gausų kraujavimą per mėnesines, slopina ginekologinius uždegimus. Dilgėlės yra puikus vaistas nuo kepenų ligų ir inkstų akmenligės, šlapimtakių ligų, šunvočių, sutrikusio virškinimo, spazminio kosulio.</a:t>
            </a:r>
            <a:endParaRPr lang="lt-LT" dirty="0">
              <a:cs typeface="Calibri"/>
            </a:endParaRPr>
          </a:p>
          <a:p>
            <a:r>
              <a:rPr lang="lt-LT" sz="3300" b="1" dirty="0">
                <a:cs typeface="Calibri"/>
              </a:rPr>
              <a:t>Vitaminai.</a:t>
            </a:r>
            <a:r>
              <a:rPr lang="lt-LT" b="1" dirty="0">
                <a:cs typeface="Calibri"/>
              </a:rPr>
              <a:t> </a:t>
            </a:r>
            <a:r>
              <a:rPr lang="lt-LT" dirty="0">
                <a:ea typeface="+mn-lt"/>
                <a:cs typeface="+mn-lt"/>
              </a:rPr>
              <a:t>Vitaminas K, taip pat vitaminų C, B2, B3.</a:t>
            </a:r>
            <a:br>
              <a:rPr lang="lt-LT" dirty="0">
                <a:ea typeface="+mn-lt"/>
                <a:cs typeface="+mn-lt"/>
              </a:rPr>
            </a:br>
            <a:endParaRPr lang="lt-LT" dirty="0">
              <a:ea typeface="+mn-lt"/>
              <a:cs typeface="+mn-lt"/>
            </a:endParaRPr>
          </a:p>
        </p:txBody>
      </p:sp>
      <p:sp>
        <p:nvSpPr>
          <p:cNvPr id="4" name="Turinio vietos rezervavimo ženklas 3">
            <a:extLst>
              <a:ext uri="{FF2B5EF4-FFF2-40B4-BE49-F238E27FC236}">
                <a16:creationId xmlns:a16="http://schemas.microsoft.com/office/drawing/2014/main" id="{BE7C2651-110C-4900-ABBD-68C0CA545B5A}"/>
              </a:ext>
            </a:extLst>
          </p:cNvPr>
          <p:cNvSpPr>
            <a:spLocks noGrp="1"/>
          </p:cNvSpPr>
          <p:nvPr>
            <p:ph sz="half" idx="2"/>
          </p:nvPr>
        </p:nvSpPr>
        <p:spPr/>
        <p:txBody>
          <a:bodyPr vert="horz" lIns="91440" tIns="45720" rIns="91440" bIns="45720" rtlCol="0" anchor="t">
            <a:normAutofit fontScale="85000" lnSpcReduction="20000"/>
          </a:bodyPr>
          <a:lstStyle/>
          <a:p>
            <a:r>
              <a:rPr lang="lt-LT" sz="3300" b="1" dirty="0">
                <a:ea typeface="+mn-lt"/>
                <a:cs typeface="+mn-lt"/>
              </a:rPr>
              <a:t>Rinkti.</a:t>
            </a:r>
            <a:r>
              <a:rPr lang="lt-LT" sz="3300" dirty="0">
                <a:ea typeface="+mn-lt"/>
                <a:cs typeface="+mn-lt"/>
              </a:rPr>
              <a:t> </a:t>
            </a:r>
            <a:r>
              <a:rPr lang="lt-LT" dirty="0">
                <a:ea typeface="+mn-lt"/>
                <a:cs typeface="+mn-lt"/>
              </a:rPr>
              <a:t>Jaunų dar nežydinčių dilgėlių lapus galima skinti nuo ankstyvo pavasario iki vasaros pradžios</a:t>
            </a:r>
            <a:r>
              <a:rPr lang="lt-LT" dirty="0" smtClean="0">
                <a:ea typeface="+mn-lt"/>
                <a:cs typeface="+mn-lt"/>
              </a:rPr>
              <a:t>.</a:t>
            </a:r>
          </a:p>
          <a:p>
            <a:pPr marL="0" indent="0">
              <a:buNone/>
            </a:pPr>
            <a:endParaRPr lang="lt-LT" dirty="0">
              <a:ea typeface="+mn-lt"/>
              <a:cs typeface="+mn-lt"/>
            </a:endParaRPr>
          </a:p>
          <a:p>
            <a:r>
              <a:rPr lang="lt-LT" sz="3300" b="1" dirty="0">
                <a:ea typeface="+mn-lt"/>
                <a:cs typeface="+mn-lt"/>
              </a:rPr>
              <a:t>Vartoti.</a:t>
            </a:r>
            <a:r>
              <a:rPr lang="lt-LT" b="1" dirty="0">
                <a:ea typeface="+mn-lt"/>
                <a:cs typeface="+mn-lt"/>
              </a:rPr>
              <a:t> </a:t>
            </a:r>
            <a:r>
              <a:rPr lang="lt-LT" dirty="0">
                <a:ea typeface="+mn-lt"/>
                <a:cs typeface="+mn-lt"/>
              </a:rPr>
              <a:t>Nuovirą galima gerti.</a:t>
            </a:r>
            <a:br>
              <a:rPr lang="lt-LT" dirty="0">
                <a:ea typeface="+mn-lt"/>
                <a:cs typeface="+mn-lt"/>
              </a:rPr>
            </a:br>
            <a:endParaRPr lang="lt-LT" dirty="0">
              <a:ea typeface="+mn-lt"/>
              <a:cs typeface="+mn-lt"/>
            </a:endParaRPr>
          </a:p>
        </p:txBody>
      </p:sp>
      <p:pic>
        <p:nvPicPr>
          <p:cNvPr id="6" name="Paveikslėlis 6" descr="Paveikslėlis, kuriame yra augalas, medis&#10;&#10;Sugeneruoto aprašo patikimumas labai didelis">
            <a:extLst>
              <a:ext uri="{FF2B5EF4-FFF2-40B4-BE49-F238E27FC236}">
                <a16:creationId xmlns:a16="http://schemas.microsoft.com/office/drawing/2014/main" id="{6C321291-C823-423B-9A17-CE2B3743CC1A}"/>
              </a:ext>
            </a:extLst>
          </p:cNvPr>
          <p:cNvPicPr>
            <a:picLocks noChangeAspect="1"/>
          </p:cNvPicPr>
          <p:nvPr/>
        </p:nvPicPr>
        <p:blipFill>
          <a:blip r:embed="rId2"/>
          <a:stretch>
            <a:fillRect/>
          </a:stretch>
        </p:blipFill>
        <p:spPr>
          <a:xfrm>
            <a:off x="6729046" y="3985844"/>
            <a:ext cx="4126523" cy="2708031"/>
          </a:xfrm>
          <a:prstGeom prst="rect">
            <a:avLst/>
          </a:prstGeom>
        </p:spPr>
      </p:pic>
    </p:spTree>
    <p:extLst>
      <p:ext uri="{BB962C8B-B14F-4D97-AF65-F5344CB8AC3E}">
        <p14:creationId xmlns:p14="http://schemas.microsoft.com/office/powerpoint/2010/main" val="2110193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1F84A1-EAD0-4749-9695-D0A3B6329F41}"/>
              </a:ext>
            </a:extLst>
          </p:cNvPr>
          <p:cNvSpPr>
            <a:spLocks noGrp="1"/>
          </p:cNvSpPr>
          <p:nvPr>
            <p:ph type="title"/>
          </p:nvPr>
        </p:nvSpPr>
        <p:spPr/>
        <p:txBody>
          <a:bodyPr>
            <a:normAutofit/>
          </a:bodyPr>
          <a:lstStyle/>
          <a:p>
            <a:r>
              <a:rPr lang="lt-LT" sz="4800" b="1" dirty="0">
                <a:ea typeface="+mj-lt"/>
                <a:cs typeface="+mj-lt"/>
              </a:rPr>
              <a:t>PAPRASTOSIOS ŽEMUOGĖS</a:t>
            </a:r>
            <a:endParaRPr lang="lt-LT" sz="4800" dirty="0"/>
          </a:p>
        </p:txBody>
      </p:sp>
      <p:sp>
        <p:nvSpPr>
          <p:cNvPr id="3" name="Turinio vietos rezervavimo ženklas 2">
            <a:extLst>
              <a:ext uri="{FF2B5EF4-FFF2-40B4-BE49-F238E27FC236}">
                <a16:creationId xmlns:a16="http://schemas.microsoft.com/office/drawing/2014/main" id="{48E94D91-CFD4-4E1B-AB6D-6A50D092E27D}"/>
              </a:ext>
            </a:extLst>
          </p:cNvPr>
          <p:cNvSpPr>
            <a:spLocks noGrp="1"/>
          </p:cNvSpPr>
          <p:nvPr>
            <p:ph sz="half" idx="1"/>
          </p:nvPr>
        </p:nvSpPr>
        <p:spPr/>
        <p:txBody>
          <a:bodyPr vert="horz" lIns="91440" tIns="45720" rIns="91440" bIns="45720" rtlCol="0" anchor="t">
            <a:normAutofit/>
          </a:bodyPr>
          <a:lstStyle/>
          <a:p>
            <a:r>
              <a:rPr lang="lt-LT" sz="3200" b="1" dirty="0">
                <a:ea typeface="+mn-lt"/>
                <a:cs typeface="+mn-lt"/>
              </a:rPr>
              <a:t>Poveikis</a:t>
            </a:r>
            <a:r>
              <a:rPr lang="lt-LT" sz="3200" b="1" dirty="0" smtClean="0">
                <a:ea typeface="+mn-lt"/>
                <a:cs typeface="+mn-lt"/>
              </a:rPr>
              <a:t>. </a:t>
            </a:r>
            <a:r>
              <a:rPr lang="lt-LT" sz="2400" dirty="0" smtClean="0">
                <a:ea typeface="+mn-lt"/>
                <a:cs typeface="+mn-lt"/>
              </a:rPr>
              <a:t>Uogų </a:t>
            </a:r>
            <a:r>
              <a:rPr lang="lt-LT" sz="2400" dirty="0">
                <a:ea typeface="+mn-lt"/>
                <a:cs typeface="+mn-lt"/>
              </a:rPr>
              <a:t>ir lapų antpilai slopina uždegimus, naikina mikrobus, skatina prakaitavimą ir skysčių išsiskyrimą, šiek tiek laisvina vidurius, stabdo kraujavimą. Jais gydoma inkstų ir tulžies pūslės akmenligė</a:t>
            </a:r>
            <a:r>
              <a:rPr lang="lt-LT" sz="2400" dirty="0" smtClean="0">
                <a:ea typeface="+mn-lt"/>
                <a:cs typeface="+mn-lt"/>
              </a:rPr>
              <a:t>.</a:t>
            </a:r>
          </a:p>
          <a:p>
            <a:pPr marL="0" indent="0">
              <a:buNone/>
            </a:pPr>
            <a:endParaRPr lang="lt-LT" sz="2400" dirty="0"/>
          </a:p>
          <a:p>
            <a:r>
              <a:rPr lang="lt-LT" sz="3200" b="1" dirty="0">
                <a:ea typeface="+mn-lt"/>
                <a:cs typeface="+mn-lt"/>
              </a:rPr>
              <a:t>Vitaminai.</a:t>
            </a:r>
            <a:r>
              <a:rPr lang="lt-LT" dirty="0">
                <a:ea typeface="+mn-lt"/>
                <a:cs typeface="+mn-lt"/>
              </a:rPr>
              <a:t> </a:t>
            </a:r>
            <a:r>
              <a:rPr lang="lt-LT" sz="2400" dirty="0">
                <a:ea typeface="+mn-lt"/>
                <a:cs typeface="+mn-lt"/>
              </a:rPr>
              <a:t>Vitaminas C, vitaminų P, K, B2.</a:t>
            </a:r>
            <a:endParaRPr lang="lt-LT" sz="2400" dirty="0"/>
          </a:p>
        </p:txBody>
      </p:sp>
      <p:sp>
        <p:nvSpPr>
          <p:cNvPr id="4" name="Turinio vietos rezervavimo ženklas 3">
            <a:extLst>
              <a:ext uri="{FF2B5EF4-FFF2-40B4-BE49-F238E27FC236}">
                <a16:creationId xmlns:a16="http://schemas.microsoft.com/office/drawing/2014/main" id="{2CD71B85-0B46-4717-90C9-DCF76ADE9DC5}"/>
              </a:ext>
            </a:extLst>
          </p:cNvPr>
          <p:cNvSpPr>
            <a:spLocks noGrp="1"/>
          </p:cNvSpPr>
          <p:nvPr>
            <p:ph sz="half" idx="2"/>
          </p:nvPr>
        </p:nvSpPr>
        <p:spPr/>
        <p:txBody>
          <a:bodyPr vert="horz" lIns="91440" tIns="45720" rIns="91440" bIns="45720" rtlCol="0" anchor="t">
            <a:normAutofit/>
          </a:bodyPr>
          <a:lstStyle/>
          <a:p>
            <a:r>
              <a:rPr lang="lt-LT" sz="3200" b="1" dirty="0">
                <a:ea typeface="+mn-lt"/>
                <a:cs typeface="+mn-lt"/>
              </a:rPr>
              <a:t>Rinkti.</a:t>
            </a:r>
            <a:r>
              <a:rPr lang="lt-LT" sz="3200" dirty="0">
                <a:ea typeface="+mn-lt"/>
                <a:cs typeface="+mn-lt"/>
              </a:rPr>
              <a:t> </a:t>
            </a:r>
            <a:r>
              <a:rPr lang="lt-LT" sz="2400" dirty="0">
                <a:ea typeface="+mn-lt"/>
                <a:cs typeface="+mn-lt"/>
              </a:rPr>
              <a:t>Uogas reikia skinti tik gerai prinokusias birželio–liepos mėnesiais. Žemuogės žydi gegužę ir birželį, tad lapus geriausiai skinti, iki prisirpsta uogos</a:t>
            </a:r>
            <a:r>
              <a:rPr lang="lt-LT" dirty="0">
                <a:ea typeface="+mn-lt"/>
                <a:cs typeface="+mn-lt"/>
              </a:rPr>
              <a:t/>
            </a:r>
            <a:br>
              <a:rPr lang="lt-LT" dirty="0">
                <a:ea typeface="+mn-lt"/>
                <a:cs typeface="+mn-lt"/>
              </a:rPr>
            </a:br>
            <a:r>
              <a:rPr lang="lt-LT" dirty="0">
                <a:ea typeface="+mn-lt"/>
                <a:cs typeface="+mn-lt"/>
              </a:rPr>
              <a:t/>
            </a:r>
            <a:br>
              <a:rPr lang="lt-LT" dirty="0">
                <a:ea typeface="+mn-lt"/>
                <a:cs typeface="+mn-lt"/>
              </a:rPr>
            </a:br>
            <a:endParaRPr lang="lt-LT" dirty="0">
              <a:cs typeface="Calibri"/>
            </a:endParaRPr>
          </a:p>
        </p:txBody>
      </p:sp>
      <p:pic>
        <p:nvPicPr>
          <p:cNvPr id="5" name="Paveikslėlis 5" descr="Paveikslėlis, kuriame yra vaisius, maistas, medis, kivi&#10;&#10;Sugeneruoto aprašo patikimumas labai didelis">
            <a:extLst>
              <a:ext uri="{FF2B5EF4-FFF2-40B4-BE49-F238E27FC236}">
                <a16:creationId xmlns:a16="http://schemas.microsoft.com/office/drawing/2014/main" id="{0AFD6200-CFA8-44FA-AF43-CA4270E16FD9}"/>
              </a:ext>
            </a:extLst>
          </p:cNvPr>
          <p:cNvPicPr>
            <a:picLocks noChangeAspect="1"/>
          </p:cNvPicPr>
          <p:nvPr/>
        </p:nvPicPr>
        <p:blipFill>
          <a:blip r:embed="rId2"/>
          <a:stretch>
            <a:fillRect/>
          </a:stretch>
        </p:blipFill>
        <p:spPr>
          <a:xfrm>
            <a:off x="6846277" y="3727938"/>
            <a:ext cx="4525108" cy="2907323"/>
          </a:xfrm>
          <a:prstGeom prst="rect">
            <a:avLst/>
          </a:prstGeom>
        </p:spPr>
      </p:pic>
    </p:spTree>
    <p:extLst>
      <p:ext uri="{BB962C8B-B14F-4D97-AF65-F5344CB8AC3E}">
        <p14:creationId xmlns:p14="http://schemas.microsoft.com/office/powerpoint/2010/main" val="1779553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409E964-EC35-4339-93BE-9D525979A422}"/>
              </a:ext>
            </a:extLst>
          </p:cNvPr>
          <p:cNvSpPr>
            <a:spLocks noGrp="1"/>
          </p:cNvSpPr>
          <p:nvPr>
            <p:ph type="title"/>
          </p:nvPr>
        </p:nvSpPr>
        <p:spPr/>
        <p:txBody>
          <a:bodyPr>
            <a:normAutofit/>
          </a:bodyPr>
          <a:lstStyle/>
          <a:p>
            <a:r>
              <a:rPr lang="lt-LT" sz="4800" b="1" dirty="0">
                <a:ea typeface="+mj-lt"/>
                <a:cs typeface="+mj-lt"/>
              </a:rPr>
              <a:t>BERŽŲ LAPAI IR PUMPURAI</a:t>
            </a:r>
            <a:endParaRPr lang="lt-LT" sz="4800" dirty="0">
              <a:ea typeface="+mj-lt"/>
              <a:cs typeface="+mj-lt"/>
            </a:endParaRPr>
          </a:p>
        </p:txBody>
      </p:sp>
      <p:sp>
        <p:nvSpPr>
          <p:cNvPr id="4" name="Turinio vietos rezervavimo ženklas 3">
            <a:extLst>
              <a:ext uri="{FF2B5EF4-FFF2-40B4-BE49-F238E27FC236}">
                <a16:creationId xmlns:a16="http://schemas.microsoft.com/office/drawing/2014/main" id="{8BA95466-8617-4435-8F9F-FFBA14A06F29}"/>
              </a:ext>
            </a:extLst>
          </p:cNvPr>
          <p:cNvSpPr>
            <a:spLocks noGrp="1"/>
          </p:cNvSpPr>
          <p:nvPr>
            <p:ph sz="half" idx="2"/>
          </p:nvPr>
        </p:nvSpPr>
        <p:spPr/>
        <p:txBody>
          <a:bodyPr vert="horz" lIns="91440" tIns="45720" rIns="91440" bIns="45720" rtlCol="0" anchor="t">
            <a:normAutofit/>
          </a:bodyPr>
          <a:lstStyle/>
          <a:p>
            <a:r>
              <a:rPr lang="lt-LT" sz="3200" b="1" dirty="0">
                <a:ea typeface="+mn-lt"/>
                <a:cs typeface="+mn-lt"/>
              </a:rPr>
              <a:t>Rinkti.</a:t>
            </a:r>
            <a:r>
              <a:rPr lang="lt-LT" sz="3200" dirty="0">
                <a:ea typeface="+mn-lt"/>
                <a:cs typeface="+mn-lt"/>
              </a:rPr>
              <a:t> </a:t>
            </a:r>
            <a:r>
              <a:rPr lang="lt-LT" sz="2400" dirty="0">
                <a:ea typeface="+mn-lt"/>
                <a:cs typeface="+mn-lt"/>
              </a:rPr>
              <a:t>Beržų pumpurai renkami anksti pavasarį, vėliau – šakelės, lapai</a:t>
            </a:r>
            <a:r>
              <a:rPr lang="lt-LT" sz="2400" dirty="0" smtClean="0">
                <a:ea typeface="+mn-lt"/>
                <a:cs typeface="+mn-lt"/>
              </a:rPr>
              <a:t>.</a:t>
            </a:r>
          </a:p>
          <a:p>
            <a:pPr marL="0" indent="0">
              <a:buNone/>
            </a:pPr>
            <a:endParaRPr lang="lt-LT" sz="2400" dirty="0"/>
          </a:p>
          <a:p>
            <a:r>
              <a:rPr lang="lt-LT" sz="3200" b="1" dirty="0">
                <a:ea typeface="+mn-lt"/>
                <a:cs typeface="+mn-lt"/>
              </a:rPr>
              <a:t>Vitaminai.</a:t>
            </a:r>
            <a:r>
              <a:rPr lang="lt-LT" b="1" dirty="0">
                <a:ea typeface="+mn-lt"/>
                <a:cs typeface="+mn-lt"/>
              </a:rPr>
              <a:t> </a:t>
            </a:r>
            <a:r>
              <a:rPr lang="lt-LT" sz="2400" dirty="0">
                <a:ea typeface="+mn-lt"/>
                <a:cs typeface="+mn-lt"/>
              </a:rPr>
              <a:t>Eteriniai aliejai, dervos, vitaminas C, saponinai.</a:t>
            </a:r>
            <a:endParaRPr lang="lt-LT" sz="2400" dirty="0"/>
          </a:p>
          <a:p>
            <a:pPr marL="0" indent="0">
              <a:buNone/>
            </a:pPr>
            <a:r>
              <a:rPr lang="lt-LT" dirty="0">
                <a:ea typeface="+mn-lt"/>
                <a:cs typeface="+mn-lt"/>
              </a:rPr>
              <a:t/>
            </a:r>
            <a:br>
              <a:rPr lang="lt-LT" dirty="0">
                <a:ea typeface="+mn-lt"/>
                <a:cs typeface="+mn-lt"/>
              </a:rPr>
            </a:br>
            <a:endParaRPr lang="lt-LT" dirty="0">
              <a:ea typeface="+mn-lt"/>
              <a:cs typeface="+mn-lt"/>
            </a:endParaRPr>
          </a:p>
        </p:txBody>
      </p:sp>
      <p:sp>
        <p:nvSpPr>
          <p:cNvPr id="7" name="Turinio vietos rezervavimo ženklas 6">
            <a:extLst>
              <a:ext uri="{FF2B5EF4-FFF2-40B4-BE49-F238E27FC236}">
                <a16:creationId xmlns:a16="http://schemas.microsoft.com/office/drawing/2014/main" id="{174B059F-3669-4627-98A8-5F17971DD9EB}"/>
              </a:ext>
            </a:extLst>
          </p:cNvPr>
          <p:cNvSpPr>
            <a:spLocks noGrp="1"/>
          </p:cNvSpPr>
          <p:nvPr>
            <p:ph sz="half" idx="1"/>
          </p:nvPr>
        </p:nvSpPr>
        <p:spPr/>
        <p:txBody>
          <a:bodyPr vert="horz" lIns="91440" tIns="45720" rIns="91440" bIns="45720" rtlCol="0" anchor="t">
            <a:normAutofit/>
          </a:bodyPr>
          <a:lstStyle/>
          <a:p>
            <a:r>
              <a:rPr lang="lt-LT" sz="3200" b="1" dirty="0">
                <a:ea typeface="+mn-lt"/>
                <a:cs typeface="+mn-lt"/>
              </a:rPr>
              <a:t>Poveikis.</a:t>
            </a:r>
            <a:r>
              <a:rPr lang="lt-LT" sz="3200" dirty="0">
                <a:ea typeface="+mn-lt"/>
                <a:cs typeface="+mn-lt"/>
              </a:rPr>
              <a:t> </a:t>
            </a:r>
            <a:r>
              <a:rPr lang="lt-LT" sz="2400" dirty="0">
                <a:ea typeface="+mn-lt"/>
                <a:cs typeface="+mn-lt"/>
              </a:rPr>
              <a:t>Pumpurai turi dezinfekcinių, skausmą ir uždegimą malšinančių medžiagų. Beržų lapų arbata varo šlapimą, skatina prakaitavimą šalina kenksmingąsias medžiagas, gerina medžiagų apykaitą, neleidžia kauptis druskoms</a:t>
            </a:r>
          </a:p>
          <a:p>
            <a:pPr marL="0" indent="0">
              <a:buNone/>
            </a:pPr>
            <a:endParaRPr lang="lt-LT" dirty="0">
              <a:ea typeface="+mn-lt"/>
              <a:cs typeface="+mn-lt"/>
            </a:endParaRPr>
          </a:p>
        </p:txBody>
      </p:sp>
      <p:pic>
        <p:nvPicPr>
          <p:cNvPr id="8" name="Paveikslėlis 8" descr="Paveikslėlis, kuriame yra augalas, medis, piešinys, gėlė&#10;&#10;Sugeneruoto aprašo patikimumas labai didelis">
            <a:extLst>
              <a:ext uri="{FF2B5EF4-FFF2-40B4-BE49-F238E27FC236}">
                <a16:creationId xmlns:a16="http://schemas.microsoft.com/office/drawing/2014/main" id="{D39BCE17-FF2B-426F-9ACB-6B77EAA9BEAF}"/>
              </a:ext>
            </a:extLst>
          </p:cNvPr>
          <p:cNvPicPr>
            <a:picLocks noChangeAspect="1"/>
          </p:cNvPicPr>
          <p:nvPr/>
        </p:nvPicPr>
        <p:blipFill>
          <a:blip r:embed="rId2"/>
          <a:stretch>
            <a:fillRect/>
          </a:stretch>
        </p:blipFill>
        <p:spPr>
          <a:xfrm>
            <a:off x="6213231" y="4255477"/>
            <a:ext cx="4771292" cy="2508738"/>
          </a:xfrm>
          <a:prstGeom prst="rect">
            <a:avLst/>
          </a:prstGeom>
        </p:spPr>
      </p:pic>
    </p:spTree>
    <p:extLst>
      <p:ext uri="{BB962C8B-B14F-4D97-AF65-F5344CB8AC3E}">
        <p14:creationId xmlns:p14="http://schemas.microsoft.com/office/powerpoint/2010/main" val="4246069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2603110-B72D-460E-A7DE-28733735986D}"/>
              </a:ext>
            </a:extLst>
          </p:cNvPr>
          <p:cNvSpPr>
            <a:spLocks noGrp="1"/>
          </p:cNvSpPr>
          <p:nvPr>
            <p:ph type="title"/>
          </p:nvPr>
        </p:nvSpPr>
        <p:spPr/>
        <p:txBody>
          <a:bodyPr>
            <a:normAutofit/>
          </a:bodyPr>
          <a:lstStyle/>
          <a:p>
            <a:r>
              <a:rPr lang="lt-LT" sz="4800" b="1" dirty="0">
                <a:ea typeface="+mj-lt"/>
                <a:cs typeface="+mj-lt"/>
              </a:rPr>
              <a:t>GUDOBELĖS</a:t>
            </a:r>
            <a:endParaRPr lang="lt-LT" sz="4800" dirty="0"/>
          </a:p>
        </p:txBody>
      </p:sp>
      <p:sp>
        <p:nvSpPr>
          <p:cNvPr id="3" name="Turinio vietos rezervavimo ženklas 2">
            <a:extLst>
              <a:ext uri="{FF2B5EF4-FFF2-40B4-BE49-F238E27FC236}">
                <a16:creationId xmlns:a16="http://schemas.microsoft.com/office/drawing/2014/main" id="{3465297D-528E-4541-A574-BDC675475704}"/>
              </a:ext>
            </a:extLst>
          </p:cNvPr>
          <p:cNvSpPr>
            <a:spLocks noGrp="1"/>
          </p:cNvSpPr>
          <p:nvPr>
            <p:ph sz="half" idx="1"/>
          </p:nvPr>
        </p:nvSpPr>
        <p:spPr/>
        <p:txBody>
          <a:bodyPr vert="horz" lIns="91440" tIns="45720" rIns="91440" bIns="45720" rtlCol="0" anchor="t">
            <a:normAutofit/>
          </a:bodyPr>
          <a:lstStyle/>
          <a:p>
            <a:r>
              <a:rPr lang="lt-LT" sz="3200" b="1" dirty="0">
                <a:ea typeface="+mn-lt"/>
                <a:cs typeface="+mn-lt"/>
              </a:rPr>
              <a:t>Poveikis. </a:t>
            </a:r>
            <a:r>
              <a:rPr lang="lt-LT" sz="2400" dirty="0">
                <a:ea typeface="+mn-lt"/>
                <a:cs typeface="+mn-lt"/>
              </a:rPr>
              <a:t>Gudobelių žiedų ir vaisių arbata tinka nuo širdies ligų, aritmijos, depresijos, nemigos, klimakso sukeltos įtampos, neurozės. </a:t>
            </a:r>
          </a:p>
          <a:p>
            <a:r>
              <a:rPr lang="lt-LT" sz="3200" b="1" dirty="0">
                <a:ea typeface="+mn-lt"/>
                <a:cs typeface="+mn-lt"/>
              </a:rPr>
              <a:t>Vartojimas.</a:t>
            </a:r>
            <a:r>
              <a:rPr lang="lt-LT" dirty="0">
                <a:ea typeface="+mn-lt"/>
                <a:cs typeface="+mn-lt"/>
              </a:rPr>
              <a:t> </a:t>
            </a:r>
            <a:r>
              <a:rPr lang="lt-LT" sz="2400" dirty="0">
                <a:ea typeface="+mn-lt"/>
                <a:cs typeface="+mn-lt"/>
              </a:rPr>
              <a:t>Gudobelių vaisių negalima valgyti rytą tuščiu skrandžiu ar jų užgerti šaltu vandeniu, nes gali sukelti žarnyno dieglius.</a:t>
            </a:r>
            <a:br>
              <a:rPr lang="lt-LT" sz="2400" dirty="0">
                <a:ea typeface="+mn-lt"/>
                <a:cs typeface="+mn-lt"/>
              </a:rPr>
            </a:br>
            <a:endParaRPr lang="lt-LT" dirty="0">
              <a:ea typeface="+mn-lt"/>
              <a:cs typeface="+mn-lt"/>
            </a:endParaRPr>
          </a:p>
        </p:txBody>
      </p:sp>
      <p:sp>
        <p:nvSpPr>
          <p:cNvPr id="4" name="Turinio vietos rezervavimo ženklas 3">
            <a:extLst>
              <a:ext uri="{FF2B5EF4-FFF2-40B4-BE49-F238E27FC236}">
                <a16:creationId xmlns:a16="http://schemas.microsoft.com/office/drawing/2014/main" id="{6C6D4C36-220E-48DC-BA9D-429316645DA7}"/>
              </a:ext>
            </a:extLst>
          </p:cNvPr>
          <p:cNvSpPr>
            <a:spLocks noGrp="1"/>
          </p:cNvSpPr>
          <p:nvPr>
            <p:ph sz="half" idx="2"/>
          </p:nvPr>
        </p:nvSpPr>
        <p:spPr/>
        <p:txBody>
          <a:bodyPr vert="horz" lIns="91440" tIns="45720" rIns="91440" bIns="45720" rtlCol="0" anchor="t">
            <a:normAutofit/>
          </a:bodyPr>
          <a:lstStyle/>
          <a:p>
            <a:r>
              <a:rPr lang="lt-LT" sz="3200" b="1" dirty="0">
                <a:ea typeface="+mn-lt"/>
                <a:cs typeface="+mn-lt"/>
              </a:rPr>
              <a:t>Rinkti.</a:t>
            </a:r>
            <a:r>
              <a:rPr lang="lt-LT" sz="3200" dirty="0">
                <a:ea typeface="+mn-lt"/>
                <a:cs typeface="+mn-lt"/>
              </a:rPr>
              <a:t> </a:t>
            </a:r>
            <a:r>
              <a:rPr lang="lt-LT" sz="2400" dirty="0">
                <a:ea typeface="+mn-lt"/>
                <a:cs typeface="+mn-lt"/>
              </a:rPr>
              <a:t>Gudobelių žiedus reikia skinti žydėjimo pradžioje (žydi gegužę ir birželį). Vaisiai prinoksta ir renkami rugsėjį</a:t>
            </a:r>
            <a:r>
              <a:rPr lang="lt-LT" dirty="0">
                <a:ea typeface="+mn-lt"/>
                <a:cs typeface="+mn-lt"/>
              </a:rPr>
              <a:t>.</a:t>
            </a:r>
            <a:br>
              <a:rPr lang="lt-LT" dirty="0">
                <a:ea typeface="+mn-lt"/>
                <a:cs typeface="+mn-lt"/>
              </a:rPr>
            </a:br>
            <a:r>
              <a:rPr lang="lt-LT" dirty="0">
                <a:ea typeface="+mn-lt"/>
                <a:cs typeface="+mn-lt"/>
              </a:rPr>
              <a:t/>
            </a:r>
            <a:br>
              <a:rPr lang="lt-LT" dirty="0">
                <a:ea typeface="+mn-lt"/>
                <a:cs typeface="+mn-lt"/>
              </a:rPr>
            </a:br>
            <a:endParaRPr lang="lt-LT" dirty="0">
              <a:cs typeface="Calibri"/>
            </a:endParaRPr>
          </a:p>
        </p:txBody>
      </p:sp>
      <p:pic>
        <p:nvPicPr>
          <p:cNvPr id="5" name="Paveikslėlis 5" descr="Paveikslėlis, kuriame yra maistas, vaisius&#10;&#10;Sugeneruoto aprašo patikimumas labai didelis">
            <a:extLst>
              <a:ext uri="{FF2B5EF4-FFF2-40B4-BE49-F238E27FC236}">
                <a16:creationId xmlns:a16="http://schemas.microsoft.com/office/drawing/2014/main" id="{7D0A3534-3F8D-4297-8607-53B19E206914}"/>
              </a:ext>
            </a:extLst>
          </p:cNvPr>
          <p:cNvPicPr>
            <a:picLocks noChangeAspect="1"/>
          </p:cNvPicPr>
          <p:nvPr/>
        </p:nvPicPr>
        <p:blipFill>
          <a:blip r:embed="rId2"/>
          <a:stretch>
            <a:fillRect/>
          </a:stretch>
        </p:blipFill>
        <p:spPr>
          <a:xfrm>
            <a:off x="6447692" y="3493477"/>
            <a:ext cx="4923693" cy="3259015"/>
          </a:xfrm>
          <a:prstGeom prst="rect">
            <a:avLst/>
          </a:prstGeom>
        </p:spPr>
      </p:pic>
    </p:spTree>
    <p:extLst>
      <p:ext uri="{BB962C8B-B14F-4D97-AF65-F5344CB8AC3E}">
        <p14:creationId xmlns:p14="http://schemas.microsoft.com/office/powerpoint/2010/main" val="2897039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9BE144F9-343F-4DD4-91C3-68D653209329}"/>
              </a:ext>
            </a:extLst>
          </p:cNvPr>
          <p:cNvSpPr>
            <a:spLocks noGrp="1"/>
          </p:cNvSpPr>
          <p:nvPr>
            <p:ph type="title"/>
          </p:nvPr>
        </p:nvSpPr>
        <p:spPr>
          <a:xfrm>
            <a:off x="1171451" y="652641"/>
            <a:ext cx="9849751" cy="1349671"/>
          </a:xfrm>
        </p:spPr>
        <p:txBody>
          <a:bodyPr anchor="b">
            <a:normAutofit/>
          </a:bodyPr>
          <a:lstStyle/>
          <a:p>
            <a:r>
              <a:rPr lang="lt-LT" sz="5400" b="1">
                <a:ea typeface="+mj-lt"/>
                <a:cs typeface="+mj-lt"/>
              </a:rPr>
              <a:t>KAIP RINKTI VAISTINIUS AUGALUS</a:t>
            </a:r>
          </a:p>
        </p:txBody>
      </p:sp>
      <p:sp>
        <p:nvSpPr>
          <p:cNvPr id="3" name="Turinio vietos rezervavimo ženklas 2">
            <a:extLst>
              <a:ext uri="{FF2B5EF4-FFF2-40B4-BE49-F238E27FC236}">
                <a16:creationId xmlns:a16="http://schemas.microsoft.com/office/drawing/2014/main" id="{15F3D44D-8941-4B34-BE47-639CEBBEA311}"/>
              </a:ext>
            </a:extLst>
          </p:cNvPr>
          <p:cNvSpPr>
            <a:spLocks noGrp="1"/>
          </p:cNvSpPr>
          <p:nvPr>
            <p:ph idx="1"/>
          </p:nvPr>
        </p:nvSpPr>
        <p:spPr>
          <a:xfrm>
            <a:off x="1168500" y="2438279"/>
            <a:ext cx="9970555" cy="3496802"/>
          </a:xfrm>
        </p:spPr>
        <p:txBody>
          <a:bodyPr vert="horz" lIns="91440" tIns="45720" rIns="91440" bIns="45720" rtlCol="0" anchor="ctr">
            <a:normAutofit lnSpcReduction="10000"/>
          </a:bodyPr>
          <a:lstStyle/>
          <a:p>
            <a:r>
              <a:rPr lang="lt-LT" sz="2400" u="sng" dirty="0">
                <a:ea typeface="+mn-lt"/>
                <a:cs typeface="+mn-lt"/>
              </a:rPr>
              <a:t>Vaistinguosius augalus reikia rinkti </a:t>
            </a:r>
            <a:r>
              <a:rPr lang="lt-LT" sz="2400" dirty="0">
                <a:ea typeface="+mn-lt"/>
                <a:cs typeface="+mn-lt"/>
              </a:rPr>
              <a:t>tik ekologiškai švariose vietose ir giedrą dieną, po pietų. Negalima skinti šalia kelio, magistralių, sąvartynų, cheminėmis medžiagomis purkštuose plotuose, prie gyvulininkystės kompleksų, šalia elektrinių, geležinkelio ir kt.</a:t>
            </a:r>
          </a:p>
          <a:p>
            <a:r>
              <a:rPr lang="lt-LT" sz="2400" u="sng" dirty="0">
                <a:ea typeface="+mn-lt"/>
                <a:cs typeface="+mn-lt"/>
              </a:rPr>
              <a:t>Patartina augalinę žaliavą rinkti </a:t>
            </a:r>
            <a:r>
              <a:rPr lang="lt-LT" sz="2400" dirty="0">
                <a:ea typeface="+mn-lt"/>
                <a:cs typeface="+mn-lt"/>
              </a:rPr>
              <a:t>į pintines, dėžes, viengubus medžiaginius maišelius. Surinktos žaliavos negalima suspausti, nes ji kaista, suyra veikliosios medžiagos. </a:t>
            </a:r>
          </a:p>
          <a:p>
            <a:r>
              <a:rPr lang="lt-LT" sz="2400" dirty="0">
                <a:ea typeface="+mn-lt"/>
                <a:cs typeface="+mn-lt"/>
              </a:rPr>
              <a:t>Prieš skindami būtinai apžiūrėkite abi lapų puses, ar neužpulti miltligės (būna nusėti baltais taškeliais, kurie atrodo kaip miltai). </a:t>
            </a:r>
            <a:r>
              <a:rPr lang="lt-LT" sz="2400" u="sng" dirty="0">
                <a:ea typeface="+mn-lt"/>
                <a:cs typeface="+mn-lt"/>
              </a:rPr>
              <a:t>Rinkti reikia </a:t>
            </a:r>
            <a:r>
              <a:rPr lang="lt-LT" sz="2400" dirty="0">
                <a:ea typeface="+mn-lt"/>
                <a:cs typeface="+mn-lt"/>
              </a:rPr>
              <a:t>švarius, neapdulkėjusius be dėmių lapus.    </a:t>
            </a:r>
            <a:endParaRPr lang="lt-LT" sz="2400" dirty="0">
              <a:cs typeface="Calibri"/>
            </a:endParaRPr>
          </a:p>
        </p:txBody>
      </p:sp>
    </p:spTree>
    <p:extLst>
      <p:ext uri="{BB962C8B-B14F-4D97-AF65-F5344CB8AC3E}">
        <p14:creationId xmlns:p14="http://schemas.microsoft.com/office/powerpoint/2010/main" val="760145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485077" cy="7186246"/>
          </a:xfrm>
          <a:prstGeom prst="rect">
            <a:avLst/>
          </a:prstGeom>
        </p:spPr>
      </p:pic>
      <p:sp>
        <p:nvSpPr>
          <p:cNvPr id="4" name="Stačiakampis 3"/>
          <p:cNvSpPr/>
          <p:nvPr/>
        </p:nvSpPr>
        <p:spPr>
          <a:xfrm>
            <a:off x="480639" y="2827945"/>
            <a:ext cx="11523796" cy="1107996"/>
          </a:xfrm>
          <a:prstGeom prst="rect">
            <a:avLst/>
          </a:prstGeom>
        </p:spPr>
        <p:txBody>
          <a:bodyPr wrap="none">
            <a:spAutoFit/>
          </a:bodyPr>
          <a:lstStyle/>
          <a:p>
            <a:r>
              <a:rPr lang="fi-FI" sz="6600" b="1" dirty="0">
                <a:solidFill>
                  <a:schemeClr val="bg1"/>
                </a:solidFill>
              </a:rPr>
              <a:t>Žolynų takeliais į sveikatos kelią.</a:t>
            </a:r>
            <a:endParaRPr lang="lt-LT" sz="6600" b="1" dirty="0">
              <a:solidFill>
                <a:schemeClr val="bg1"/>
              </a:solidFill>
            </a:endParaRPr>
          </a:p>
        </p:txBody>
      </p:sp>
    </p:spTree>
    <p:extLst>
      <p:ext uri="{BB962C8B-B14F-4D97-AF65-F5344CB8AC3E}">
        <p14:creationId xmlns:p14="http://schemas.microsoft.com/office/powerpoint/2010/main" val="675830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350193D0-6389-4D46-A9ED-55821D02C7CC}"/>
              </a:ext>
            </a:extLst>
          </p:cNvPr>
          <p:cNvSpPr>
            <a:spLocks noGrp="1"/>
          </p:cNvSpPr>
          <p:nvPr>
            <p:ph type="title"/>
          </p:nvPr>
        </p:nvSpPr>
        <p:spPr>
          <a:xfrm>
            <a:off x="1264378" y="671226"/>
            <a:ext cx="9849751" cy="1349671"/>
          </a:xfrm>
        </p:spPr>
        <p:txBody>
          <a:bodyPr anchor="b">
            <a:normAutofit/>
          </a:bodyPr>
          <a:lstStyle/>
          <a:p>
            <a:r>
              <a:rPr lang="lt-LT" sz="5400" b="1">
                <a:ea typeface="+mj-lt"/>
                <a:cs typeface="+mj-lt"/>
              </a:rPr>
              <a:t>VAISTAŽOLIŲ VARTOJIMO TAISYKLĖS</a:t>
            </a:r>
          </a:p>
        </p:txBody>
      </p:sp>
      <p:sp>
        <p:nvSpPr>
          <p:cNvPr id="3" name="Turinio vietos rezervavimo ženklas 2">
            <a:extLst>
              <a:ext uri="{FF2B5EF4-FFF2-40B4-BE49-F238E27FC236}">
                <a16:creationId xmlns:a16="http://schemas.microsoft.com/office/drawing/2014/main" id="{0020A1D1-D6DA-4E5F-9836-F66FFA1612F6}"/>
              </a:ext>
            </a:extLst>
          </p:cNvPr>
          <p:cNvSpPr>
            <a:spLocks noGrp="1"/>
          </p:cNvSpPr>
          <p:nvPr>
            <p:ph idx="1"/>
          </p:nvPr>
        </p:nvSpPr>
        <p:spPr>
          <a:xfrm>
            <a:off x="1131329" y="2531206"/>
            <a:ext cx="9998434" cy="3403875"/>
          </a:xfrm>
        </p:spPr>
        <p:txBody>
          <a:bodyPr vert="horz" lIns="91440" tIns="45720" rIns="91440" bIns="45720" rtlCol="0" anchor="ctr">
            <a:normAutofit fontScale="92500"/>
          </a:bodyPr>
          <a:lstStyle/>
          <a:p>
            <a:r>
              <a:rPr lang="lt-LT" sz="1900" dirty="0">
                <a:ea typeface="+mn-lt"/>
                <a:cs typeface="+mn-lt"/>
              </a:rPr>
              <a:t> </a:t>
            </a:r>
            <a:r>
              <a:rPr lang="lt-LT" sz="2400" dirty="0">
                <a:ea typeface="+mn-lt"/>
                <a:cs typeface="+mn-lt"/>
              </a:rPr>
              <a:t>Venkite savigydos. Nors augaliniai preparatai toleruojami geriau nei cheminiai, jų šalutinis poveikis švelnesnis, gali sukelti ir kai kurių neigiamų organizmo reakcijų.</a:t>
            </a:r>
          </a:p>
          <a:p>
            <a:r>
              <a:rPr lang="lt-LT" sz="2400" dirty="0">
                <a:ea typeface="+mn-lt"/>
                <a:cs typeface="+mn-lt"/>
              </a:rPr>
              <a:t>Prieš pradedant vartoti vaistažoles ilgesnį laiką kokiai nors ligai gydyti, reikėtų pasitarti su gydytoju. Kiekvieno vaistinio augalo žaliava turi šalutinį poveikį. </a:t>
            </a:r>
          </a:p>
          <a:p>
            <a:r>
              <a:rPr lang="lt-LT" sz="2400" dirty="0">
                <a:ea typeface="+mn-lt"/>
                <a:cs typeface="+mn-lt"/>
              </a:rPr>
              <a:t> Jei vartojate cheminius ir augalinius vaistinius preparatus bei vaistinę augalinę žaliavą, jų negalima gerti vienu metu. Tarp atskirų preparatų vartojimo turi būti 1–2 valandų skirtumas. </a:t>
            </a:r>
            <a:endParaRPr lang="lt-LT" sz="2400" dirty="0">
              <a:cs typeface="Calibri"/>
            </a:endParaRPr>
          </a:p>
          <a:p>
            <a:r>
              <a:rPr lang="lt-LT" sz="2400" dirty="0">
                <a:ea typeface="+mn-lt"/>
                <a:cs typeface="+mn-lt"/>
              </a:rPr>
              <a:t>Prieš vartojimą patikrinkite, ar nesate alergiškas kurioms nors vaistažolėms.</a:t>
            </a:r>
          </a:p>
          <a:p>
            <a:r>
              <a:rPr lang="lt-LT" sz="2400" dirty="0">
                <a:ea typeface="+mn-lt"/>
                <a:cs typeface="+mn-lt"/>
              </a:rPr>
              <a:t> Ruošiant mišinius, nepatartina dėti daug tokį pat poveikį turinčių vaistažolių.</a:t>
            </a:r>
          </a:p>
        </p:txBody>
      </p:sp>
    </p:spTree>
    <p:extLst>
      <p:ext uri="{BB962C8B-B14F-4D97-AF65-F5344CB8AC3E}">
        <p14:creationId xmlns:p14="http://schemas.microsoft.com/office/powerpoint/2010/main" val="34537158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6BE4C37-59E3-4F41-AA34-8D93CAB5E9CA}"/>
              </a:ext>
            </a:extLst>
          </p:cNvPr>
          <p:cNvSpPr>
            <a:spLocks noGrp="1"/>
          </p:cNvSpPr>
          <p:nvPr>
            <p:ph type="title"/>
          </p:nvPr>
        </p:nvSpPr>
        <p:spPr/>
        <p:txBody>
          <a:bodyPr>
            <a:noAutofit/>
          </a:bodyPr>
          <a:lstStyle/>
          <a:p>
            <a:r>
              <a:rPr lang="lt-LT" b="1" dirty="0">
                <a:ea typeface="+mj-lt"/>
                <a:cs typeface="+mj-lt"/>
              </a:rPr>
              <a:t>Vaistažolės, kurias rekomenduojama turėti namuose:</a:t>
            </a:r>
            <a:endParaRPr lang="lt-LT" b="1" dirty="0"/>
          </a:p>
        </p:txBody>
      </p:sp>
      <p:sp>
        <p:nvSpPr>
          <p:cNvPr id="3" name="Turinio vietos rezervavimo ženklas 2">
            <a:extLst>
              <a:ext uri="{FF2B5EF4-FFF2-40B4-BE49-F238E27FC236}">
                <a16:creationId xmlns:a16="http://schemas.microsoft.com/office/drawing/2014/main" id="{4AED797F-6BEB-4D4E-8210-F90CFBA6B906}"/>
              </a:ext>
            </a:extLst>
          </p:cNvPr>
          <p:cNvSpPr>
            <a:spLocks noGrp="1"/>
          </p:cNvSpPr>
          <p:nvPr>
            <p:ph sz="half" idx="1"/>
          </p:nvPr>
        </p:nvSpPr>
        <p:spPr>
          <a:xfrm>
            <a:off x="838200" y="1695527"/>
            <a:ext cx="5181600" cy="2571674"/>
          </a:xfrm>
        </p:spPr>
        <p:txBody>
          <a:bodyPr vert="horz" lIns="91440" tIns="45720" rIns="91440" bIns="45720" rtlCol="0" anchor="t">
            <a:normAutofit/>
          </a:bodyPr>
          <a:lstStyle/>
          <a:p>
            <a:r>
              <a:rPr lang="lt-LT" sz="2400" dirty="0">
                <a:ea typeface="+mn-lt"/>
                <a:cs typeface="+mn-lt"/>
              </a:rPr>
              <a:t>Vingiorykštės žolės</a:t>
            </a:r>
          </a:p>
          <a:p>
            <a:r>
              <a:rPr lang="lt-LT" sz="2400" dirty="0">
                <a:ea typeface="+mn-lt"/>
                <a:cs typeface="+mn-lt"/>
              </a:rPr>
              <a:t>Gervuogių lapų</a:t>
            </a:r>
          </a:p>
          <a:p>
            <a:r>
              <a:rPr lang="lt-LT" sz="2400" dirty="0">
                <a:ea typeface="+mn-lt"/>
                <a:cs typeface="+mn-lt"/>
              </a:rPr>
              <a:t>Liepžiedžiai</a:t>
            </a:r>
          </a:p>
          <a:p>
            <a:r>
              <a:rPr lang="lt-LT" sz="2400" dirty="0">
                <a:ea typeface="+mn-lt"/>
                <a:cs typeface="+mn-lt"/>
              </a:rPr>
              <a:t>Šermukšnių žiedai</a:t>
            </a:r>
          </a:p>
          <a:p>
            <a:r>
              <a:rPr lang="lt-LT" sz="2400" dirty="0">
                <a:ea typeface="+mn-lt"/>
                <a:cs typeface="+mn-lt"/>
              </a:rPr>
              <a:t>Mėtos ir melisa</a:t>
            </a:r>
          </a:p>
          <a:p>
            <a:pPr marL="0" indent="0">
              <a:buNone/>
            </a:pPr>
            <a:endParaRPr lang="lt-LT" b="1" dirty="0">
              <a:ea typeface="+mn-lt"/>
              <a:cs typeface="+mn-lt"/>
            </a:endParaRPr>
          </a:p>
          <a:p>
            <a:endParaRPr lang="lt-LT" b="1" dirty="0">
              <a:ea typeface="+mn-lt"/>
              <a:cs typeface="+mn-lt"/>
            </a:endParaRPr>
          </a:p>
        </p:txBody>
      </p:sp>
      <p:sp>
        <p:nvSpPr>
          <p:cNvPr id="4" name="Turinio vietos rezervavimo ženklas 3">
            <a:extLst>
              <a:ext uri="{FF2B5EF4-FFF2-40B4-BE49-F238E27FC236}">
                <a16:creationId xmlns:a16="http://schemas.microsoft.com/office/drawing/2014/main" id="{91A83AA4-F47C-42C5-A8C4-6A638A9405F7}"/>
              </a:ext>
            </a:extLst>
          </p:cNvPr>
          <p:cNvSpPr>
            <a:spLocks noGrp="1"/>
          </p:cNvSpPr>
          <p:nvPr>
            <p:ph sz="half" idx="2"/>
          </p:nvPr>
        </p:nvSpPr>
        <p:spPr>
          <a:xfrm>
            <a:off x="6283712" y="1602601"/>
            <a:ext cx="5181600" cy="2547368"/>
          </a:xfrm>
        </p:spPr>
        <p:txBody>
          <a:bodyPr vert="horz" lIns="91440" tIns="45720" rIns="91440" bIns="45720" rtlCol="0" anchor="t">
            <a:normAutofit/>
          </a:bodyPr>
          <a:lstStyle/>
          <a:p>
            <a:r>
              <a:rPr lang="lt-LT" sz="2400" dirty="0">
                <a:ea typeface="+mn-lt"/>
                <a:cs typeface="+mn-lt"/>
              </a:rPr>
              <a:t>Karklų žievių</a:t>
            </a:r>
          </a:p>
          <a:p>
            <a:r>
              <a:rPr lang="lt-LT" sz="2400" dirty="0">
                <a:ea typeface="+mn-lt"/>
                <a:cs typeface="+mn-lt"/>
              </a:rPr>
              <a:t>Žemuogių lapai</a:t>
            </a:r>
          </a:p>
          <a:p>
            <a:r>
              <a:rPr lang="lt-LT" sz="2400" dirty="0">
                <a:ea typeface="+mn-lt"/>
                <a:cs typeface="+mn-lt"/>
              </a:rPr>
              <a:t>Gyslotis</a:t>
            </a:r>
          </a:p>
          <a:p>
            <a:r>
              <a:rPr lang="lt-LT" sz="2400" dirty="0">
                <a:ea typeface="+mn-lt"/>
                <a:cs typeface="+mn-lt"/>
              </a:rPr>
              <a:t>Rykštenė</a:t>
            </a:r>
          </a:p>
          <a:p>
            <a:r>
              <a:rPr lang="lt-LT" sz="2400" dirty="0">
                <a:ea typeface="+mn-lt"/>
                <a:cs typeface="+mn-lt"/>
              </a:rPr>
              <a:t>Gaurometis</a:t>
            </a:r>
          </a:p>
        </p:txBody>
      </p:sp>
      <p:pic>
        <p:nvPicPr>
          <p:cNvPr id="7" name="Paveikslėlis 7" descr="Paveikslėlis, kuriame yra stalas, vanduo, mažas, vynas&#10;&#10;Sugeneruoto aprašo patikimumas labai didelis">
            <a:extLst>
              <a:ext uri="{FF2B5EF4-FFF2-40B4-BE49-F238E27FC236}">
                <a16:creationId xmlns:a16="http://schemas.microsoft.com/office/drawing/2014/main" id="{770B719F-FF67-40E0-87BE-26CECFBCC9C6}"/>
              </a:ext>
            </a:extLst>
          </p:cNvPr>
          <p:cNvPicPr>
            <a:picLocks noChangeAspect="1"/>
          </p:cNvPicPr>
          <p:nvPr/>
        </p:nvPicPr>
        <p:blipFill>
          <a:blip r:embed="rId2"/>
          <a:stretch>
            <a:fillRect/>
          </a:stretch>
        </p:blipFill>
        <p:spPr>
          <a:xfrm>
            <a:off x="70338" y="4267201"/>
            <a:ext cx="12027877" cy="2485292"/>
          </a:xfrm>
          <a:prstGeom prst="rect">
            <a:avLst/>
          </a:prstGeom>
        </p:spPr>
      </p:pic>
    </p:spTree>
    <p:extLst>
      <p:ext uri="{BB962C8B-B14F-4D97-AF65-F5344CB8AC3E}">
        <p14:creationId xmlns:p14="http://schemas.microsoft.com/office/powerpoint/2010/main" val="421211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882E4B9D-8082-49A4-9CBC-53EF01BE7278}"/>
              </a:ext>
            </a:extLst>
          </p:cNvPr>
          <p:cNvSpPr>
            <a:spLocks noGrp="1"/>
          </p:cNvSpPr>
          <p:nvPr>
            <p:ph idx="1"/>
          </p:nvPr>
        </p:nvSpPr>
        <p:spPr>
          <a:xfrm>
            <a:off x="1214963" y="1258109"/>
            <a:ext cx="9896214" cy="3301655"/>
          </a:xfrm>
        </p:spPr>
        <p:txBody>
          <a:bodyPr vert="horz" lIns="91440" tIns="45720" rIns="91440" bIns="45720" rtlCol="0" anchor="ctr">
            <a:noAutofit/>
          </a:bodyPr>
          <a:lstStyle/>
          <a:p>
            <a:pPr marL="0" indent="0">
              <a:buNone/>
            </a:pPr>
            <a:endParaRPr lang="lt-LT" sz="2400" dirty="0" smtClean="0">
              <a:ea typeface="+mn-lt"/>
              <a:cs typeface="+mn-lt"/>
              <a:hlinkClick r:id="rId2"/>
            </a:endParaRPr>
          </a:p>
          <a:p>
            <a:pPr marL="0" indent="0">
              <a:buNone/>
            </a:pPr>
            <a:endParaRPr lang="lt-LT" sz="2400" dirty="0">
              <a:ea typeface="+mn-lt"/>
              <a:cs typeface="+mn-lt"/>
              <a:hlinkClick r:id="rId2"/>
            </a:endParaRPr>
          </a:p>
          <a:p>
            <a:pPr marL="0" indent="0">
              <a:buNone/>
            </a:pPr>
            <a:endParaRPr lang="lt-LT" sz="2400" dirty="0" smtClean="0">
              <a:ea typeface="+mn-lt"/>
              <a:cs typeface="+mn-lt"/>
              <a:hlinkClick r:id="rId2"/>
            </a:endParaRPr>
          </a:p>
          <a:p>
            <a:pPr marL="0" indent="0">
              <a:buNone/>
            </a:pPr>
            <a:endParaRPr lang="lt-LT" sz="2400" dirty="0">
              <a:ea typeface="+mn-lt"/>
              <a:cs typeface="+mn-lt"/>
              <a:hlinkClick r:id="rId2"/>
            </a:endParaRPr>
          </a:p>
          <a:p>
            <a:pPr marL="0" indent="0">
              <a:buNone/>
            </a:pPr>
            <a:r>
              <a:rPr lang="lt-LT" sz="8000" b="1" dirty="0" smtClean="0">
                <a:ea typeface="+mn-lt"/>
                <a:cs typeface="+mn-lt"/>
                <a:hlinkClick r:id="rId2"/>
              </a:rPr>
              <a:t>Šaltiniai :</a:t>
            </a:r>
          </a:p>
          <a:p>
            <a:pPr marL="0" indent="0">
              <a:buNone/>
            </a:pPr>
            <a:endParaRPr lang="lt-LT" sz="2400" dirty="0">
              <a:ea typeface="+mn-lt"/>
              <a:cs typeface="+mn-lt"/>
              <a:hlinkClick r:id="rId2"/>
            </a:endParaRPr>
          </a:p>
          <a:p>
            <a:pPr marL="0" indent="0">
              <a:buNone/>
            </a:pPr>
            <a:r>
              <a:rPr lang="lt-LT" sz="2000" dirty="0" smtClean="0">
                <a:ea typeface="+mn-lt"/>
                <a:cs typeface="+mn-lt"/>
                <a:hlinkClick r:id="rId2"/>
              </a:rPr>
              <a:t>https</a:t>
            </a:r>
            <a:r>
              <a:rPr lang="lt-LT" sz="2000" dirty="0">
                <a:ea typeface="+mn-lt"/>
                <a:cs typeface="+mn-lt"/>
                <a:hlinkClick r:id="rId2"/>
              </a:rPr>
              <a:t>://www.15min.lt/gyvenimas/naujiena/mityba/10-demesio-vertu-vaistazoliu-1030-224797</a:t>
            </a:r>
            <a:endParaRPr lang="lt-LT" sz="2000" dirty="0">
              <a:cs typeface="Calibri" panose="020F0502020204030204"/>
            </a:endParaRPr>
          </a:p>
          <a:p>
            <a:pPr marL="0" indent="0">
              <a:buNone/>
            </a:pPr>
            <a:r>
              <a:rPr lang="lt-LT" sz="2000" dirty="0">
                <a:ea typeface="+mn-lt"/>
                <a:cs typeface="+mn-lt"/>
                <a:hlinkClick r:id="rId3"/>
              </a:rPr>
              <a:t>https://www.delfi.lt/projektai/archive/vaistazoles-kurias-butina-tureti-savo-namuose-pades-iveikti-bet-koki-negalavima.d?id=72826820</a:t>
            </a:r>
            <a:endParaRPr lang="lt-LT" sz="2000" dirty="0">
              <a:ea typeface="+mn-lt"/>
              <a:cs typeface="+mn-lt"/>
            </a:endParaRPr>
          </a:p>
          <a:p>
            <a:pPr marL="0" indent="0">
              <a:buNone/>
            </a:pPr>
            <a:r>
              <a:rPr lang="lt-LT" sz="2000" dirty="0">
                <a:ea typeface="+mn-lt"/>
                <a:cs typeface="+mn-lt"/>
                <a:hlinkClick r:id="rId4"/>
              </a:rPr>
              <a:t>https://www.respublika.lt/lt/naujienos/mokslas/sveikata/vaistazoles_nugina_zvarba_ir_ligas</a:t>
            </a:r>
            <a:endParaRPr lang="lt-LT" sz="2000" dirty="0">
              <a:ea typeface="+mn-lt"/>
              <a:cs typeface="+mn-lt"/>
            </a:endParaRPr>
          </a:p>
          <a:p>
            <a:pPr marL="0" indent="0">
              <a:buNone/>
            </a:pPr>
            <a:r>
              <a:rPr lang="lt-LT" sz="2000" dirty="0">
                <a:ea typeface="+mn-lt"/>
                <a:cs typeface="+mn-lt"/>
                <a:hlinkClick r:id="rId5"/>
              </a:rPr>
              <a:t>https://</a:t>
            </a:r>
            <a:r>
              <a:rPr lang="lt-LT" sz="2000" dirty="0" smtClean="0">
                <a:ea typeface="+mn-lt"/>
                <a:cs typeface="+mn-lt"/>
                <a:hlinkClick r:id="rId5"/>
              </a:rPr>
              <a:t>lsveikata.lt/grozio-kampelis/zoleles-kurios-prides-ir-sveikatos-ir-grozio-11169</a:t>
            </a:r>
            <a:endParaRPr lang="lt-LT" sz="2000" dirty="0" smtClean="0">
              <a:ea typeface="+mn-lt"/>
              <a:cs typeface="+mn-lt"/>
            </a:endParaRPr>
          </a:p>
          <a:p>
            <a:pPr marL="0" indent="0">
              <a:buNone/>
            </a:pPr>
            <a:r>
              <a:rPr lang="lt-LT" sz="2400" dirty="0" smtClean="0">
                <a:cs typeface="Calibri"/>
                <a:hlinkClick r:id="rId6"/>
              </a:rPr>
              <a:t>https</a:t>
            </a:r>
            <a:r>
              <a:rPr lang="lt-LT" sz="2400" dirty="0">
                <a:cs typeface="Calibri"/>
                <a:hlinkClick r:id="rId6"/>
              </a:rPr>
              <a:t>://sveikata.tv3.lt/straipsnis/naturalus-antiseptikai-is-gamtos-2756?utm_source=copy&amp;utm_medium=txt&amp;utm_campaign=copy-txt</a:t>
            </a:r>
            <a:endParaRPr lang="lt-LT" sz="2400" dirty="0">
              <a:cs typeface="Calibri"/>
            </a:endParaRPr>
          </a:p>
          <a:p>
            <a:pPr marL="0" indent="0">
              <a:buNone/>
            </a:pPr>
            <a:endParaRPr lang="lt-LT" sz="2400" dirty="0">
              <a:cs typeface="Calibri"/>
            </a:endParaRPr>
          </a:p>
          <a:p>
            <a:endParaRPr lang="lt-LT" sz="2400" dirty="0">
              <a:cs typeface="Calibri"/>
            </a:endParaRPr>
          </a:p>
          <a:p>
            <a:endParaRPr lang="lt-LT" sz="2400" dirty="0">
              <a:cs typeface="Calibri"/>
            </a:endParaRPr>
          </a:p>
          <a:p>
            <a:endParaRPr lang="lt-LT" sz="2000" dirty="0">
              <a:cs typeface="Calibri"/>
            </a:endParaRPr>
          </a:p>
        </p:txBody>
      </p:sp>
    </p:spTree>
    <p:extLst>
      <p:ext uri="{BB962C8B-B14F-4D97-AF65-F5344CB8AC3E}">
        <p14:creationId xmlns:p14="http://schemas.microsoft.com/office/powerpoint/2010/main" val="2849432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4" descr="Paveikslėlis, kuriame yra augalas, gėlė&#10;&#10;Sugeneruoto aprašo patikimumas labai didelis">
            <a:extLst>
              <a:ext uri="{FF2B5EF4-FFF2-40B4-BE49-F238E27FC236}">
                <a16:creationId xmlns:a16="http://schemas.microsoft.com/office/drawing/2014/main" id="{055AE82C-20C9-4F49-A84B-3499F4A50D90}"/>
              </a:ext>
            </a:extLst>
          </p:cNvPr>
          <p:cNvPicPr>
            <a:picLocks noChangeAspect="1"/>
          </p:cNvPicPr>
          <p:nvPr/>
        </p:nvPicPr>
        <p:blipFill rotWithShape="1">
          <a:blip r:embed="rId2">
            <a:alphaModFix amt="50000"/>
          </a:blip>
          <a:srcRect t="11765"/>
          <a:stretch/>
        </p:blipFill>
        <p:spPr>
          <a:xfrm>
            <a:off x="20" y="1"/>
            <a:ext cx="12191980" cy="6857999"/>
          </a:xfrm>
          <a:prstGeom prst="rect">
            <a:avLst/>
          </a:prstGeom>
        </p:spPr>
      </p:pic>
      <p:sp>
        <p:nvSpPr>
          <p:cNvPr id="2" name="Pavadinimas 1">
            <a:extLst>
              <a:ext uri="{FF2B5EF4-FFF2-40B4-BE49-F238E27FC236}">
                <a16:creationId xmlns:a16="http://schemas.microsoft.com/office/drawing/2014/main" id="{F80ADB5E-C02E-4262-8D40-7E029F2F2C67}"/>
              </a:ext>
            </a:extLst>
          </p:cNvPr>
          <p:cNvSpPr>
            <a:spLocks noGrp="1"/>
          </p:cNvSpPr>
          <p:nvPr>
            <p:ph type="title"/>
          </p:nvPr>
        </p:nvSpPr>
        <p:spPr>
          <a:xfrm>
            <a:off x="1524000" y="2435347"/>
            <a:ext cx="9144000" cy="2900518"/>
          </a:xfrm>
        </p:spPr>
        <p:txBody>
          <a:bodyPr vert="horz" lIns="91440" tIns="45720" rIns="91440" bIns="45720" rtlCol="0" anchor="b">
            <a:noAutofit/>
          </a:bodyPr>
          <a:lstStyle/>
          <a:p>
            <a:pPr algn="ctr"/>
            <a:r>
              <a:rPr lang="lt-LT" sz="28700" b="1" dirty="0" smtClean="0">
                <a:solidFill>
                  <a:srgbClr val="FFFFFF"/>
                </a:solidFill>
              </a:rPr>
              <a:t>Ačiū</a:t>
            </a:r>
            <a:endParaRPr lang="en-US" sz="28700" b="1" dirty="0">
              <a:solidFill>
                <a:srgbClr val="FFFFFF"/>
              </a:solidFill>
            </a:endParaRPr>
          </a:p>
        </p:txBody>
      </p:sp>
    </p:spTree>
    <p:extLst>
      <p:ext uri="{BB962C8B-B14F-4D97-AF65-F5344CB8AC3E}">
        <p14:creationId xmlns:p14="http://schemas.microsoft.com/office/powerpoint/2010/main" val="2608645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9AE1604-BB93-4F6D-94D6-F2A6021FC5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9270323-9616-4384-857D-E86B78272EF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8A3838D5-9565-4601-BAC3-D1B5BDB80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349A4B8-3246-4579-922E-FE1155C7F08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AE7A45B-8F56-4C77-9D2B-BC9C8DA4CC33}"/>
              </a:ext>
            </a:extLst>
          </p:cNvPr>
          <p:cNvSpPr>
            <a:spLocks noGrp="1"/>
          </p:cNvSpPr>
          <p:nvPr>
            <p:ph type="title"/>
          </p:nvPr>
        </p:nvSpPr>
        <p:spPr>
          <a:xfrm>
            <a:off x="5766870" y="124392"/>
            <a:ext cx="4709345" cy="1169585"/>
          </a:xfrm>
        </p:spPr>
        <p:txBody>
          <a:bodyPr anchor="b">
            <a:normAutofit/>
          </a:bodyPr>
          <a:lstStyle/>
          <a:p>
            <a:r>
              <a:rPr lang="lt-LT" sz="7200" b="1" dirty="0">
                <a:cs typeface="Calibri Light"/>
              </a:rPr>
              <a:t>Turinys</a:t>
            </a:r>
            <a:endParaRPr lang="lt-LT" sz="6600" b="1" dirty="0">
              <a:cs typeface="Calibri Light" panose="020F0302020204030204"/>
            </a:endParaRPr>
          </a:p>
        </p:txBody>
      </p:sp>
      <p:pic>
        <p:nvPicPr>
          <p:cNvPr id="4" name="Paveikslėlis 4" descr="Paveikslėlis, kuriame yra puodelis, stalas, maistas, gėrimas&#10;&#10;Sugeneruoto aprašo patikimumas labai didelis">
            <a:extLst>
              <a:ext uri="{FF2B5EF4-FFF2-40B4-BE49-F238E27FC236}">
                <a16:creationId xmlns:a16="http://schemas.microsoft.com/office/drawing/2014/main" id="{35614E1B-4AFA-41A9-A53E-318BFB7ABA9E}"/>
              </a:ext>
            </a:extLst>
          </p:cNvPr>
          <p:cNvPicPr>
            <a:picLocks noChangeAspect="1"/>
          </p:cNvPicPr>
          <p:nvPr/>
        </p:nvPicPr>
        <p:blipFill rotWithShape="1">
          <a:blip r:embed="rId2"/>
          <a:srcRect l="9870" r="28399" b="-1"/>
          <a:stretch/>
        </p:blipFill>
        <p:spPr>
          <a:xfrm>
            <a:off x="1207477" y="1293977"/>
            <a:ext cx="4220308" cy="4529301"/>
          </a:xfrm>
          <a:prstGeom prst="rect">
            <a:avLst/>
          </a:prstGeom>
        </p:spPr>
      </p:pic>
      <p:sp>
        <p:nvSpPr>
          <p:cNvPr id="3" name="Turinio vietos rezervavimo ženklas 2">
            <a:extLst>
              <a:ext uri="{FF2B5EF4-FFF2-40B4-BE49-F238E27FC236}">
                <a16:creationId xmlns:a16="http://schemas.microsoft.com/office/drawing/2014/main" id="{90AD69FB-C0F0-47F0-9BDA-DF3794E68B86}"/>
              </a:ext>
            </a:extLst>
          </p:cNvPr>
          <p:cNvSpPr>
            <a:spLocks noGrp="1"/>
          </p:cNvSpPr>
          <p:nvPr>
            <p:ph idx="1"/>
          </p:nvPr>
        </p:nvSpPr>
        <p:spPr>
          <a:xfrm>
            <a:off x="5720861" y="1336432"/>
            <a:ext cx="5970395" cy="4801382"/>
          </a:xfrm>
        </p:spPr>
        <p:txBody>
          <a:bodyPr vert="horz" lIns="91440" tIns="45720" rIns="91440" bIns="45720" rtlCol="0" anchor="ctr">
            <a:normAutofit fontScale="47500" lnSpcReduction="20000"/>
          </a:bodyPr>
          <a:lstStyle/>
          <a:p>
            <a:r>
              <a:rPr lang="lt-LT" sz="4400" dirty="0" smtClean="0">
                <a:ea typeface="+mn-lt"/>
                <a:cs typeface="+mn-lt"/>
              </a:rPr>
              <a:t>Antiseptikai</a:t>
            </a:r>
          </a:p>
          <a:p>
            <a:r>
              <a:rPr lang="lt-LT" sz="4400" dirty="0" smtClean="0">
                <a:ea typeface="+mn-lt"/>
                <a:cs typeface="+mn-lt"/>
              </a:rPr>
              <a:t>Natūralūs antiseptikai</a:t>
            </a:r>
          </a:p>
          <a:p>
            <a:r>
              <a:rPr lang="lt-LT" sz="4400" dirty="0" smtClean="0">
                <a:ea typeface="+mn-lt"/>
                <a:cs typeface="+mn-lt"/>
              </a:rPr>
              <a:t>Vaistiniai  augalai</a:t>
            </a:r>
          </a:p>
          <a:p>
            <a:r>
              <a:rPr lang="lt-LT" sz="4400" dirty="0" smtClean="0">
                <a:ea typeface="+mn-lt"/>
                <a:cs typeface="+mn-lt"/>
              </a:rPr>
              <a:t>Vaistinių augalų sudėtis</a:t>
            </a:r>
          </a:p>
          <a:p>
            <a:r>
              <a:rPr lang="lt-LT" sz="4400" dirty="0">
                <a:ea typeface="+mn-lt"/>
                <a:cs typeface="+mn-lt"/>
              </a:rPr>
              <a:t>Vaistinių augalų privalumai ir trūkumai</a:t>
            </a:r>
            <a:endParaRPr lang="lt-LT" sz="4400" dirty="0" smtClean="0">
              <a:ea typeface="+mn-lt"/>
              <a:cs typeface="+mn-lt"/>
            </a:endParaRPr>
          </a:p>
          <a:p>
            <a:r>
              <a:rPr lang="lt-LT" sz="4400" dirty="0" smtClean="0">
                <a:ea typeface="+mn-lt"/>
                <a:cs typeface="+mn-lt"/>
              </a:rPr>
              <a:t>Dėmesio </a:t>
            </a:r>
            <a:r>
              <a:rPr lang="lt-LT" sz="4400" dirty="0">
                <a:ea typeface="+mn-lt"/>
                <a:cs typeface="+mn-lt"/>
              </a:rPr>
              <a:t>vertos vaistažolės</a:t>
            </a:r>
          </a:p>
          <a:p>
            <a:r>
              <a:rPr lang="lt-LT" sz="4400" dirty="0">
                <a:ea typeface="+mn-lt"/>
                <a:cs typeface="+mn-lt"/>
              </a:rPr>
              <a:t>Rinkimas vaistinių augalų</a:t>
            </a:r>
          </a:p>
          <a:p>
            <a:r>
              <a:rPr lang="lt-LT" sz="4400" dirty="0">
                <a:ea typeface="+mn-lt"/>
                <a:cs typeface="+mn-lt"/>
              </a:rPr>
              <a:t>Vaistažolių vartojimo taisyklės</a:t>
            </a:r>
          </a:p>
          <a:p>
            <a:r>
              <a:rPr lang="lt-LT" sz="4400" dirty="0">
                <a:ea typeface="+mn-lt"/>
                <a:cs typeface="+mn-lt"/>
              </a:rPr>
              <a:t>Vaistiniai augalai</a:t>
            </a:r>
          </a:p>
          <a:p>
            <a:r>
              <a:rPr lang="lt-LT" sz="4400" dirty="0">
                <a:ea typeface="+mn-lt"/>
                <a:cs typeface="+mn-lt"/>
              </a:rPr>
              <a:t>Vaistinių augalų sudėtis</a:t>
            </a:r>
          </a:p>
          <a:p>
            <a:r>
              <a:rPr lang="lt-LT" sz="4400" dirty="0">
                <a:ea typeface="+mn-lt"/>
                <a:cs typeface="+mn-lt"/>
              </a:rPr>
              <a:t>Vaistinių augalų privalumai ir </a:t>
            </a:r>
            <a:r>
              <a:rPr lang="lt-LT" sz="4400" dirty="0" smtClean="0">
                <a:ea typeface="+mn-lt"/>
                <a:cs typeface="+mn-lt"/>
              </a:rPr>
              <a:t>trūkumai</a:t>
            </a:r>
          </a:p>
          <a:p>
            <a:r>
              <a:rPr lang="lt-LT" sz="4400" dirty="0" smtClean="0">
                <a:ea typeface="+mn-lt"/>
                <a:cs typeface="+mn-lt"/>
              </a:rPr>
              <a:t>Šaltiniai</a:t>
            </a:r>
            <a:endParaRPr lang="lt-LT" sz="4400" dirty="0">
              <a:ea typeface="+mn-lt"/>
              <a:cs typeface="+mn-lt"/>
            </a:endParaRPr>
          </a:p>
          <a:p>
            <a:pPr marL="0" indent="0">
              <a:buNone/>
            </a:pPr>
            <a:r>
              <a:rPr lang="lt-LT" sz="2000" dirty="0">
                <a:ea typeface="+mn-lt"/>
                <a:cs typeface="+mn-lt"/>
              </a:rPr>
              <a:t/>
            </a:r>
            <a:br>
              <a:rPr lang="lt-LT" sz="2000" dirty="0">
                <a:ea typeface="+mn-lt"/>
                <a:cs typeface="+mn-lt"/>
              </a:rPr>
            </a:br>
            <a:endParaRPr lang="lt-LT" sz="2400" dirty="0">
              <a:cs typeface="Calibri"/>
            </a:endParaRPr>
          </a:p>
        </p:txBody>
      </p:sp>
    </p:spTree>
    <p:extLst>
      <p:ext uri="{BB962C8B-B14F-4D97-AF65-F5344CB8AC3E}">
        <p14:creationId xmlns:p14="http://schemas.microsoft.com/office/powerpoint/2010/main" val="2248511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3965" y="1084179"/>
            <a:ext cx="6096001" cy="4824249"/>
          </a:xfrm>
          <a:prstGeom prst="rect">
            <a:avLst/>
          </a:prstGeom>
        </p:spPr>
      </p:pic>
      <p:sp>
        <p:nvSpPr>
          <p:cNvPr id="2" name="Antraštė 1"/>
          <p:cNvSpPr>
            <a:spLocks noGrp="1"/>
          </p:cNvSpPr>
          <p:nvPr>
            <p:ph type="title"/>
          </p:nvPr>
        </p:nvSpPr>
        <p:spPr>
          <a:xfrm>
            <a:off x="117232" y="2672433"/>
            <a:ext cx="4888523" cy="1325563"/>
          </a:xfrm>
        </p:spPr>
        <p:txBody>
          <a:bodyPr>
            <a:normAutofit fontScale="90000"/>
          </a:bodyPr>
          <a:lstStyle/>
          <a:p>
            <a:r>
              <a:rPr lang="lt-LT" sz="8900" b="1" dirty="0" smtClean="0"/>
              <a:t>Antiseptikai</a:t>
            </a:r>
            <a:r>
              <a:rPr lang="lt-LT" dirty="0" smtClean="0"/>
              <a:t/>
            </a:r>
            <a:br>
              <a:rPr lang="lt-LT" dirty="0" smtClean="0"/>
            </a:br>
            <a:endParaRPr lang="lt-LT" dirty="0"/>
          </a:p>
        </p:txBody>
      </p:sp>
      <p:cxnSp>
        <p:nvCxnSpPr>
          <p:cNvPr id="6" name="Tiesioji jungtis 5"/>
          <p:cNvCxnSpPr/>
          <p:nvPr/>
        </p:nvCxnSpPr>
        <p:spPr>
          <a:xfrm flipV="1">
            <a:off x="257908" y="3786554"/>
            <a:ext cx="4428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28450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73369" y="723655"/>
            <a:ext cx="10515600" cy="4351338"/>
          </a:xfrm>
        </p:spPr>
        <p:txBody>
          <a:bodyPr>
            <a:normAutofit/>
          </a:bodyPr>
          <a:lstStyle/>
          <a:p>
            <a:pPr marL="0" indent="0">
              <a:buNone/>
            </a:pPr>
            <a:r>
              <a:rPr lang="lt-LT" sz="4000" dirty="0" smtClean="0"/>
              <a:t>- </a:t>
            </a:r>
            <a:r>
              <a:rPr lang="lt-LT" sz="4400" dirty="0" smtClean="0"/>
              <a:t>antiseptinės medžiagos, naikinančios mikrobus, esančius odos ir gleivinės paviršiuje, žaizdoje, opoje arba kūno ertmėse.</a:t>
            </a:r>
            <a:endParaRPr lang="lt-LT" sz="4400" dirty="0"/>
          </a:p>
        </p:txBody>
      </p:sp>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985" y="3276601"/>
            <a:ext cx="4572000" cy="3048000"/>
          </a:xfrm>
          <a:prstGeom prst="rect">
            <a:avLst/>
          </a:prstGeom>
        </p:spPr>
      </p:pic>
    </p:spTree>
    <p:extLst>
      <p:ext uri="{BB962C8B-B14F-4D97-AF65-F5344CB8AC3E}">
        <p14:creationId xmlns:p14="http://schemas.microsoft.com/office/powerpoint/2010/main" val="2156170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928340" y="2040640"/>
            <a:ext cx="4255476" cy="1325563"/>
          </a:xfrm>
        </p:spPr>
        <p:txBody>
          <a:bodyPr>
            <a:noAutofit/>
          </a:bodyPr>
          <a:lstStyle/>
          <a:p>
            <a:pPr algn="ctr"/>
            <a:r>
              <a:rPr lang="lt-LT" sz="6600" b="1" dirty="0"/>
              <a:t>Natūralūs </a:t>
            </a:r>
            <a:r>
              <a:rPr lang="lt-LT" sz="6600" b="1" dirty="0" smtClean="0"/>
              <a:t/>
            </a:r>
            <a:br>
              <a:rPr lang="lt-LT" sz="6600" b="1" dirty="0" smtClean="0"/>
            </a:br>
            <a:r>
              <a:rPr lang="lt-LT" sz="6600" b="1" dirty="0" smtClean="0"/>
              <a:t>antiseptikai</a:t>
            </a:r>
            <a:endParaRPr lang="lt-LT" sz="6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99" y="1141966"/>
            <a:ext cx="5202116" cy="44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Tiesioji jungtis 4"/>
          <p:cNvCxnSpPr/>
          <p:nvPr/>
        </p:nvCxnSpPr>
        <p:spPr>
          <a:xfrm flipV="1">
            <a:off x="6858000" y="3868615"/>
            <a:ext cx="4464000" cy="58615"/>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72932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474786" y="946394"/>
            <a:ext cx="10515600" cy="1480283"/>
          </a:xfrm>
        </p:spPr>
        <p:txBody>
          <a:bodyPr>
            <a:normAutofit fontScale="92500" lnSpcReduction="20000"/>
          </a:bodyPr>
          <a:lstStyle/>
          <a:p>
            <a:pPr marL="0" indent="0">
              <a:buNone/>
            </a:pPr>
            <a:r>
              <a:rPr lang="lt-LT" sz="4300" dirty="0" smtClean="0"/>
              <a:t>Natūraliai </a:t>
            </a:r>
            <a:r>
              <a:rPr lang="lt-LT" sz="4300" dirty="0"/>
              <a:t>gaminamos medžiagos, naikinančios bakterijas – vakcinos, antibiotikai. Antiseptikai plačiai naudojami kovoje su mikrobais. </a:t>
            </a:r>
          </a:p>
          <a:p>
            <a:pPr marL="0" indent="0">
              <a:buNone/>
            </a:pPr>
            <a:endParaRPr lang="lt-LT" dirty="0"/>
          </a:p>
        </p:txBody>
      </p:sp>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4243" y="2813538"/>
            <a:ext cx="6134100" cy="3491280"/>
          </a:xfrm>
          <a:prstGeom prst="rect">
            <a:avLst/>
          </a:prstGeom>
        </p:spPr>
      </p:pic>
    </p:spTree>
    <p:extLst>
      <p:ext uri="{BB962C8B-B14F-4D97-AF65-F5344CB8AC3E}">
        <p14:creationId xmlns:p14="http://schemas.microsoft.com/office/powerpoint/2010/main" val="3427664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9AE1604-BB93-4F6D-94D6-F2A6021FC5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9270323-9616-4384-857D-E86B78272EF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8" name="Rectangle 27">
              <a:extLst>
                <a:ext uri="{FF2B5EF4-FFF2-40B4-BE49-F238E27FC236}">
                  <a16:creationId xmlns:a16="http://schemas.microsoft.com/office/drawing/2014/main" id="{8A3838D5-9565-4601-BAC3-D1B5BDB80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349A4B8-3246-4579-922E-FE1155C7F08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C215A8AF-2A5B-428F-8083-DD5BC9C443A2}"/>
              </a:ext>
            </a:extLst>
          </p:cNvPr>
          <p:cNvSpPr>
            <a:spLocks noGrp="1"/>
          </p:cNvSpPr>
          <p:nvPr>
            <p:ph type="title"/>
          </p:nvPr>
        </p:nvSpPr>
        <p:spPr>
          <a:xfrm>
            <a:off x="6593917" y="847827"/>
            <a:ext cx="4709345" cy="1169585"/>
          </a:xfrm>
        </p:spPr>
        <p:txBody>
          <a:bodyPr anchor="b">
            <a:normAutofit/>
          </a:bodyPr>
          <a:lstStyle/>
          <a:p>
            <a:r>
              <a:rPr lang="lt-LT" sz="4800" b="1" dirty="0">
                <a:cs typeface="Calibri Light"/>
              </a:rPr>
              <a:t>Vaistiniai augalai</a:t>
            </a:r>
            <a:endParaRPr lang="lt-LT" sz="4800" b="1" dirty="0"/>
          </a:p>
        </p:txBody>
      </p:sp>
      <p:pic>
        <p:nvPicPr>
          <p:cNvPr id="5" name="Paveikslėlis 5" descr="Paveikslėlis, kuriame yra žolė, laukas, gėlė, augalas&#10;&#10;Sugeneruoto aprašo patikimumas labai didelis">
            <a:extLst>
              <a:ext uri="{FF2B5EF4-FFF2-40B4-BE49-F238E27FC236}">
                <a16:creationId xmlns:a16="http://schemas.microsoft.com/office/drawing/2014/main" id="{65BAB9E5-EBA4-4C81-BF8B-0668C458B1B1}"/>
              </a:ext>
            </a:extLst>
          </p:cNvPr>
          <p:cNvPicPr>
            <a:picLocks noChangeAspect="1"/>
          </p:cNvPicPr>
          <p:nvPr/>
        </p:nvPicPr>
        <p:blipFill rotWithShape="1">
          <a:blip r:embed="rId2"/>
          <a:srcRect l="21278" r="8837" b="-2"/>
          <a:stretch/>
        </p:blipFill>
        <p:spPr>
          <a:xfrm>
            <a:off x="914401" y="847827"/>
            <a:ext cx="4929098" cy="5289986"/>
          </a:xfrm>
          <a:prstGeom prst="rect">
            <a:avLst/>
          </a:prstGeom>
        </p:spPr>
      </p:pic>
      <p:sp>
        <p:nvSpPr>
          <p:cNvPr id="33" name="Rectangle 32">
            <a:extLst>
              <a:ext uri="{FF2B5EF4-FFF2-40B4-BE49-F238E27FC236}">
                <a16:creationId xmlns:a16="http://schemas.microsoft.com/office/drawing/2014/main" id="{1382A32C-5B0C-4B1C-A074-76C6DBCC9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urinio vietos rezervavimo ženklas 2">
            <a:extLst>
              <a:ext uri="{FF2B5EF4-FFF2-40B4-BE49-F238E27FC236}">
                <a16:creationId xmlns:a16="http://schemas.microsoft.com/office/drawing/2014/main" id="{3673289E-64B6-47E1-AEAC-AC171FDAD51E}"/>
              </a:ext>
            </a:extLst>
          </p:cNvPr>
          <p:cNvSpPr>
            <a:spLocks noGrp="1"/>
          </p:cNvSpPr>
          <p:nvPr>
            <p:ph idx="1"/>
          </p:nvPr>
        </p:nvSpPr>
        <p:spPr>
          <a:xfrm>
            <a:off x="6520887" y="2935568"/>
            <a:ext cx="4709345" cy="3307250"/>
          </a:xfrm>
        </p:spPr>
        <p:txBody>
          <a:bodyPr vert="horz" lIns="91440" tIns="45720" rIns="91440" bIns="45720" rtlCol="0" anchor="ctr">
            <a:noAutofit/>
          </a:bodyPr>
          <a:lstStyle/>
          <a:p>
            <a:r>
              <a:rPr lang="lt-LT" sz="2200" b="1" dirty="0">
                <a:ea typeface="+mn-lt"/>
                <a:cs typeface="+mn-lt"/>
              </a:rPr>
              <a:t>Vaistiniai augalai</a:t>
            </a:r>
            <a:r>
              <a:rPr lang="lt-LT" sz="2200" dirty="0">
                <a:ea typeface="+mn-lt"/>
                <a:cs typeface="+mn-lt"/>
              </a:rPr>
              <a:t> – plati augalų, kurių dalys naudojamos kaip žaliava vaistiniams preparatams, grupė. Priskaičiuojama apie 12 000 augalų rūšių, laikomų vaistiniais.</a:t>
            </a:r>
            <a:endParaRPr lang="lt-LT" sz="2200" dirty="0">
              <a:cs typeface="Calibri" panose="020F0502020204030204"/>
            </a:endParaRPr>
          </a:p>
          <a:p>
            <a:r>
              <a:rPr lang="lt-LT" sz="2200" dirty="0">
                <a:ea typeface="+mn-lt"/>
                <a:cs typeface="+mn-lt"/>
              </a:rPr>
              <a:t>Šie vaistiniai preparatai </a:t>
            </a:r>
            <a:r>
              <a:rPr lang="lt-LT" sz="2200" u="sng" dirty="0">
                <a:ea typeface="+mn-lt"/>
                <a:cs typeface="+mn-lt"/>
              </a:rPr>
              <a:t>naudojami </a:t>
            </a:r>
            <a:r>
              <a:rPr lang="lt-LT" sz="2200" dirty="0">
                <a:ea typeface="+mn-lt"/>
                <a:cs typeface="+mn-lt"/>
              </a:rPr>
              <a:t>medicinoje ir veterinarijoje gydymui bei profilaktikai. Kai kurie vaistiniai augalai buvo pirmieji vaistai žmonijos istorijoje.</a:t>
            </a:r>
            <a:endParaRPr lang="lt-LT" sz="2200" dirty="0">
              <a:cs typeface="Calibri"/>
            </a:endParaRPr>
          </a:p>
          <a:p>
            <a:pPr marL="0" indent="0">
              <a:buNone/>
            </a:pPr>
            <a:endParaRPr lang="lt-LT" sz="2200" dirty="0">
              <a:cs typeface="Calibri"/>
            </a:endParaRPr>
          </a:p>
          <a:p>
            <a:endParaRPr lang="lt-LT" sz="2000" dirty="0">
              <a:cs typeface="Calibri"/>
            </a:endParaRPr>
          </a:p>
        </p:txBody>
      </p:sp>
    </p:spTree>
    <p:extLst>
      <p:ext uri="{BB962C8B-B14F-4D97-AF65-F5344CB8AC3E}">
        <p14:creationId xmlns:p14="http://schemas.microsoft.com/office/powerpoint/2010/main" val="1315231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9AE1604-BB93-4F6D-94D6-F2A6021FC5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9270323-9616-4384-857D-E86B78272EF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7" name="Rectangle 26">
              <a:extLst>
                <a:ext uri="{FF2B5EF4-FFF2-40B4-BE49-F238E27FC236}">
                  <a16:creationId xmlns:a16="http://schemas.microsoft.com/office/drawing/2014/main" id="{8A3838D5-9565-4601-BAC3-D1B5BDB803E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349A4B8-3246-4579-922E-FE1155C7F08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4" descr="Paveikslėlis, kuriame yra gėlė, laukas, žolė, augalas&#10;&#10;Sugeneruoto aprašo patikimumas labai didelis">
            <a:extLst>
              <a:ext uri="{FF2B5EF4-FFF2-40B4-BE49-F238E27FC236}">
                <a16:creationId xmlns:a16="http://schemas.microsoft.com/office/drawing/2014/main" id="{EA710952-DCB1-4DF1-967B-DA2A15B4639B}"/>
              </a:ext>
            </a:extLst>
          </p:cNvPr>
          <p:cNvPicPr>
            <a:picLocks noChangeAspect="1"/>
          </p:cNvPicPr>
          <p:nvPr/>
        </p:nvPicPr>
        <p:blipFill rotWithShape="1">
          <a:blip r:embed="rId2"/>
          <a:srcRect l="26236" r="21352"/>
          <a:stretch/>
        </p:blipFill>
        <p:spPr>
          <a:xfrm>
            <a:off x="914401" y="847827"/>
            <a:ext cx="4929098" cy="5289986"/>
          </a:xfrm>
          <a:prstGeom prst="rect">
            <a:avLst/>
          </a:prstGeom>
        </p:spPr>
      </p:pic>
      <p:sp>
        <p:nvSpPr>
          <p:cNvPr id="3" name="Turinio vietos rezervavimo ženklas 2">
            <a:extLst>
              <a:ext uri="{FF2B5EF4-FFF2-40B4-BE49-F238E27FC236}">
                <a16:creationId xmlns:a16="http://schemas.microsoft.com/office/drawing/2014/main" id="{3673289E-64B6-47E1-AEAC-AC171FDAD51E}"/>
              </a:ext>
            </a:extLst>
          </p:cNvPr>
          <p:cNvSpPr>
            <a:spLocks noGrp="1"/>
          </p:cNvSpPr>
          <p:nvPr>
            <p:ph idx="1"/>
          </p:nvPr>
        </p:nvSpPr>
        <p:spPr>
          <a:xfrm>
            <a:off x="6342185" y="847827"/>
            <a:ext cx="5349072" cy="5289985"/>
          </a:xfrm>
        </p:spPr>
        <p:txBody>
          <a:bodyPr vert="horz" lIns="91440" tIns="45720" rIns="91440" bIns="45720" rtlCol="0" anchor="ctr">
            <a:noAutofit/>
          </a:bodyPr>
          <a:lstStyle/>
          <a:p>
            <a:pPr marL="0" indent="0">
              <a:buNone/>
            </a:pPr>
            <a:r>
              <a:rPr lang="lt-LT" b="1" dirty="0">
                <a:ea typeface="+mn-lt"/>
                <a:cs typeface="+mn-lt"/>
              </a:rPr>
              <a:t>Augalai savyje kaupia daug įvairiausių veikliųjų, gydomąją galią turinčių medžiagų:</a:t>
            </a:r>
            <a:r>
              <a:rPr lang="lt-LT" sz="2400" dirty="0">
                <a:ea typeface="+mn-lt"/>
                <a:cs typeface="+mn-lt"/>
              </a:rPr>
              <a:t> eterinių aliejų, karčiųjų, rauginių, mineralinių ir </a:t>
            </a:r>
            <a:r>
              <a:rPr lang="lt-LT" sz="2400" dirty="0" smtClean="0">
                <a:ea typeface="+mn-lt"/>
                <a:cs typeface="+mn-lt"/>
              </a:rPr>
              <a:t>skaidulinių medžiagų</a:t>
            </a:r>
            <a:r>
              <a:rPr lang="lt-LT" sz="2400" dirty="0">
                <a:ea typeface="+mn-lt"/>
                <a:cs typeface="+mn-lt"/>
              </a:rPr>
              <a:t>, </a:t>
            </a:r>
            <a:r>
              <a:rPr lang="lt-LT" sz="2400" dirty="0" smtClean="0">
                <a:ea typeface="+mn-lt"/>
                <a:cs typeface="+mn-lt"/>
              </a:rPr>
              <a:t>vitaminų</a:t>
            </a:r>
            <a:r>
              <a:rPr lang="lt-LT" sz="2400" dirty="0">
                <a:ea typeface="+mn-lt"/>
                <a:cs typeface="+mn-lt"/>
              </a:rPr>
              <a:t>, glikozidų bei kitų </a:t>
            </a:r>
            <a:r>
              <a:rPr lang="lt-LT" sz="2400" dirty="0" smtClean="0">
                <a:ea typeface="+mn-lt"/>
                <a:cs typeface="+mn-lt"/>
              </a:rPr>
              <a:t>medžiagų. Vienos </a:t>
            </a:r>
            <a:r>
              <a:rPr lang="lt-LT" sz="2400" dirty="0">
                <a:ea typeface="+mn-lt"/>
                <a:cs typeface="+mn-lt"/>
              </a:rPr>
              <a:t>iš jų veikia ligų sukėlėjus (žudo bakterijas), kitos – veikia atskirus organus, jų funkcijas, trečios – papildo organizmo atsargas vitaminais, mikroelementais.</a:t>
            </a:r>
            <a:endParaRPr lang="lt-LT" sz="2400" dirty="0">
              <a:cs typeface="Calibri"/>
            </a:endParaRPr>
          </a:p>
          <a:p>
            <a:pPr marL="0" indent="0">
              <a:buNone/>
            </a:pPr>
            <a:endParaRPr lang="lt-LT" sz="2000" dirty="0">
              <a:cs typeface="Calibri"/>
            </a:endParaRPr>
          </a:p>
          <a:p>
            <a:endParaRPr lang="lt-LT" sz="2000" dirty="0">
              <a:cs typeface="Calibri"/>
            </a:endParaRPr>
          </a:p>
        </p:txBody>
      </p:sp>
    </p:spTree>
    <p:extLst>
      <p:ext uri="{BB962C8B-B14F-4D97-AF65-F5344CB8AC3E}">
        <p14:creationId xmlns:p14="http://schemas.microsoft.com/office/powerpoint/2010/main" val="4086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536</Words>
  <Application>Microsoft Office PowerPoint</Application>
  <PresentationFormat>Plačiaekranė</PresentationFormat>
  <Paragraphs>105</Paragraphs>
  <Slides>23</Slides>
  <Notes>0</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23</vt:i4>
      </vt:variant>
    </vt:vector>
  </HeadingPairs>
  <TitlesOfParts>
    <vt:vector size="27" baseType="lpstr">
      <vt:lpstr>Arial</vt:lpstr>
      <vt:lpstr>Calibri</vt:lpstr>
      <vt:lpstr>Calibri Light</vt:lpstr>
      <vt:lpstr>Office tema</vt:lpstr>
      <vt:lpstr>Natūralūs antiseptikai iš gamtos  </vt:lpstr>
      <vt:lpstr>„PowerPoint“ pateiktis</vt:lpstr>
      <vt:lpstr>Turinys</vt:lpstr>
      <vt:lpstr>Antiseptikai </vt:lpstr>
      <vt:lpstr>„PowerPoint“ pateiktis</vt:lpstr>
      <vt:lpstr>Natūralūs  antiseptikai</vt:lpstr>
      <vt:lpstr>„PowerPoint“ pateiktis</vt:lpstr>
      <vt:lpstr>Vaistiniai augalai</vt:lpstr>
      <vt:lpstr>„PowerPoint“ pateiktis</vt:lpstr>
      <vt:lpstr>Vaistinių augalų sudėtis</vt:lpstr>
      <vt:lpstr>Vaistinių augalų privalumai ir trūkumai</vt:lpstr>
      <vt:lpstr>Dėmesio vertos vaistažolės</vt:lpstr>
      <vt:lpstr>GYSLOČIAI</vt:lpstr>
      <vt:lpstr>ČIOBRELIAI</vt:lpstr>
      <vt:lpstr>DIDŽIOSIOS DILGĖLĖS</vt:lpstr>
      <vt:lpstr>PAPRASTOSIOS ŽEMUOGĖS</vt:lpstr>
      <vt:lpstr>BERŽŲ LAPAI IR PUMPURAI</vt:lpstr>
      <vt:lpstr>GUDOBELĖS</vt:lpstr>
      <vt:lpstr>KAIP RINKTI VAISTINIUS AUGALUS</vt:lpstr>
      <vt:lpstr>VAISTAŽOLIŲ VARTOJIMO TAISYKLĖS</vt:lpstr>
      <vt:lpstr>Vaistažolės, kurias rekomenduojama turėti namuose:</vt:lpstr>
      <vt:lpstr>„PowerPoint“ pateiktis</vt:lpstr>
      <vt:lpstr>Ačiū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Darbuotojas</dc:creator>
  <cp:lastModifiedBy>Darbuotojas</cp:lastModifiedBy>
  <cp:revision>574</cp:revision>
  <dcterms:created xsi:type="dcterms:W3CDTF">2020-06-14T14:27:34Z</dcterms:created>
  <dcterms:modified xsi:type="dcterms:W3CDTF">2020-06-29T07:01:19Z</dcterms:modified>
</cp:coreProperties>
</file>