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0" r:id="rId4"/>
    <p:sldId id="261" r:id="rId5"/>
    <p:sldId id="262" r:id="rId6"/>
    <p:sldId id="259"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660"/>
  </p:normalViewPr>
  <p:slideViewPr>
    <p:cSldViewPr snapToGrid="0">
      <p:cViewPr varScale="1">
        <p:scale>
          <a:sx n="93" d="100"/>
          <a:sy n="93" d="100"/>
        </p:scale>
        <p:origin x="10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17307E-61F0-4FB0-B346-D0C4A8E464E9}" type="datetimeFigureOut">
              <a:rPr lang="en-US" smtClean="0"/>
              <a:t>2/20/2023</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0F3DC841-C849-40F1-90E4-2A4157DF5FE3}"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23277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17307E-61F0-4FB0-B346-D0C4A8E464E9}"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DC841-C849-40F1-90E4-2A4157DF5FE3}"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37716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17307E-61F0-4FB0-B346-D0C4A8E464E9}"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DC841-C849-40F1-90E4-2A4157DF5FE3}"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42759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17307E-61F0-4FB0-B346-D0C4A8E464E9}"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DC841-C849-40F1-90E4-2A4157DF5FE3}"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7411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17307E-61F0-4FB0-B346-D0C4A8E464E9}"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DC841-C849-40F1-90E4-2A4157DF5FE3}"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33240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17307E-61F0-4FB0-B346-D0C4A8E464E9}" type="datetimeFigureOut">
              <a:rPr lang="en-US" smtClean="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3DC841-C849-40F1-90E4-2A4157DF5FE3}"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6478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17307E-61F0-4FB0-B346-D0C4A8E464E9}" type="datetimeFigureOut">
              <a:rPr lang="en-US" smtClean="0"/>
              <a:t>2/20/2023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3DC841-C849-40F1-90E4-2A4157DF5FE3}"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59593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17307E-61F0-4FB0-B346-D0C4A8E464E9}" type="datetimeFigureOut">
              <a:rPr lang="en-US" smtClean="0"/>
              <a:t>2/20/2023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3DC841-C849-40F1-90E4-2A4157DF5FE3}"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27577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17307E-61F0-4FB0-B346-D0C4A8E464E9}" type="datetimeFigureOut">
              <a:rPr lang="en-US" smtClean="0"/>
              <a:t>2/20/2023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3DC841-C849-40F1-90E4-2A4157DF5FE3}" type="slidenum">
              <a:rPr lang="en-US" smtClean="0"/>
              <a:t>‹#›</a:t>
            </a:fld>
            <a:endParaRPr lang="en-US"/>
          </a:p>
        </p:txBody>
      </p:sp>
    </p:spTree>
    <p:extLst>
      <p:ext uri="{BB962C8B-B14F-4D97-AF65-F5344CB8AC3E}">
        <p14:creationId xmlns:p14="http://schemas.microsoft.com/office/powerpoint/2010/main" val="3545742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17307E-61F0-4FB0-B346-D0C4A8E464E9}" type="datetimeFigureOut">
              <a:rPr lang="en-US" smtClean="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3DC841-C849-40F1-90E4-2A4157DF5FE3}"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56062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8B17307E-61F0-4FB0-B346-D0C4A8E464E9}" type="datetimeFigureOut">
              <a:rPr lang="en-US" smtClean="0"/>
              <a:t>2/20/2023</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0F3DC841-C849-40F1-90E4-2A4157DF5FE3}"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3463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8B17307E-61F0-4FB0-B346-D0C4A8E464E9}" type="datetimeFigureOut">
              <a:rPr lang="en-US" smtClean="0"/>
              <a:t>2/20/2023</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0F3DC841-C849-40F1-90E4-2A4157DF5FE3}"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1217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203F0-F759-BEE2-B080-8CAAC3AE01EE}"/>
              </a:ext>
            </a:extLst>
          </p:cNvPr>
          <p:cNvSpPr>
            <a:spLocks noGrp="1"/>
          </p:cNvSpPr>
          <p:nvPr>
            <p:ph type="ctrTitle"/>
          </p:nvPr>
        </p:nvSpPr>
        <p:spPr/>
        <p:txBody>
          <a:bodyPr/>
          <a:lstStyle/>
          <a:p>
            <a:pPr algn="ctr"/>
            <a:r>
              <a:rPr lang="lt-LT" dirty="0"/>
              <a:t>Garliavos lopšelis – darželis „Obelėlė“</a:t>
            </a:r>
            <a:endParaRPr lang="en-US" dirty="0"/>
          </a:p>
        </p:txBody>
      </p:sp>
      <p:sp>
        <p:nvSpPr>
          <p:cNvPr id="3" name="Subtitle 2">
            <a:extLst>
              <a:ext uri="{FF2B5EF4-FFF2-40B4-BE49-F238E27FC236}">
                <a16:creationId xmlns:a16="http://schemas.microsoft.com/office/drawing/2014/main" id="{81652B7C-F236-3FDF-19E2-E9CC4E0C59E9}"/>
              </a:ext>
            </a:extLst>
          </p:cNvPr>
          <p:cNvSpPr>
            <a:spLocks noGrp="1"/>
          </p:cNvSpPr>
          <p:nvPr>
            <p:ph type="subTitle" idx="1"/>
          </p:nvPr>
        </p:nvSpPr>
        <p:spPr/>
        <p:txBody>
          <a:bodyPr>
            <a:noAutofit/>
          </a:bodyPr>
          <a:lstStyle/>
          <a:p>
            <a:pPr algn="ctr"/>
            <a:r>
              <a:rPr lang="lt-LT" sz="3600" dirty="0"/>
              <a:t>Komanda – „Bitutės“ (4 – 5 metai)</a:t>
            </a:r>
          </a:p>
          <a:p>
            <a:pPr algn="ctr"/>
            <a:r>
              <a:rPr lang="lt-LT" sz="3600" dirty="0"/>
              <a:t>Ikimokyklinio ugdymo mokytoja Sigita Miliauskienė</a:t>
            </a:r>
            <a:endParaRPr lang="en-US" sz="3600" dirty="0"/>
          </a:p>
        </p:txBody>
      </p:sp>
    </p:spTree>
    <p:extLst>
      <p:ext uri="{BB962C8B-B14F-4D97-AF65-F5344CB8AC3E}">
        <p14:creationId xmlns:p14="http://schemas.microsoft.com/office/powerpoint/2010/main" val="4114643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4771F-F77A-87C7-0093-A10143DF62DB}"/>
              </a:ext>
            </a:extLst>
          </p:cNvPr>
          <p:cNvSpPr>
            <a:spLocks noGrp="1"/>
          </p:cNvSpPr>
          <p:nvPr>
            <p:ph type="title"/>
          </p:nvPr>
        </p:nvSpPr>
        <p:spPr>
          <a:xfrm>
            <a:off x="1451579" y="804519"/>
            <a:ext cx="9603275" cy="1463552"/>
          </a:xfrm>
        </p:spPr>
        <p:txBody>
          <a:bodyPr>
            <a:normAutofit fontScale="90000"/>
          </a:bodyPr>
          <a:lstStyle/>
          <a:p>
            <a:pPr algn="l"/>
            <a:r>
              <a:rPr lang="lt-LT" dirty="0"/>
              <a:t>Vasario Mėnesio iššūkis: </a:t>
            </a:r>
            <a:r>
              <a:rPr lang="fi-FI" sz="2700" b="0" i="0" dirty="0">
                <a:solidFill>
                  <a:srgbClr val="1E1D1D"/>
                </a:solidFill>
                <a:effectLst/>
                <a:latin typeface="Verdana" panose="020B0604030504040204" pitchFamily="34" charset="0"/>
              </a:rPr>
              <a:t>Sveikata–ne viskas, tačiau be jos–viskas niekas.</a:t>
            </a:r>
            <a:br>
              <a:rPr lang="fi-FI" sz="2700" b="0" i="0" dirty="0">
                <a:solidFill>
                  <a:srgbClr val="1E1D1D"/>
                </a:solidFill>
                <a:effectLst/>
                <a:latin typeface="Verdana" panose="020B0604030504040204" pitchFamily="34" charset="0"/>
              </a:rPr>
            </a:br>
            <a:r>
              <a:rPr lang="fi-FI" sz="2700" b="0" i="0" dirty="0">
                <a:solidFill>
                  <a:srgbClr val="1E1D1D"/>
                </a:solidFill>
                <a:effectLst/>
                <a:latin typeface="Verdana" panose="020B0604030504040204" pitchFamily="34" charset="0"/>
              </a:rPr>
              <a:t>                                                      </a:t>
            </a:r>
            <a:br>
              <a:rPr lang="lt-LT" sz="2700" b="0" i="0" dirty="0">
                <a:solidFill>
                  <a:srgbClr val="1E1D1D"/>
                </a:solidFill>
                <a:effectLst/>
                <a:latin typeface="Verdana" panose="020B0604030504040204" pitchFamily="34" charset="0"/>
              </a:rPr>
            </a:br>
            <a:r>
              <a:rPr lang="fi-FI" sz="2700" b="0" i="0" dirty="0">
                <a:solidFill>
                  <a:srgbClr val="1E1D1D"/>
                </a:solidFill>
                <a:effectLst/>
                <a:latin typeface="Verdana" panose="020B0604030504040204" pitchFamily="34" charset="0"/>
              </a:rPr>
              <a:t>  </a:t>
            </a:r>
            <a:r>
              <a:rPr lang="fi-FI" sz="2700" b="0" i="1" dirty="0">
                <a:solidFill>
                  <a:srgbClr val="1E1D1D"/>
                </a:solidFill>
                <a:effectLst/>
                <a:latin typeface="Verdana" panose="020B0604030504040204" pitchFamily="34" charset="0"/>
              </a:rPr>
              <a:t> (H.Mahler)</a:t>
            </a:r>
            <a:br>
              <a:rPr lang="fi-FI" sz="2700" b="0" i="0" dirty="0">
                <a:solidFill>
                  <a:srgbClr val="1E1D1D"/>
                </a:solidFill>
                <a:effectLst/>
                <a:latin typeface="Verdana" panose="020B0604030504040204" pitchFamily="34" charset="0"/>
              </a:rPr>
            </a:br>
            <a:endParaRPr lang="en-US" sz="2700" dirty="0"/>
          </a:p>
        </p:txBody>
      </p:sp>
      <p:sp>
        <p:nvSpPr>
          <p:cNvPr id="3" name="Content Placeholder 2">
            <a:extLst>
              <a:ext uri="{FF2B5EF4-FFF2-40B4-BE49-F238E27FC236}">
                <a16:creationId xmlns:a16="http://schemas.microsoft.com/office/drawing/2014/main" id="{4CD55503-3A89-A495-0297-369598DEE9C4}"/>
              </a:ext>
            </a:extLst>
          </p:cNvPr>
          <p:cNvSpPr>
            <a:spLocks noGrp="1"/>
          </p:cNvSpPr>
          <p:nvPr>
            <p:ph idx="1"/>
          </p:nvPr>
        </p:nvSpPr>
        <p:spPr>
          <a:xfrm>
            <a:off x="1451579" y="2644588"/>
            <a:ext cx="9603275" cy="2821757"/>
          </a:xfrm>
        </p:spPr>
        <p:txBody>
          <a:bodyPr/>
          <a:lstStyle/>
          <a:p>
            <a:pPr algn="just"/>
            <a:r>
              <a:rPr lang="en-US" dirty="0" err="1"/>
              <a:t>Daug</a:t>
            </a:r>
            <a:r>
              <a:rPr lang="en-US" dirty="0"/>
              <a:t> </a:t>
            </a:r>
            <a:r>
              <a:rPr lang="en-US" dirty="0" err="1"/>
              <a:t>kalb</a:t>
            </a:r>
            <a:r>
              <a:rPr lang="lt-LT" dirty="0"/>
              <a:t>ėjome ir diskutavome apie sveikatą, jos svarbą žmogaus gyvenime. Kalbėjome tiek apie fizinę, tiek apie psichinę savijautą. Todėl nusprendėme, jog kai esame sveiki, esame ir LAIMINGI. Aptarinėjome sveikatos piramidę, kalbėjome apie tinkamus ir netinkamus valgyti produktus, rūpinomės savo higiena bei daug mankštinomės.</a:t>
            </a:r>
            <a:endParaRPr lang="en-US" dirty="0"/>
          </a:p>
        </p:txBody>
      </p:sp>
    </p:spTree>
    <p:extLst>
      <p:ext uri="{BB962C8B-B14F-4D97-AF65-F5344CB8AC3E}">
        <p14:creationId xmlns:p14="http://schemas.microsoft.com/office/powerpoint/2010/main" val="2183291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E3F96-80D2-91BD-BC9A-0A6BF54934D3}"/>
              </a:ext>
            </a:extLst>
          </p:cNvPr>
          <p:cNvSpPr>
            <a:spLocks noGrp="1"/>
          </p:cNvSpPr>
          <p:nvPr>
            <p:ph type="title"/>
          </p:nvPr>
        </p:nvSpPr>
        <p:spPr/>
        <p:txBody>
          <a:bodyPr/>
          <a:lstStyle/>
          <a:p>
            <a:r>
              <a:rPr lang="lt-LT" dirty="0"/>
              <a:t>Kūrėme savo sveikatos lėkštę:</a:t>
            </a:r>
            <a:endParaRPr lang="en-US" dirty="0"/>
          </a:p>
        </p:txBody>
      </p:sp>
      <p:pic>
        <p:nvPicPr>
          <p:cNvPr id="4" name="Content Placeholder 3">
            <a:extLst>
              <a:ext uri="{FF2B5EF4-FFF2-40B4-BE49-F238E27FC236}">
                <a16:creationId xmlns:a16="http://schemas.microsoft.com/office/drawing/2014/main" id="{DE0A61D1-8AEA-C61A-3ED7-6012DEAC37D2}"/>
              </a:ext>
            </a:extLst>
          </p:cNvPr>
          <p:cNvPicPr>
            <a:picLocks noGrp="1" noChangeAspect="1"/>
          </p:cNvPicPr>
          <p:nvPr>
            <p:ph idx="1"/>
          </p:nvPr>
        </p:nvPicPr>
        <p:blipFill>
          <a:blip r:embed="rId2"/>
          <a:stretch>
            <a:fillRect/>
          </a:stretch>
        </p:blipFill>
        <p:spPr>
          <a:xfrm>
            <a:off x="1507102" y="1934064"/>
            <a:ext cx="2587228" cy="3449638"/>
          </a:xfrm>
          <a:prstGeom prst="rect">
            <a:avLst/>
          </a:prstGeom>
        </p:spPr>
      </p:pic>
      <p:pic>
        <p:nvPicPr>
          <p:cNvPr id="5" name="Picture 4">
            <a:extLst>
              <a:ext uri="{FF2B5EF4-FFF2-40B4-BE49-F238E27FC236}">
                <a16:creationId xmlns:a16="http://schemas.microsoft.com/office/drawing/2014/main" id="{EEBCB9CF-679B-6499-C754-61E0D981EE6C}"/>
              </a:ext>
            </a:extLst>
          </p:cNvPr>
          <p:cNvPicPr>
            <a:picLocks noChangeAspect="1"/>
          </p:cNvPicPr>
          <p:nvPr/>
        </p:nvPicPr>
        <p:blipFill>
          <a:blip r:embed="rId3"/>
          <a:stretch>
            <a:fillRect/>
          </a:stretch>
        </p:blipFill>
        <p:spPr>
          <a:xfrm>
            <a:off x="5024805" y="1934064"/>
            <a:ext cx="2587228" cy="3449638"/>
          </a:xfrm>
          <a:prstGeom prst="rect">
            <a:avLst/>
          </a:prstGeom>
        </p:spPr>
      </p:pic>
      <p:pic>
        <p:nvPicPr>
          <p:cNvPr id="6" name="Picture 5">
            <a:extLst>
              <a:ext uri="{FF2B5EF4-FFF2-40B4-BE49-F238E27FC236}">
                <a16:creationId xmlns:a16="http://schemas.microsoft.com/office/drawing/2014/main" id="{3563BAB7-A63E-B57D-176F-103ADF3F3284}"/>
              </a:ext>
            </a:extLst>
          </p:cNvPr>
          <p:cNvPicPr>
            <a:picLocks noChangeAspect="1"/>
          </p:cNvPicPr>
          <p:nvPr/>
        </p:nvPicPr>
        <p:blipFill>
          <a:blip r:embed="rId4"/>
          <a:stretch>
            <a:fillRect/>
          </a:stretch>
        </p:blipFill>
        <p:spPr>
          <a:xfrm>
            <a:off x="8195896" y="1934064"/>
            <a:ext cx="2647950" cy="3352800"/>
          </a:xfrm>
          <a:prstGeom prst="rect">
            <a:avLst/>
          </a:prstGeom>
        </p:spPr>
      </p:pic>
    </p:spTree>
    <p:extLst>
      <p:ext uri="{BB962C8B-B14F-4D97-AF65-F5344CB8AC3E}">
        <p14:creationId xmlns:p14="http://schemas.microsoft.com/office/powerpoint/2010/main" val="3419818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103EC-D35E-9616-4B43-7D414D1B2287}"/>
              </a:ext>
            </a:extLst>
          </p:cNvPr>
          <p:cNvSpPr>
            <a:spLocks noGrp="1"/>
          </p:cNvSpPr>
          <p:nvPr>
            <p:ph type="title"/>
          </p:nvPr>
        </p:nvSpPr>
        <p:spPr/>
        <p:txBody>
          <a:bodyPr>
            <a:normAutofit fontScale="90000"/>
          </a:bodyPr>
          <a:lstStyle/>
          <a:p>
            <a:r>
              <a:rPr lang="lt-LT" dirty="0"/>
              <a:t>Skyrėme dėmesį ir emocinei mūsų savijautai: Kūrėme ne tik meninius darbelius, bet ir tapome jogais</a:t>
            </a:r>
            <a:endParaRPr lang="en-US" dirty="0"/>
          </a:p>
        </p:txBody>
      </p:sp>
      <p:pic>
        <p:nvPicPr>
          <p:cNvPr id="4" name="Content Placeholder 3">
            <a:extLst>
              <a:ext uri="{FF2B5EF4-FFF2-40B4-BE49-F238E27FC236}">
                <a16:creationId xmlns:a16="http://schemas.microsoft.com/office/drawing/2014/main" id="{3FECDC42-94E7-08AC-2761-2D68353B8273}"/>
              </a:ext>
            </a:extLst>
          </p:cNvPr>
          <p:cNvPicPr>
            <a:picLocks noGrp="1" noChangeAspect="1"/>
          </p:cNvPicPr>
          <p:nvPr>
            <p:ph idx="1"/>
          </p:nvPr>
        </p:nvPicPr>
        <p:blipFill>
          <a:blip r:embed="rId2"/>
          <a:stretch>
            <a:fillRect/>
          </a:stretch>
        </p:blipFill>
        <p:spPr>
          <a:xfrm>
            <a:off x="5045558" y="1963373"/>
            <a:ext cx="2587228" cy="3449638"/>
          </a:xfrm>
          <a:prstGeom prst="rect">
            <a:avLst/>
          </a:prstGeom>
        </p:spPr>
      </p:pic>
      <p:pic>
        <p:nvPicPr>
          <p:cNvPr id="5" name="Picture 4">
            <a:extLst>
              <a:ext uri="{FF2B5EF4-FFF2-40B4-BE49-F238E27FC236}">
                <a16:creationId xmlns:a16="http://schemas.microsoft.com/office/drawing/2014/main" id="{DDD37D1E-E9CF-0049-2974-6D56C28931AD}"/>
              </a:ext>
            </a:extLst>
          </p:cNvPr>
          <p:cNvPicPr>
            <a:picLocks noChangeAspect="1"/>
          </p:cNvPicPr>
          <p:nvPr/>
        </p:nvPicPr>
        <p:blipFill>
          <a:blip r:embed="rId3"/>
          <a:stretch>
            <a:fillRect/>
          </a:stretch>
        </p:blipFill>
        <p:spPr>
          <a:xfrm>
            <a:off x="1947496" y="1963373"/>
            <a:ext cx="2587228" cy="3449637"/>
          </a:xfrm>
          <a:prstGeom prst="rect">
            <a:avLst/>
          </a:prstGeom>
        </p:spPr>
      </p:pic>
      <p:pic>
        <p:nvPicPr>
          <p:cNvPr id="6" name="Picture 5">
            <a:extLst>
              <a:ext uri="{FF2B5EF4-FFF2-40B4-BE49-F238E27FC236}">
                <a16:creationId xmlns:a16="http://schemas.microsoft.com/office/drawing/2014/main" id="{552A5402-B7FF-5188-4B75-92563318F67A}"/>
              </a:ext>
            </a:extLst>
          </p:cNvPr>
          <p:cNvPicPr>
            <a:picLocks noChangeAspect="1"/>
          </p:cNvPicPr>
          <p:nvPr/>
        </p:nvPicPr>
        <p:blipFill>
          <a:blip r:embed="rId4"/>
          <a:stretch>
            <a:fillRect/>
          </a:stretch>
        </p:blipFill>
        <p:spPr>
          <a:xfrm>
            <a:off x="8102112" y="2039816"/>
            <a:ext cx="2529896" cy="3373194"/>
          </a:xfrm>
          <a:prstGeom prst="rect">
            <a:avLst/>
          </a:prstGeom>
        </p:spPr>
      </p:pic>
    </p:spTree>
    <p:extLst>
      <p:ext uri="{BB962C8B-B14F-4D97-AF65-F5344CB8AC3E}">
        <p14:creationId xmlns:p14="http://schemas.microsoft.com/office/powerpoint/2010/main" val="1306662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72CD5-62C6-BE9D-E0DF-A3749FFF063E}"/>
              </a:ext>
            </a:extLst>
          </p:cNvPr>
          <p:cNvSpPr>
            <a:spLocks noGrp="1"/>
          </p:cNvSpPr>
          <p:nvPr>
            <p:ph type="title"/>
          </p:nvPr>
        </p:nvSpPr>
        <p:spPr/>
        <p:txBody>
          <a:bodyPr/>
          <a:lstStyle/>
          <a:p>
            <a:r>
              <a:rPr lang="lt-LT" dirty="0"/>
              <a:t>Rūpinomės dantų bei rankų higiena:</a:t>
            </a:r>
            <a:endParaRPr lang="en-US" dirty="0"/>
          </a:p>
        </p:txBody>
      </p:sp>
      <p:pic>
        <p:nvPicPr>
          <p:cNvPr id="5" name="Picture 4">
            <a:extLst>
              <a:ext uri="{FF2B5EF4-FFF2-40B4-BE49-F238E27FC236}">
                <a16:creationId xmlns:a16="http://schemas.microsoft.com/office/drawing/2014/main" id="{82DC23D9-A15D-3AC5-A7EC-143D887ECEC4}"/>
              </a:ext>
            </a:extLst>
          </p:cNvPr>
          <p:cNvPicPr>
            <a:picLocks noChangeAspect="1"/>
          </p:cNvPicPr>
          <p:nvPr/>
        </p:nvPicPr>
        <p:blipFill>
          <a:blip r:embed="rId2"/>
          <a:stretch>
            <a:fillRect/>
          </a:stretch>
        </p:blipFill>
        <p:spPr>
          <a:xfrm>
            <a:off x="246193" y="1957116"/>
            <a:ext cx="1999352" cy="3509097"/>
          </a:xfrm>
          <a:prstGeom prst="rect">
            <a:avLst/>
          </a:prstGeom>
        </p:spPr>
      </p:pic>
      <p:pic>
        <p:nvPicPr>
          <p:cNvPr id="8" name="Content Placeholder 7">
            <a:extLst>
              <a:ext uri="{FF2B5EF4-FFF2-40B4-BE49-F238E27FC236}">
                <a16:creationId xmlns:a16="http://schemas.microsoft.com/office/drawing/2014/main" id="{801096F6-78BE-43B6-E0E2-8DA8DC80EB64}"/>
              </a:ext>
            </a:extLst>
          </p:cNvPr>
          <p:cNvPicPr>
            <a:picLocks noGrp="1" noChangeAspect="1"/>
          </p:cNvPicPr>
          <p:nvPr>
            <p:ph idx="1"/>
          </p:nvPr>
        </p:nvPicPr>
        <p:blipFill>
          <a:blip r:embed="rId3"/>
          <a:stretch>
            <a:fillRect/>
          </a:stretch>
        </p:blipFill>
        <p:spPr>
          <a:xfrm>
            <a:off x="2480116" y="1957115"/>
            <a:ext cx="1999353" cy="3509098"/>
          </a:xfrm>
          <a:prstGeom prst="rect">
            <a:avLst/>
          </a:prstGeom>
        </p:spPr>
      </p:pic>
      <p:pic>
        <p:nvPicPr>
          <p:cNvPr id="9" name="Picture 8">
            <a:extLst>
              <a:ext uri="{FF2B5EF4-FFF2-40B4-BE49-F238E27FC236}">
                <a16:creationId xmlns:a16="http://schemas.microsoft.com/office/drawing/2014/main" id="{1CC91845-D70D-BB2E-5404-A9A31EFDD0F1}"/>
              </a:ext>
            </a:extLst>
          </p:cNvPr>
          <p:cNvPicPr>
            <a:picLocks noChangeAspect="1"/>
          </p:cNvPicPr>
          <p:nvPr/>
        </p:nvPicPr>
        <p:blipFill>
          <a:blip r:embed="rId4"/>
          <a:stretch>
            <a:fillRect/>
          </a:stretch>
        </p:blipFill>
        <p:spPr>
          <a:xfrm>
            <a:off x="4714040" y="1996639"/>
            <a:ext cx="1868468" cy="3509099"/>
          </a:xfrm>
          <a:prstGeom prst="rect">
            <a:avLst/>
          </a:prstGeom>
        </p:spPr>
      </p:pic>
      <p:pic>
        <p:nvPicPr>
          <p:cNvPr id="10" name="Picture 9">
            <a:extLst>
              <a:ext uri="{FF2B5EF4-FFF2-40B4-BE49-F238E27FC236}">
                <a16:creationId xmlns:a16="http://schemas.microsoft.com/office/drawing/2014/main" id="{C3F0C370-BBA4-C79E-C175-E8DC6433E429}"/>
              </a:ext>
            </a:extLst>
          </p:cNvPr>
          <p:cNvPicPr>
            <a:picLocks noChangeAspect="1"/>
          </p:cNvPicPr>
          <p:nvPr/>
        </p:nvPicPr>
        <p:blipFill>
          <a:blip r:embed="rId5"/>
          <a:stretch>
            <a:fillRect/>
          </a:stretch>
        </p:blipFill>
        <p:spPr>
          <a:xfrm>
            <a:off x="9406523" y="1996641"/>
            <a:ext cx="2104293" cy="3509097"/>
          </a:xfrm>
          <a:prstGeom prst="rect">
            <a:avLst/>
          </a:prstGeom>
        </p:spPr>
      </p:pic>
      <p:pic>
        <p:nvPicPr>
          <p:cNvPr id="11" name="Picture 10">
            <a:extLst>
              <a:ext uri="{FF2B5EF4-FFF2-40B4-BE49-F238E27FC236}">
                <a16:creationId xmlns:a16="http://schemas.microsoft.com/office/drawing/2014/main" id="{84DC97BE-7562-8206-05D5-D675AC9A9C95}"/>
              </a:ext>
            </a:extLst>
          </p:cNvPr>
          <p:cNvPicPr>
            <a:picLocks noChangeAspect="1"/>
          </p:cNvPicPr>
          <p:nvPr/>
        </p:nvPicPr>
        <p:blipFill>
          <a:blip r:embed="rId6"/>
          <a:stretch>
            <a:fillRect/>
          </a:stretch>
        </p:blipFill>
        <p:spPr>
          <a:xfrm>
            <a:off x="6858110" y="1976877"/>
            <a:ext cx="2272811" cy="3469574"/>
          </a:xfrm>
          <a:prstGeom prst="rect">
            <a:avLst/>
          </a:prstGeom>
        </p:spPr>
      </p:pic>
    </p:spTree>
    <p:extLst>
      <p:ext uri="{BB962C8B-B14F-4D97-AF65-F5344CB8AC3E}">
        <p14:creationId xmlns:p14="http://schemas.microsoft.com/office/powerpoint/2010/main" val="3610580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7AE58-E37A-E780-5F81-3C634135B754}"/>
              </a:ext>
            </a:extLst>
          </p:cNvPr>
          <p:cNvSpPr>
            <a:spLocks noGrp="1"/>
          </p:cNvSpPr>
          <p:nvPr>
            <p:ph idx="1"/>
          </p:nvPr>
        </p:nvSpPr>
        <p:spPr/>
        <p:txBody>
          <a:bodyPr/>
          <a:lstStyle/>
          <a:p>
            <a:pPr marL="0" indent="0" algn="ctr">
              <a:buNone/>
            </a:pPr>
            <a:endParaRPr lang="lt-LT" dirty="0"/>
          </a:p>
          <a:p>
            <a:pPr marL="0" indent="0" algn="ctr">
              <a:buNone/>
            </a:pPr>
            <a:r>
              <a:rPr lang="lt-LT" sz="3200" dirty="0">
                <a:latin typeface="Times New Roman" panose="02020603050405020304" pitchFamily="18" charset="0"/>
                <a:cs typeface="Times New Roman" panose="02020603050405020304" pitchFamily="18" charset="0"/>
              </a:rPr>
              <a:t>Labai džiaugėmės visomis vasario veiklomis ir patvirtinome faktą, kad būti sveikam yra labai svarbu </a:t>
            </a:r>
            <a:r>
              <a:rPr lang="lt-LT" sz="3200" dirty="0">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0048330"/>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35</TotalTime>
  <Words>147</Words>
  <Application>Microsoft Office PowerPoint</Application>
  <PresentationFormat>Widescreen</PresentationFormat>
  <Paragraphs>10</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Gill Sans MT</vt:lpstr>
      <vt:lpstr>Times New Roman</vt:lpstr>
      <vt:lpstr>Verdana</vt:lpstr>
      <vt:lpstr>Gallery</vt:lpstr>
      <vt:lpstr>Garliavos lopšelis – darželis „Obelėlė“</vt:lpstr>
      <vt:lpstr>Vasario Mėnesio iššūkis: Sveikata–ne viskas, tačiau be jos–viskas niekas.                                                           (H.Mahler) </vt:lpstr>
      <vt:lpstr>Kūrėme savo sveikatos lėkštę:</vt:lpstr>
      <vt:lpstr>Skyrėme dėmesį ir emocinei mūsų savijautai: Kūrėme ne tik meninius darbelius, bet ir tapome jogais</vt:lpstr>
      <vt:lpstr>Rūpinomės dantų bei rankų higiena: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Garliavos lopšelis – darželis „Obelėlė“</dc:title>
  <dc:creator>SIGITA MILIASKIENĖ</dc:creator>
  <cp:lastModifiedBy>SIGITA MILIASKIENĖ</cp:lastModifiedBy>
  <cp:revision>2</cp:revision>
  <dcterms:created xsi:type="dcterms:W3CDTF">2023-02-18T10:27:01Z</dcterms:created>
  <dcterms:modified xsi:type="dcterms:W3CDTF">2023-02-20T18:19:36Z</dcterms:modified>
</cp:coreProperties>
</file>