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5" r:id="rId15"/>
    <p:sldId id="274" r:id="rId16"/>
    <p:sldId id="276" r:id="rId17"/>
    <p:sldId id="277" r:id="rId18"/>
    <p:sldId id="273" r:id="rId19"/>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93" d="100"/>
          <a:sy n="93" d="100"/>
        </p:scale>
        <p:origin x="1162"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D3C24-6E5F-4554-A3B0-B2C61131097D}" type="datetimeFigureOut">
              <a:rPr lang="lt-LT" smtClean="0"/>
              <a:t>2023-03-31</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EFDDB-F40E-4A65-81DE-2257D3E29628}" type="slidenum">
              <a:rPr lang="lt-LT" smtClean="0"/>
              <a:t>‹#›</a:t>
            </a:fld>
            <a:endParaRPr lang="lt-LT"/>
          </a:p>
        </p:txBody>
      </p:sp>
    </p:spTree>
    <p:extLst>
      <p:ext uri="{BB962C8B-B14F-4D97-AF65-F5344CB8AC3E}">
        <p14:creationId xmlns:p14="http://schemas.microsoft.com/office/powerpoint/2010/main" val="360886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DDEEFDDB-F40E-4A65-81DE-2257D3E29628}" type="slidenum">
              <a:rPr lang="lt-LT" smtClean="0"/>
              <a:t>1</a:t>
            </a:fld>
            <a:endParaRPr lang="lt-LT"/>
          </a:p>
        </p:txBody>
      </p:sp>
    </p:spTree>
    <p:extLst>
      <p:ext uri="{BB962C8B-B14F-4D97-AF65-F5344CB8AC3E}">
        <p14:creationId xmlns:p14="http://schemas.microsoft.com/office/powerpoint/2010/main" val="184906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dirty="0"/>
              <a:t>Aš labai supykstu:</a:t>
            </a:r>
          </a:p>
          <a:p>
            <a:r>
              <a:rPr lang="lt-LT" sz="1200" b="1" dirty="0"/>
              <a:t>- jeigu kuris nors draugas pasiima mano žaislą ar daiktą neatsiklausęs;</a:t>
            </a:r>
          </a:p>
          <a:p>
            <a:r>
              <a:rPr lang="lt-LT" sz="1200" b="1" dirty="0"/>
              <a:t>-kai man neišeina gerai atlikti užduoties;</a:t>
            </a:r>
          </a:p>
          <a:p>
            <a:r>
              <a:rPr lang="lt-LT" sz="1200" b="1" dirty="0"/>
              <a:t>-kai kiti prasivardžiuoja;</a:t>
            </a:r>
          </a:p>
          <a:p>
            <a:r>
              <a:rPr lang="lt-LT" sz="1200" b="1" dirty="0"/>
              <a:t>-kai mane apkaltina tuo, ko nepadariau;</a:t>
            </a:r>
          </a:p>
          <a:p>
            <a:r>
              <a:rPr lang="lt-LT" sz="1200" b="1" dirty="0"/>
              <a:t>- kai pralaimiu žaidimą;</a:t>
            </a:r>
          </a:p>
          <a:p>
            <a:r>
              <a:rPr lang="lt-LT" sz="1200" b="1" dirty="0"/>
              <a:t>- Kai reikia nueiti nuo planšetės ar telefono, nepabaigus  žaidimo;</a:t>
            </a:r>
          </a:p>
          <a:p>
            <a:endParaRPr lang="lt-LT" dirty="0"/>
          </a:p>
        </p:txBody>
      </p:sp>
      <p:sp>
        <p:nvSpPr>
          <p:cNvPr id="4" name="Skaidrės numerio vietos rezervavimo ženklas 3"/>
          <p:cNvSpPr>
            <a:spLocks noGrp="1"/>
          </p:cNvSpPr>
          <p:nvPr>
            <p:ph type="sldNum" sz="quarter" idx="10"/>
          </p:nvPr>
        </p:nvSpPr>
        <p:spPr/>
        <p:txBody>
          <a:bodyPr/>
          <a:lstStyle/>
          <a:p>
            <a:fld id="{DDEEFDDB-F40E-4A65-81DE-2257D3E29628}" type="slidenum">
              <a:rPr lang="lt-LT" smtClean="0"/>
              <a:t>3</a:t>
            </a:fld>
            <a:endParaRPr lang="lt-LT"/>
          </a:p>
        </p:txBody>
      </p:sp>
    </p:spTree>
    <p:extLst>
      <p:ext uri="{BB962C8B-B14F-4D97-AF65-F5344CB8AC3E}">
        <p14:creationId xmlns:p14="http://schemas.microsoft.com/office/powerpoint/2010/main" val="87169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Spustelėję redag. ruoš. pavad. stilių</a:t>
            </a:r>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4420061D-6F02-4D3C-ABEB-C18B31F5E11A}" type="datetimeFigureOut">
              <a:rPr lang="lt-LT" smtClean="0"/>
              <a:t>2023-03-31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365116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4420061D-6F02-4D3C-ABEB-C18B31F5E11A}" type="datetimeFigureOut">
              <a:rPr lang="lt-LT" smtClean="0"/>
              <a:t>2023-03-31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88091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4420061D-6F02-4D3C-ABEB-C18B31F5E11A}" type="datetimeFigureOut">
              <a:rPr lang="lt-LT" smtClean="0"/>
              <a:t>2023-03-31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175500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4420061D-6F02-4D3C-ABEB-C18B31F5E11A}" type="datetimeFigureOut">
              <a:rPr lang="lt-LT" smtClean="0"/>
              <a:t>2023-03-31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35980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4420061D-6F02-4D3C-ABEB-C18B31F5E11A}" type="datetimeFigureOut">
              <a:rPr lang="lt-LT" smtClean="0"/>
              <a:t>2023-03-31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216823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4420061D-6F02-4D3C-ABEB-C18B31F5E11A}" type="datetimeFigureOut">
              <a:rPr lang="lt-LT" smtClean="0"/>
              <a:t>2023-03-31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268878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4420061D-6F02-4D3C-ABEB-C18B31F5E11A}" type="datetimeFigureOut">
              <a:rPr lang="lt-LT" smtClean="0"/>
              <a:t>2023-03-31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423709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4420061D-6F02-4D3C-ABEB-C18B31F5E11A}" type="datetimeFigureOut">
              <a:rPr lang="lt-LT" smtClean="0"/>
              <a:t>2023-03-31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277965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420061D-6F02-4D3C-ABEB-C18B31F5E11A}" type="datetimeFigureOut">
              <a:rPr lang="lt-LT" smtClean="0"/>
              <a:t>2023-03-31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119145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420061D-6F02-4D3C-ABEB-C18B31F5E11A}" type="datetimeFigureOut">
              <a:rPr lang="lt-LT" smtClean="0"/>
              <a:t>2023-03-31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198315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420061D-6F02-4D3C-ABEB-C18B31F5E11A}" type="datetimeFigureOut">
              <a:rPr lang="lt-LT" smtClean="0"/>
              <a:t>2023-03-31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3D421C9-37C7-4E06-B452-BA5030F826E5}" type="slidenum">
              <a:rPr lang="lt-LT" smtClean="0"/>
              <a:t>‹#›</a:t>
            </a:fld>
            <a:endParaRPr lang="lt-LT"/>
          </a:p>
        </p:txBody>
      </p:sp>
    </p:spTree>
    <p:extLst>
      <p:ext uri="{BB962C8B-B14F-4D97-AF65-F5344CB8AC3E}">
        <p14:creationId xmlns:p14="http://schemas.microsoft.com/office/powerpoint/2010/main" val="90534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0061D-6F02-4D3C-ABEB-C18B31F5E11A}" type="datetimeFigureOut">
              <a:rPr lang="lt-LT" smtClean="0"/>
              <a:t>2023-03-31</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421C9-37C7-4E06-B452-BA5030F826E5}" type="slidenum">
              <a:rPr lang="lt-LT" smtClean="0"/>
              <a:t>‹#›</a:t>
            </a:fld>
            <a:endParaRPr lang="lt-LT"/>
          </a:p>
        </p:txBody>
      </p:sp>
    </p:spTree>
    <p:extLst>
      <p:ext uri="{BB962C8B-B14F-4D97-AF65-F5344CB8AC3E}">
        <p14:creationId xmlns:p14="http://schemas.microsoft.com/office/powerpoint/2010/main" val="41060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539552" y="259263"/>
            <a:ext cx="7918648" cy="2158857"/>
          </a:xfrm>
        </p:spPr>
        <p:txBody>
          <a:bodyPr>
            <a:noAutofit/>
          </a:bodyPr>
          <a:lstStyle/>
          <a:p>
            <a:r>
              <a:rPr lang="lt-LT" sz="2800" b="1" dirty="0">
                <a:solidFill>
                  <a:schemeClr val="tx2">
                    <a:lumMod val="75000"/>
                  </a:schemeClr>
                </a:solidFill>
                <a:latin typeface="Times New Roman" panose="02020603050405020304" pitchFamily="18" charset="0"/>
                <a:cs typeface="Times New Roman" panose="02020603050405020304" pitchFamily="18" charset="0"/>
              </a:rPr>
              <a:t>Projektas </a:t>
            </a:r>
            <a:r>
              <a:rPr lang="lt-LT" sz="2800" b="1" dirty="0">
                <a:solidFill>
                  <a:srgbClr val="FF0000"/>
                </a:solidFill>
                <a:latin typeface="Times New Roman" panose="02020603050405020304" pitchFamily="18" charset="0"/>
                <a:cs typeface="Times New Roman" panose="02020603050405020304" pitchFamily="18" charset="0"/>
              </a:rPr>
              <a:t>„</a:t>
            </a:r>
            <a:r>
              <a:rPr lang="lt-LT" sz="3200" b="1" dirty="0">
                <a:solidFill>
                  <a:srgbClr val="FF0000"/>
                </a:solidFill>
                <a:latin typeface="Times New Roman" panose="02020603050405020304" pitchFamily="18" charset="0"/>
                <a:cs typeface="Times New Roman" panose="02020603050405020304" pitchFamily="18" charset="0"/>
              </a:rPr>
              <a:t>Sveikata visus metus 2023</a:t>
            </a:r>
            <a:r>
              <a:rPr lang="lt-LT" sz="2800" b="1" dirty="0">
                <a:solidFill>
                  <a:srgbClr val="FF0000"/>
                </a:solidFill>
                <a:latin typeface="Times New Roman" panose="02020603050405020304" pitchFamily="18" charset="0"/>
                <a:cs typeface="Times New Roman" panose="02020603050405020304" pitchFamily="18" charset="0"/>
              </a:rPr>
              <a:t>“ </a:t>
            </a:r>
            <a:br>
              <a:rPr lang="lt-LT" sz="3200" b="1" dirty="0">
                <a:solidFill>
                  <a:schemeClr val="bg2">
                    <a:lumMod val="10000"/>
                  </a:schemeClr>
                </a:solidFill>
                <a:latin typeface="Times New Roman" panose="02020603050405020304" pitchFamily="18" charset="0"/>
                <a:cs typeface="Times New Roman" panose="02020603050405020304" pitchFamily="18" charset="0"/>
              </a:rPr>
            </a:br>
            <a:r>
              <a:rPr lang="lt-LT" sz="2800" b="1" dirty="0">
                <a:solidFill>
                  <a:schemeClr val="tx2">
                    <a:lumMod val="75000"/>
                  </a:schemeClr>
                </a:solidFill>
                <a:latin typeface="Times New Roman" panose="02020603050405020304" pitchFamily="18" charset="0"/>
                <a:cs typeface="Times New Roman" panose="02020603050405020304" pitchFamily="18" charset="0"/>
              </a:rPr>
              <a:t>Kovo mėnesio iššūkis: </a:t>
            </a:r>
            <a:br>
              <a:rPr lang="lt-LT" sz="2800" b="1" dirty="0">
                <a:solidFill>
                  <a:schemeClr val="bg2">
                    <a:lumMod val="10000"/>
                  </a:schemeClr>
                </a:solidFill>
                <a:latin typeface="Times New Roman" panose="02020603050405020304" pitchFamily="18" charset="0"/>
                <a:cs typeface="Times New Roman" panose="02020603050405020304" pitchFamily="18" charset="0"/>
              </a:rPr>
            </a:br>
            <a:r>
              <a:rPr lang="lt-LT" sz="2800" b="1" dirty="0">
                <a:solidFill>
                  <a:srgbClr val="FF0000"/>
                </a:solidFill>
                <a:latin typeface="Times New Roman" panose="02020603050405020304" pitchFamily="18" charset="0"/>
                <a:cs typeface="Times New Roman" panose="02020603050405020304" pitchFamily="18" charset="0"/>
              </a:rPr>
              <a:t>„</a:t>
            </a:r>
            <a:r>
              <a:rPr lang="lt-LT" sz="3200" b="1" dirty="0">
                <a:solidFill>
                  <a:srgbClr val="FF0000"/>
                </a:solidFill>
                <a:latin typeface="Times New Roman" panose="02020603050405020304" pitchFamily="18" charset="0"/>
                <a:cs typeface="Times New Roman" panose="02020603050405020304" pitchFamily="18" charset="0"/>
              </a:rPr>
              <a:t>Žmogus tampa labai drąsus, kai yra užtikrintas, kad jį myli</a:t>
            </a:r>
            <a:r>
              <a:rPr lang="lt-LT" sz="2800" b="1" dirty="0">
                <a:solidFill>
                  <a:srgbClr val="FF0000"/>
                </a:solidFill>
                <a:latin typeface="Times New Roman" panose="02020603050405020304" pitchFamily="18" charset="0"/>
                <a:cs typeface="Times New Roman" panose="02020603050405020304" pitchFamily="18" charset="0"/>
              </a:rPr>
              <a:t>.“ </a:t>
            </a:r>
            <a:r>
              <a:rPr lang="lt-LT" sz="2800" b="1" dirty="0">
                <a:solidFill>
                  <a:schemeClr val="tx2">
                    <a:lumMod val="75000"/>
                  </a:schemeClr>
                </a:solidFill>
                <a:latin typeface="Times New Roman" panose="02020603050405020304" pitchFamily="18" charset="0"/>
                <a:cs typeface="Times New Roman" panose="02020603050405020304" pitchFamily="18" charset="0"/>
              </a:rPr>
              <a:t>(</a:t>
            </a:r>
            <a:r>
              <a:rPr lang="lt-LT" sz="2800" b="1" dirty="0" err="1">
                <a:solidFill>
                  <a:schemeClr val="tx2">
                    <a:lumMod val="75000"/>
                  </a:schemeClr>
                </a:solidFill>
                <a:latin typeface="Times New Roman" panose="02020603050405020304" pitchFamily="18" charset="0"/>
                <a:cs typeface="Times New Roman" panose="02020603050405020304" pitchFamily="18" charset="0"/>
              </a:rPr>
              <a:t>Sigmund</a:t>
            </a:r>
            <a:r>
              <a:rPr lang="lt-LT" sz="2800" b="1" dirty="0">
                <a:solidFill>
                  <a:schemeClr val="tx2">
                    <a:lumMod val="75000"/>
                  </a:schemeClr>
                </a:solidFill>
                <a:latin typeface="Times New Roman" panose="02020603050405020304" pitchFamily="18" charset="0"/>
                <a:cs typeface="Times New Roman" panose="02020603050405020304" pitchFamily="18" charset="0"/>
              </a:rPr>
              <a:t> </a:t>
            </a:r>
            <a:r>
              <a:rPr lang="lt-LT" sz="2800" b="1" dirty="0" err="1">
                <a:solidFill>
                  <a:schemeClr val="tx2">
                    <a:lumMod val="75000"/>
                  </a:schemeClr>
                </a:solidFill>
                <a:latin typeface="Times New Roman" panose="02020603050405020304" pitchFamily="18" charset="0"/>
                <a:cs typeface="Times New Roman" panose="02020603050405020304" pitchFamily="18" charset="0"/>
              </a:rPr>
              <a:t>Freud</a:t>
            </a:r>
            <a:r>
              <a:rPr lang="lt-LT" sz="2800" b="1"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3" name="Antrinis pavadinimas 2"/>
          <p:cNvSpPr>
            <a:spLocks noGrp="1"/>
          </p:cNvSpPr>
          <p:nvPr>
            <p:ph type="subTitle" idx="1"/>
          </p:nvPr>
        </p:nvSpPr>
        <p:spPr>
          <a:xfrm>
            <a:off x="1835696" y="4390069"/>
            <a:ext cx="6112768" cy="2351300"/>
          </a:xfrm>
        </p:spPr>
        <p:txBody>
          <a:bodyPr>
            <a:noAutofit/>
          </a:bodyPr>
          <a:lstStyle/>
          <a:p>
            <a:endParaRPr lang="lt-LT" sz="1800" b="1" dirty="0">
              <a:solidFill>
                <a:schemeClr val="tx2">
                  <a:lumMod val="75000"/>
                </a:schemeClr>
              </a:solidFill>
              <a:latin typeface="Times New Roman" panose="02020603050405020304" pitchFamily="18" charset="0"/>
              <a:cs typeface="Times New Roman" panose="02020603050405020304" pitchFamily="18" charset="0"/>
            </a:endParaRPr>
          </a:p>
          <a:p>
            <a:r>
              <a:rPr lang="lt-LT" sz="1800" b="1" dirty="0">
                <a:solidFill>
                  <a:schemeClr val="tx2">
                    <a:lumMod val="75000"/>
                  </a:schemeClr>
                </a:solidFill>
                <a:latin typeface="Times New Roman" panose="02020603050405020304" pitchFamily="18" charset="0"/>
                <a:cs typeface="Times New Roman" panose="02020603050405020304" pitchFamily="18" charset="0"/>
              </a:rPr>
              <a:t>Kupiškio mokykla „Varpelis“ </a:t>
            </a:r>
          </a:p>
          <a:p>
            <a:r>
              <a:rPr lang="lt-LT" sz="1800" b="1" dirty="0">
                <a:solidFill>
                  <a:schemeClr val="tx2">
                    <a:lumMod val="75000"/>
                  </a:schemeClr>
                </a:solidFill>
                <a:latin typeface="Times New Roman" panose="02020603050405020304" pitchFamily="18" charset="0"/>
                <a:cs typeface="Times New Roman" panose="02020603050405020304" pitchFamily="18" charset="0"/>
              </a:rPr>
              <a:t>„</a:t>
            </a:r>
            <a:r>
              <a:rPr lang="lt-LT" sz="1800" b="1" dirty="0" err="1">
                <a:solidFill>
                  <a:schemeClr val="tx2">
                    <a:lumMod val="75000"/>
                  </a:schemeClr>
                </a:solidFill>
                <a:latin typeface="Times New Roman" panose="02020603050405020304" pitchFamily="18" charset="0"/>
                <a:cs typeface="Times New Roman" panose="02020603050405020304" pitchFamily="18" charset="0"/>
              </a:rPr>
              <a:t>Kodėlčiukų</a:t>
            </a:r>
            <a:r>
              <a:rPr lang="lt-LT" sz="1800" b="1" dirty="0">
                <a:solidFill>
                  <a:schemeClr val="tx2">
                    <a:lumMod val="75000"/>
                  </a:schemeClr>
                </a:solidFill>
                <a:latin typeface="Times New Roman" panose="02020603050405020304" pitchFamily="18" charset="0"/>
                <a:cs typeface="Times New Roman" panose="02020603050405020304" pitchFamily="18" charset="0"/>
              </a:rPr>
              <a:t>“ grupės  komanda </a:t>
            </a:r>
          </a:p>
          <a:p>
            <a:r>
              <a:rPr lang="lt-LT" sz="1800" b="1" dirty="0">
                <a:solidFill>
                  <a:schemeClr val="tx2">
                    <a:lumMod val="75000"/>
                  </a:schemeClr>
                </a:solidFill>
                <a:latin typeface="Times New Roman" panose="02020603050405020304" pitchFamily="18" charset="0"/>
                <a:cs typeface="Times New Roman" panose="02020603050405020304" pitchFamily="18" charset="0"/>
              </a:rPr>
              <a:t>Ikimokyklinio ugdymo mokytojos </a:t>
            </a:r>
          </a:p>
          <a:p>
            <a:r>
              <a:rPr lang="lt-LT" sz="1800" b="1" dirty="0">
                <a:solidFill>
                  <a:schemeClr val="tx2">
                    <a:lumMod val="75000"/>
                  </a:schemeClr>
                </a:solidFill>
                <a:latin typeface="Times New Roman" panose="02020603050405020304" pitchFamily="18" charset="0"/>
                <a:cs typeface="Times New Roman" panose="02020603050405020304" pitchFamily="18" charset="0"/>
              </a:rPr>
              <a:t>Edita </a:t>
            </a:r>
            <a:r>
              <a:rPr lang="lt-LT" sz="1800" b="1" dirty="0" err="1">
                <a:solidFill>
                  <a:schemeClr val="tx2">
                    <a:lumMod val="75000"/>
                  </a:schemeClr>
                </a:solidFill>
                <a:latin typeface="Times New Roman" panose="02020603050405020304" pitchFamily="18" charset="0"/>
                <a:cs typeface="Times New Roman" panose="02020603050405020304" pitchFamily="18" charset="0"/>
              </a:rPr>
              <a:t>Kareivienė</a:t>
            </a:r>
            <a:r>
              <a:rPr lang="lt-LT" sz="1800" b="1" dirty="0">
                <a:solidFill>
                  <a:schemeClr val="tx2">
                    <a:lumMod val="75000"/>
                  </a:schemeClr>
                </a:solidFill>
                <a:latin typeface="Times New Roman" panose="02020603050405020304" pitchFamily="18" charset="0"/>
                <a:cs typeface="Times New Roman" panose="02020603050405020304" pitchFamily="18" charset="0"/>
              </a:rPr>
              <a:t>, Rita </a:t>
            </a:r>
            <a:r>
              <a:rPr lang="lt-LT" sz="1800" b="1" dirty="0" err="1">
                <a:solidFill>
                  <a:schemeClr val="tx2">
                    <a:lumMod val="75000"/>
                  </a:schemeClr>
                </a:solidFill>
                <a:latin typeface="Times New Roman" panose="02020603050405020304" pitchFamily="18" charset="0"/>
                <a:cs typeface="Times New Roman" panose="02020603050405020304" pitchFamily="18" charset="0"/>
              </a:rPr>
              <a:t>Laucienė</a:t>
            </a:r>
            <a:endParaRPr lang="lt-LT" sz="1800" b="1" dirty="0">
              <a:solidFill>
                <a:schemeClr val="tx2">
                  <a:lumMod val="75000"/>
                </a:schemeClr>
              </a:solidFill>
              <a:latin typeface="Times New Roman" panose="02020603050405020304" pitchFamily="18" charset="0"/>
              <a:cs typeface="Times New Roman" panose="02020603050405020304" pitchFamily="18" charset="0"/>
            </a:endParaRPr>
          </a:p>
          <a:p>
            <a:r>
              <a:rPr lang="lt-LT" sz="1800" b="1" dirty="0">
                <a:solidFill>
                  <a:schemeClr val="tx2">
                    <a:lumMod val="75000"/>
                  </a:schemeClr>
                </a:solidFill>
                <a:latin typeface="Times New Roman" panose="02020603050405020304" pitchFamily="18" charset="0"/>
                <a:cs typeface="Times New Roman" panose="02020603050405020304" pitchFamily="18" charset="0"/>
              </a:rPr>
              <a:t>2023 kovas </a:t>
            </a:r>
          </a:p>
        </p:txBody>
      </p:sp>
      <p:pic>
        <p:nvPicPr>
          <p:cNvPr id="4" name="Paveikslėlis 3"/>
          <p:cNvPicPr>
            <a:picLocks noChangeAspect="1"/>
          </p:cNvPicPr>
          <p:nvPr/>
        </p:nvPicPr>
        <p:blipFill rotWithShape="1">
          <a:blip r:embed="rId3">
            <a:extLst>
              <a:ext uri="{28A0092B-C50C-407E-A947-70E740481C1C}">
                <a14:useLocalDpi xmlns:a14="http://schemas.microsoft.com/office/drawing/2010/main" val="0"/>
              </a:ext>
            </a:extLst>
          </a:blip>
          <a:srcRect b="8590"/>
          <a:stretch/>
        </p:blipFill>
        <p:spPr>
          <a:xfrm>
            <a:off x="2314040" y="2418120"/>
            <a:ext cx="4515919" cy="2021761"/>
          </a:xfrm>
          <a:prstGeom prst="rect">
            <a:avLst/>
          </a:prstGeom>
        </p:spPr>
      </p:pic>
    </p:spTree>
    <p:extLst>
      <p:ext uri="{BB962C8B-B14F-4D97-AF65-F5344CB8AC3E}">
        <p14:creationId xmlns:p14="http://schemas.microsoft.com/office/powerpoint/2010/main" val="14345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780928"/>
            <a:ext cx="6367931" cy="3240360"/>
          </a:xfrm>
          <a:prstGeom prst="rect">
            <a:avLst/>
          </a:prstGeom>
        </p:spPr>
      </p:pic>
      <p:sp>
        <p:nvSpPr>
          <p:cNvPr id="3" name="TextBox 2"/>
          <p:cNvSpPr txBox="1"/>
          <p:nvPr/>
        </p:nvSpPr>
        <p:spPr>
          <a:xfrm>
            <a:off x="251520" y="332656"/>
            <a:ext cx="8712968" cy="2677656"/>
          </a:xfrm>
          <a:prstGeom prst="rect">
            <a:avLst/>
          </a:prstGeom>
          <a:noFill/>
        </p:spPr>
        <p:txBody>
          <a:bodyPr wrap="square" rtlCol="0">
            <a:spAutoFit/>
          </a:bodyPr>
          <a:lstStyle/>
          <a:p>
            <a:r>
              <a:rPr lang="lt-LT" sz="2800" b="1" dirty="0">
                <a:solidFill>
                  <a:schemeClr val="tx2">
                    <a:lumMod val="75000"/>
                  </a:schemeClr>
                </a:solidFill>
                <a:latin typeface="Times New Roman" panose="02020603050405020304" pitchFamily="18" charset="0"/>
                <a:cs typeface="Times New Roman" panose="02020603050405020304" pitchFamily="18" charset="0"/>
              </a:rPr>
              <a:t>Kai sužinojau  būdus, kaip  suvaldyti savo pyktį, man daug geriau sekasi bendrauti su draugais, atlikti užduotis ir būti ramesniam, draugiškesniam. Man ir mano draugams tai labai patinka. Tuomet  aš jaučiuosi mylimas draugų, tėvelių, visų šalia esančių žmonių, esu labai drąsus ir galiu įveikti visus sunkumus. </a:t>
            </a:r>
          </a:p>
        </p:txBody>
      </p:sp>
    </p:spTree>
    <p:extLst>
      <p:ext uri="{BB962C8B-B14F-4D97-AF65-F5344CB8AC3E}">
        <p14:creationId xmlns:p14="http://schemas.microsoft.com/office/powerpoint/2010/main" val="266171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CECDEF-0185-01B5-48E2-F55F0EF69224}"/>
              </a:ext>
            </a:extLst>
          </p:cNvPr>
          <p:cNvSpPr txBox="1"/>
          <p:nvPr/>
        </p:nvSpPr>
        <p:spPr>
          <a:xfrm>
            <a:off x="611560" y="548680"/>
            <a:ext cx="7704856" cy="1200329"/>
          </a:xfrm>
          <a:prstGeom prst="rect">
            <a:avLst/>
          </a:prstGeom>
          <a:noFill/>
        </p:spPr>
        <p:txBody>
          <a:bodyPr wrap="square" rtlCol="0">
            <a:spAutoFit/>
          </a:bodyPr>
          <a:lstStyle/>
          <a:p>
            <a:pPr algn="ctr"/>
            <a:r>
              <a:rPr lang="lt-LT" sz="3600" b="1" dirty="0">
                <a:solidFill>
                  <a:schemeClr val="accent1">
                    <a:lumMod val="75000"/>
                  </a:schemeClr>
                </a:solidFill>
                <a:latin typeface="Times New Roman" panose="02020603050405020304" pitchFamily="18" charset="0"/>
                <a:cs typeface="Times New Roman" panose="02020603050405020304" pitchFamily="18" charset="0"/>
              </a:rPr>
              <a:t>Aš paklausiau draugų, o kada jie jaučiasi mylimi ir kas tai yra ta </a:t>
            </a:r>
            <a:r>
              <a:rPr lang="lt-LT" sz="3600" b="1" dirty="0">
                <a:solidFill>
                  <a:srgbClr val="FF0000"/>
                </a:solidFill>
                <a:latin typeface="Times New Roman" panose="02020603050405020304" pitchFamily="18" charset="0"/>
                <a:cs typeface="Times New Roman" panose="02020603050405020304" pitchFamily="18" charset="0"/>
              </a:rPr>
              <a:t>Meilė.</a:t>
            </a:r>
          </a:p>
        </p:txBody>
      </p:sp>
      <p:pic>
        <p:nvPicPr>
          <p:cNvPr id="7" name="Paveikslėlis 6" descr="Paveikslėlis, kuriame yra žaislas, lėlė, iliustracija, vektorinė grafika&#10;&#10;Automatiškai sugeneruotas aprašymas">
            <a:extLst>
              <a:ext uri="{FF2B5EF4-FFF2-40B4-BE49-F238E27FC236}">
                <a16:creationId xmlns:a16="http://schemas.microsoft.com/office/drawing/2014/main" id="{01F4BF0E-3358-A7BC-5685-EC1FD4431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772816"/>
            <a:ext cx="5328592" cy="4796656"/>
          </a:xfrm>
          <a:prstGeom prst="rect">
            <a:avLst/>
          </a:prstGeom>
        </p:spPr>
      </p:pic>
    </p:spTree>
    <p:extLst>
      <p:ext uri="{BB962C8B-B14F-4D97-AF65-F5344CB8AC3E}">
        <p14:creationId xmlns:p14="http://schemas.microsoft.com/office/powerpoint/2010/main" val="60610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609D01BD-0B33-C517-A156-E0ECD99AAF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73" t="-9259" r="-1673" b="9259"/>
          <a:stretch/>
        </p:blipFill>
        <p:spPr>
          <a:xfrm>
            <a:off x="3170105" y="2286030"/>
            <a:ext cx="3129468" cy="2952328"/>
          </a:xfrm>
          <a:prstGeom prst="rect">
            <a:avLst/>
          </a:prstGeom>
        </p:spPr>
      </p:pic>
      <p:sp>
        <p:nvSpPr>
          <p:cNvPr id="5" name="Kalbos debesėlis: ovalas 4">
            <a:extLst>
              <a:ext uri="{FF2B5EF4-FFF2-40B4-BE49-F238E27FC236}">
                <a16:creationId xmlns:a16="http://schemas.microsoft.com/office/drawing/2014/main" id="{C6FDCAA2-FDF6-FF74-50F5-23C6CAFEE0A7}"/>
              </a:ext>
            </a:extLst>
          </p:cNvPr>
          <p:cNvSpPr/>
          <p:nvPr/>
        </p:nvSpPr>
        <p:spPr>
          <a:xfrm>
            <a:off x="5763563" y="239351"/>
            <a:ext cx="3024336" cy="1983830"/>
          </a:xfrm>
          <a:prstGeom prst="wedgeEllipseCallout">
            <a:avLst>
              <a:gd name="adj1" fmla="val -40906"/>
              <a:gd name="adj2" fmla="val 72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„Reikia draugauti, jeigu draugas nukrito, reikia pakelti, apsikabinti. Man gera kai myli mane“. Arina</a:t>
            </a:r>
          </a:p>
        </p:txBody>
      </p:sp>
      <p:sp>
        <p:nvSpPr>
          <p:cNvPr id="6" name="Kalbos debesėlis: ovalas 5">
            <a:extLst>
              <a:ext uri="{FF2B5EF4-FFF2-40B4-BE49-F238E27FC236}">
                <a16:creationId xmlns:a16="http://schemas.microsoft.com/office/drawing/2014/main" id="{0AFE2777-F1C6-45D3-1DE0-3447A991183A}"/>
              </a:ext>
            </a:extLst>
          </p:cNvPr>
          <p:cNvSpPr/>
          <p:nvPr/>
        </p:nvSpPr>
        <p:spPr>
          <a:xfrm>
            <a:off x="2961352" y="366075"/>
            <a:ext cx="2759611" cy="1569681"/>
          </a:xfrm>
          <a:prstGeom prst="wedgeEllipseCallout">
            <a:avLst>
              <a:gd name="adj1" fmla="val 1371"/>
              <a:gd name="adj2" fmla="val 95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t>„Kada tave myli tai meilė“. </a:t>
            </a:r>
          </a:p>
          <a:p>
            <a:pPr algn="ctr"/>
            <a:r>
              <a:rPr lang="lt-LT" sz="2000" dirty="0" err="1"/>
              <a:t>Nojus</a:t>
            </a:r>
            <a:endParaRPr lang="lt-LT" sz="2000" dirty="0"/>
          </a:p>
        </p:txBody>
      </p:sp>
      <p:sp>
        <p:nvSpPr>
          <p:cNvPr id="7" name="Kalbos debesėlis: ovalas 6">
            <a:extLst>
              <a:ext uri="{FF2B5EF4-FFF2-40B4-BE49-F238E27FC236}">
                <a16:creationId xmlns:a16="http://schemas.microsoft.com/office/drawing/2014/main" id="{A4C3E380-B059-C2FE-53FD-74DE4B7124EE}"/>
              </a:ext>
            </a:extLst>
          </p:cNvPr>
          <p:cNvSpPr/>
          <p:nvPr/>
        </p:nvSpPr>
        <p:spPr>
          <a:xfrm>
            <a:off x="292252" y="405941"/>
            <a:ext cx="2262700" cy="1942155"/>
          </a:xfrm>
          <a:prstGeom prst="wedgeEllipseCallout">
            <a:avLst>
              <a:gd name="adj1" fmla="val 78859"/>
              <a:gd name="adj2" fmla="val 70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„Kai aš apsikabinu mamą, man būna gera.“ Airidas </a:t>
            </a:r>
          </a:p>
        </p:txBody>
      </p:sp>
      <p:sp>
        <p:nvSpPr>
          <p:cNvPr id="8" name="Kalbos debesėlis: ovalas 7">
            <a:extLst>
              <a:ext uri="{FF2B5EF4-FFF2-40B4-BE49-F238E27FC236}">
                <a16:creationId xmlns:a16="http://schemas.microsoft.com/office/drawing/2014/main" id="{89F55976-F574-FEFD-D4EB-64E04A1F7CF9}"/>
              </a:ext>
            </a:extLst>
          </p:cNvPr>
          <p:cNvSpPr/>
          <p:nvPr/>
        </p:nvSpPr>
        <p:spPr>
          <a:xfrm>
            <a:off x="6627457" y="2489813"/>
            <a:ext cx="2489960" cy="1587259"/>
          </a:xfrm>
          <a:prstGeom prst="wedgeEllipseCallout">
            <a:avLst>
              <a:gd name="adj1" fmla="val -65950"/>
              <a:gd name="adj2" fmla="val 143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dirty="0"/>
              <a:t>„Aš gydau mamą ir tėtį, kai juos myliu.“ </a:t>
            </a:r>
            <a:r>
              <a:rPr lang="lt-LT" dirty="0" err="1"/>
              <a:t>Luna</a:t>
            </a:r>
            <a:endParaRPr lang="lt-LT" dirty="0"/>
          </a:p>
        </p:txBody>
      </p:sp>
      <p:sp>
        <p:nvSpPr>
          <p:cNvPr id="11" name="Kalbos debesėlis: ovalas 10">
            <a:extLst>
              <a:ext uri="{FF2B5EF4-FFF2-40B4-BE49-F238E27FC236}">
                <a16:creationId xmlns:a16="http://schemas.microsoft.com/office/drawing/2014/main" id="{1BD41A12-144C-56E2-1D4D-ADD67D941421}"/>
              </a:ext>
            </a:extLst>
          </p:cNvPr>
          <p:cNvSpPr/>
          <p:nvPr/>
        </p:nvSpPr>
        <p:spPr>
          <a:xfrm>
            <a:off x="145324" y="2597298"/>
            <a:ext cx="2338444" cy="1912607"/>
          </a:xfrm>
          <a:prstGeom prst="wedgeEllipseCallout">
            <a:avLst>
              <a:gd name="adj1" fmla="val 74899"/>
              <a:gd name="adj2" fmla="val -6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„Visus reikia mylėti, bet savo šeimą labiausiai“.  Anastasija</a:t>
            </a:r>
          </a:p>
        </p:txBody>
      </p:sp>
      <p:sp>
        <p:nvSpPr>
          <p:cNvPr id="12" name="Kalbos debesėlis: ovalas 11">
            <a:extLst>
              <a:ext uri="{FF2B5EF4-FFF2-40B4-BE49-F238E27FC236}">
                <a16:creationId xmlns:a16="http://schemas.microsoft.com/office/drawing/2014/main" id="{C543880A-99D0-A63B-14CB-F88B7BB38190}"/>
              </a:ext>
            </a:extLst>
          </p:cNvPr>
          <p:cNvSpPr/>
          <p:nvPr/>
        </p:nvSpPr>
        <p:spPr>
          <a:xfrm>
            <a:off x="6228185" y="4541514"/>
            <a:ext cx="2770492" cy="2014978"/>
          </a:xfrm>
          <a:prstGeom prst="wedgeEllipseCallout">
            <a:avLst>
              <a:gd name="adj1" fmla="val -48188"/>
              <a:gd name="adj2" fmla="val -43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„Aš noriu būti namie su mama ir tėčiu, bet noriu ateiti ir pas draugus į darželį</a:t>
            </a:r>
            <a:r>
              <a:rPr lang="en-US" dirty="0"/>
              <a:t>.</a:t>
            </a:r>
            <a:r>
              <a:rPr lang="lt-LT" dirty="0"/>
              <a:t> Aš juos myliu visus!</a:t>
            </a:r>
            <a:r>
              <a:rPr lang="en-US" dirty="0"/>
              <a:t>“</a:t>
            </a:r>
            <a:r>
              <a:rPr lang="lt-LT" dirty="0"/>
              <a:t> </a:t>
            </a:r>
            <a:r>
              <a:rPr lang="lt-LT" dirty="0" err="1"/>
              <a:t>Elija</a:t>
            </a:r>
            <a:endParaRPr lang="lt-LT" dirty="0"/>
          </a:p>
        </p:txBody>
      </p:sp>
      <p:sp>
        <p:nvSpPr>
          <p:cNvPr id="13" name="Kalbos debesėlis: ovalas 12">
            <a:extLst>
              <a:ext uri="{FF2B5EF4-FFF2-40B4-BE49-F238E27FC236}">
                <a16:creationId xmlns:a16="http://schemas.microsoft.com/office/drawing/2014/main" id="{12AC8B63-B850-D029-D17F-2C5F07756944}"/>
              </a:ext>
            </a:extLst>
          </p:cNvPr>
          <p:cNvSpPr/>
          <p:nvPr/>
        </p:nvSpPr>
        <p:spPr>
          <a:xfrm>
            <a:off x="145324" y="4936308"/>
            <a:ext cx="2489960" cy="1615324"/>
          </a:xfrm>
          <a:prstGeom prst="wedgeEllipseCallout">
            <a:avLst>
              <a:gd name="adj1" fmla="val 58446"/>
              <a:gd name="adj2" fmla="val -29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„Aš neverkiu ir nebijau, kai ateina mama. Aš myliu mamytę“. </a:t>
            </a:r>
            <a:r>
              <a:rPr lang="lt-LT" dirty="0" err="1"/>
              <a:t>Meida</a:t>
            </a:r>
            <a:r>
              <a:rPr lang="lt-LT" dirty="0"/>
              <a:t> </a:t>
            </a:r>
          </a:p>
        </p:txBody>
      </p:sp>
      <p:sp>
        <p:nvSpPr>
          <p:cNvPr id="14" name="Kalbos debesėlis: ovalas 13">
            <a:extLst>
              <a:ext uri="{FF2B5EF4-FFF2-40B4-BE49-F238E27FC236}">
                <a16:creationId xmlns:a16="http://schemas.microsoft.com/office/drawing/2014/main" id="{AB8057FB-3CB0-8966-EB5D-74C870D05264}"/>
              </a:ext>
            </a:extLst>
          </p:cNvPr>
          <p:cNvSpPr/>
          <p:nvPr/>
        </p:nvSpPr>
        <p:spPr>
          <a:xfrm>
            <a:off x="2843808" y="5271029"/>
            <a:ext cx="3384376" cy="1470339"/>
          </a:xfrm>
          <a:prstGeom prst="wedgeEllipseCallout">
            <a:avLst>
              <a:gd name="adj1" fmla="val -6237"/>
              <a:gd name="adj2" fmla="val -590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lt-LT" dirty="0"/>
              <a:t>Man nepatinka, jei mama verkia, man būna liūdna. Tada aš ją apsikabinu ir sakau „Myliu“. Joris</a:t>
            </a:r>
          </a:p>
        </p:txBody>
      </p:sp>
    </p:spTree>
    <p:extLst>
      <p:ext uri="{BB962C8B-B14F-4D97-AF65-F5344CB8AC3E}">
        <p14:creationId xmlns:p14="http://schemas.microsoft.com/office/powerpoint/2010/main" val="416355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141372-4449-4B64-6AE2-143E772F9403}"/>
              </a:ext>
            </a:extLst>
          </p:cNvPr>
          <p:cNvSpPr txBox="1"/>
          <p:nvPr/>
        </p:nvSpPr>
        <p:spPr>
          <a:xfrm>
            <a:off x="755576" y="620688"/>
            <a:ext cx="8640960" cy="954107"/>
          </a:xfrm>
          <a:prstGeom prst="rect">
            <a:avLst/>
          </a:prstGeom>
          <a:noFill/>
        </p:spPr>
        <p:txBody>
          <a:bodyPr wrap="square" rtlCol="0">
            <a:spAutoFit/>
          </a:bodyPr>
          <a:lstStyle/>
          <a:p>
            <a:r>
              <a:rPr lang="lt-LT" sz="2800" b="1" dirty="0">
                <a:solidFill>
                  <a:schemeClr val="tx2">
                    <a:lumMod val="75000"/>
                  </a:schemeClr>
                </a:solidFill>
                <a:latin typeface="Times New Roman" panose="02020603050405020304" pitchFamily="18" charset="0"/>
                <a:ea typeface="STKaiti" panose="020B0503020204020204" pitchFamily="2" charset="-122"/>
                <a:cs typeface="Times New Roman" panose="02020603050405020304" pitchFamily="18" charset="0"/>
              </a:rPr>
              <a:t>Mano grupės draugų mamos ir tėčiai štai ką galvoja apie </a:t>
            </a:r>
            <a:r>
              <a:rPr lang="lt-LT" sz="2800" b="1" dirty="0">
                <a:solidFill>
                  <a:srgbClr val="FF0000"/>
                </a:solidFill>
                <a:latin typeface="Times New Roman" panose="02020603050405020304" pitchFamily="18" charset="0"/>
                <a:ea typeface="STKaiti" panose="020B0503020204020204" pitchFamily="2" charset="-122"/>
                <a:cs typeface="Times New Roman" panose="02020603050405020304" pitchFamily="18" charset="0"/>
              </a:rPr>
              <a:t>meilę:</a:t>
            </a:r>
          </a:p>
        </p:txBody>
      </p:sp>
      <p:pic>
        <p:nvPicPr>
          <p:cNvPr id="9" name="Paveikslėlis 8" descr="Paveikslėlis, kuriame yra lėlė, žaislas, iliustracija, vektorinė grafika&#10;&#10;Automatiškai sugeneruotas aprašymas">
            <a:extLst>
              <a:ext uri="{FF2B5EF4-FFF2-40B4-BE49-F238E27FC236}">
                <a16:creationId xmlns:a16="http://schemas.microsoft.com/office/drawing/2014/main" id="{1150EABE-DF69-8939-B41E-69A1741E4C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1692733"/>
            <a:ext cx="3024336" cy="3168352"/>
          </a:xfrm>
          <a:prstGeom prst="rect">
            <a:avLst/>
          </a:prstGeom>
        </p:spPr>
      </p:pic>
      <p:sp>
        <p:nvSpPr>
          <p:cNvPr id="3" name="Rodyklė: penkiakampė 2">
            <a:extLst>
              <a:ext uri="{FF2B5EF4-FFF2-40B4-BE49-F238E27FC236}">
                <a16:creationId xmlns:a16="http://schemas.microsoft.com/office/drawing/2014/main" id="{C56A19A9-CC29-DD77-B430-D0D6A70CE13C}"/>
              </a:ext>
            </a:extLst>
          </p:cNvPr>
          <p:cNvSpPr/>
          <p:nvPr/>
        </p:nvSpPr>
        <p:spPr>
          <a:xfrm>
            <a:off x="251520" y="1718811"/>
            <a:ext cx="2948355" cy="13681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„Meilė- tai pasitikėjimas, palaikymas, kai negali vienas be kito.“</a:t>
            </a:r>
          </a:p>
          <a:p>
            <a:pPr algn="ctr"/>
            <a:r>
              <a:rPr lang="lt-LT" dirty="0" err="1"/>
              <a:t>Nojaus</a:t>
            </a:r>
            <a:r>
              <a:rPr lang="lt-LT" dirty="0"/>
              <a:t> mama</a:t>
            </a:r>
          </a:p>
        </p:txBody>
      </p:sp>
      <p:sp>
        <p:nvSpPr>
          <p:cNvPr id="5" name="Rodyklė: penkiakampė 4">
            <a:extLst>
              <a:ext uri="{FF2B5EF4-FFF2-40B4-BE49-F238E27FC236}">
                <a16:creationId xmlns:a16="http://schemas.microsoft.com/office/drawing/2014/main" id="{66C2A7C3-64EA-4E16-DF44-06A1F04C820C}"/>
              </a:ext>
            </a:extLst>
          </p:cNvPr>
          <p:cNvSpPr/>
          <p:nvPr/>
        </p:nvSpPr>
        <p:spPr>
          <a:xfrm>
            <a:off x="308135" y="3492933"/>
            <a:ext cx="2793504" cy="13681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„Kai jautiesi saugus su žmonėmis</a:t>
            </a:r>
            <a:r>
              <a:rPr lang="en-US" dirty="0"/>
              <a:t>,</a:t>
            </a:r>
            <a:r>
              <a:rPr lang="lt-LT" dirty="0"/>
              <a:t> su kuriais esi.“</a:t>
            </a:r>
          </a:p>
          <a:p>
            <a:pPr algn="ctr"/>
            <a:r>
              <a:rPr lang="lt-LT" dirty="0" err="1"/>
              <a:t>Elijos</a:t>
            </a:r>
            <a:r>
              <a:rPr lang="lt-LT" dirty="0"/>
              <a:t> ir Mykolo mama</a:t>
            </a:r>
          </a:p>
        </p:txBody>
      </p:sp>
      <p:sp>
        <p:nvSpPr>
          <p:cNvPr id="6" name="Rodyklė: penkiakampė 5">
            <a:extLst>
              <a:ext uri="{FF2B5EF4-FFF2-40B4-BE49-F238E27FC236}">
                <a16:creationId xmlns:a16="http://schemas.microsoft.com/office/drawing/2014/main" id="{A7EFBFD2-39BB-65C9-1E44-09F96AD54628}"/>
              </a:ext>
            </a:extLst>
          </p:cNvPr>
          <p:cNvSpPr/>
          <p:nvPr/>
        </p:nvSpPr>
        <p:spPr>
          <a:xfrm flipH="1">
            <a:off x="6199550" y="1674197"/>
            <a:ext cx="2699792" cy="13681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„Meilė- tai pagarba, asmeninė laisvė.“</a:t>
            </a:r>
          </a:p>
          <a:p>
            <a:pPr algn="ctr"/>
            <a:r>
              <a:rPr lang="lt-LT" dirty="0"/>
              <a:t>Anastasijos mama</a:t>
            </a:r>
          </a:p>
        </p:txBody>
      </p:sp>
      <p:sp>
        <p:nvSpPr>
          <p:cNvPr id="7" name="Rodyklė: penkiakampė 6">
            <a:extLst>
              <a:ext uri="{FF2B5EF4-FFF2-40B4-BE49-F238E27FC236}">
                <a16:creationId xmlns:a16="http://schemas.microsoft.com/office/drawing/2014/main" id="{E047D034-5C97-CCDA-7263-172BADEAEAA8}"/>
              </a:ext>
            </a:extLst>
          </p:cNvPr>
          <p:cNvSpPr/>
          <p:nvPr/>
        </p:nvSpPr>
        <p:spPr>
          <a:xfrm flipH="1">
            <a:off x="6300192" y="3356992"/>
            <a:ext cx="2599150" cy="13681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„Meilė- kai visi kartu.“</a:t>
            </a:r>
          </a:p>
          <a:p>
            <a:pPr algn="ctr"/>
            <a:r>
              <a:rPr lang="lt-LT" dirty="0"/>
              <a:t>Pijaus tėtis</a:t>
            </a:r>
          </a:p>
        </p:txBody>
      </p:sp>
      <p:sp>
        <p:nvSpPr>
          <p:cNvPr id="8" name="Rodyklė: penkiakampė 7">
            <a:extLst>
              <a:ext uri="{FF2B5EF4-FFF2-40B4-BE49-F238E27FC236}">
                <a16:creationId xmlns:a16="http://schemas.microsoft.com/office/drawing/2014/main" id="{63440BB9-5224-D2AD-3224-F235BB398EA5}"/>
              </a:ext>
            </a:extLst>
          </p:cNvPr>
          <p:cNvSpPr/>
          <p:nvPr/>
        </p:nvSpPr>
        <p:spPr>
          <a:xfrm>
            <a:off x="251521" y="5267056"/>
            <a:ext cx="3024336" cy="13681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lt-LT" dirty="0"/>
              <a:t>Va, šitas mažylis(Čarlis) - ir  yra meilė.“</a:t>
            </a:r>
          </a:p>
          <a:p>
            <a:pPr algn="ctr"/>
            <a:r>
              <a:rPr lang="lt-LT" dirty="0"/>
              <a:t>Čarlio mama</a:t>
            </a:r>
          </a:p>
        </p:txBody>
      </p:sp>
      <p:sp>
        <p:nvSpPr>
          <p:cNvPr id="10" name="Rodyklė: penkiakampė 9">
            <a:extLst>
              <a:ext uri="{FF2B5EF4-FFF2-40B4-BE49-F238E27FC236}">
                <a16:creationId xmlns:a16="http://schemas.microsoft.com/office/drawing/2014/main" id="{A74EA9E3-082A-EAB1-1B59-C954B274BA8E}"/>
              </a:ext>
            </a:extLst>
          </p:cNvPr>
          <p:cNvSpPr/>
          <p:nvPr/>
        </p:nvSpPr>
        <p:spPr>
          <a:xfrm flipH="1">
            <a:off x="6281508" y="5183803"/>
            <a:ext cx="2718546" cy="14401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„Meilė- pagarba, šiluma.“</a:t>
            </a:r>
          </a:p>
          <a:p>
            <a:pPr algn="ctr"/>
            <a:r>
              <a:rPr lang="lt-LT" dirty="0"/>
              <a:t>Airido mama</a:t>
            </a:r>
          </a:p>
        </p:txBody>
      </p:sp>
      <p:sp>
        <p:nvSpPr>
          <p:cNvPr id="11" name="Rodyklė: penkiakampė 10">
            <a:extLst>
              <a:ext uri="{FF2B5EF4-FFF2-40B4-BE49-F238E27FC236}">
                <a16:creationId xmlns:a16="http://schemas.microsoft.com/office/drawing/2014/main" id="{59107825-1787-9F43-5703-9C2407116E88}"/>
              </a:ext>
            </a:extLst>
          </p:cNvPr>
          <p:cNvSpPr/>
          <p:nvPr/>
        </p:nvSpPr>
        <p:spPr>
          <a:xfrm flipH="1">
            <a:off x="3347864" y="5282208"/>
            <a:ext cx="2851686" cy="128874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„Meilė- kai yra pasiaukojimas </a:t>
            </a:r>
            <a:r>
              <a:rPr lang="lt-LT" dirty="0" err="1"/>
              <a:t>kit</a:t>
            </a:r>
            <a:r>
              <a:rPr lang="en-US" dirty="0" err="1"/>
              <a:t>ie</a:t>
            </a:r>
            <a:r>
              <a:rPr lang="lt-LT" dirty="0" err="1"/>
              <a:t>ms</a:t>
            </a:r>
            <a:r>
              <a:rPr lang="lt-LT" dirty="0"/>
              <a:t>.“</a:t>
            </a:r>
          </a:p>
          <a:p>
            <a:pPr algn="ctr"/>
            <a:r>
              <a:rPr lang="lt-LT" dirty="0" err="1"/>
              <a:t>Meidos</a:t>
            </a:r>
            <a:r>
              <a:rPr lang="lt-LT" dirty="0"/>
              <a:t> mama</a:t>
            </a:r>
          </a:p>
        </p:txBody>
      </p:sp>
    </p:spTree>
    <p:extLst>
      <p:ext uri="{BB962C8B-B14F-4D97-AF65-F5344CB8AC3E}">
        <p14:creationId xmlns:p14="http://schemas.microsoft.com/office/powerpoint/2010/main" val="4581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3C72D9-8EB8-2B1A-18C3-959B7D8CE1F3}"/>
              </a:ext>
            </a:extLst>
          </p:cNvPr>
          <p:cNvSpPr txBox="1"/>
          <p:nvPr/>
        </p:nvSpPr>
        <p:spPr>
          <a:xfrm>
            <a:off x="539552" y="188640"/>
            <a:ext cx="8352928" cy="3961084"/>
          </a:xfrm>
          <a:prstGeom prst="rect">
            <a:avLst/>
          </a:prstGeom>
          <a:noFill/>
        </p:spPr>
        <p:txBody>
          <a:bodyPr wrap="square" rtlCol="0">
            <a:spAutoFit/>
          </a:bodyPr>
          <a:lstStyle/>
          <a:p>
            <a:pPr algn="ctr">
              <a:lnSpc>
                <a:spcPct val="107000"/>
              </a:lnSpc>
              <a:spcAft>
                <a:spcPts val="800"/>
              </a:spcAft>
            </a:pP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Mes</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esam</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Kodėlčiukai</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maži</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nedideli</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t-LT"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Bet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kiek</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daug</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meilės</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telpa</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mūsų</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mažoj</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širdy</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t-LT"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Mamytę</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tėtį</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sesę</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ar</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broliuką</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mes</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skubam</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apkabinti</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t-LT"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 </a:t>
            </a:r>
            <a:r>
              <a:rPr lang="lt-LT" b="1"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štai ir</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linksmas</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grupės</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draugas</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neleidžia</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niekad</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nusiminti</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t-LT"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Šypsenas</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vieni</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kitiems</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mes</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dovanokim</a:t>
            </a:r>
            <a:r>
              <a:rPr lang="lt-LT"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t-LT"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Ir</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niekad</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nieko</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nebijokim</a:t>
            </a:r>
            <a:r>
              <a:rPr lang="en-US" sz="1800" b="1"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t-LT" sz="18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Nes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aš</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esu</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drąsus</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kai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visų</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mylimas</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esu</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lt-LT"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lt-LT" sz="4400" b="1" dirty="0">
              <a:solidFill>
                <a:srgbClr val="FF0000"/>
              </a:solidFill>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D3C3169C-8E8F-72BF-10E5-2782B6DA5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996952"/>
            <a:ext cx="7776864" cy="3456384"/>
          </a:xfrm>
          <a:prstGeom prst="rect">
            <a:avLst/>
          </a:prstGeom>
        </p:spPr>
      </p:pic>
    </p:spTree>
    <p:extLst>
      <p:ext uri="{BB962C8B-B14F-4D97-AF65-F5344CB8AC3E}">
        <p14:creationId xmlns:p14="http://schemas.microsoft.com/office/powerpoint/2010/main" val="351693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6F975BC-1A66-AAC3-04C1-A2F24B679D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555776" y="261162"/>
            <a:ext cx="6336704" cy="2808312"/>
          </a:xfrm>
          <a:prstGeom prst="rect">
            <a:avLst/>
          </a:prstGeom>
        </p:spPr>
      </p:pic>
      <p:pic>
        <p:nvPicPr>
          <p:cNvPr id="8" name="Paveikslėlis 7">
            <a:extLst>
              <a:ext uri="{FF2B5EF4-FFF2-40B4-BE49-F238E27FC236}">
                <a16:creationId xmlns:a16="http://schemas.microsoft.com/office/drawing/2014/main" id="{8D0F7B75-C6E6-F881-EB24-3ABCB85E3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114" y="3140968"/>
            <a:ext cx="6336704" cy="3455870"/>
          </a:xfrm>
          <a:prstGeom prst="rect">
            <a:avLst/>
          </a:prstGeom>
        </p:spPr>
      </p:pic>
      <p:pic>
        <p:nvPicPr>
          <p:cNvPr id="3" name="Paveikslėlis 2" descr="Paveikslėlis, kuriame yra apskritimas&#10;&#10;Automatiškai sugeneruotas aprašymas">
            <a:extLst>
              <a:ext uri="{FF2B5EF4-FFF2-40B4-BE49-F238E27FC236}">
                <a16:creationId xmlns:a16="http://schemas.microsoft.com/office/drawing/2014/main" id="{86B4B277-A547-7D1F-2D1E-D8B58E73B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44" y="1628800"/>
            <a:ext cx="2088232" cy="3455870"/>
          </a:xfrm>
          <a:prstGeom prst="rect">
            <a:avLst/>
          </a:prstGeom>
        </p:spPr>
      </p:pic>
    </p:spTree>
    <p:extLst>
      <p:ext uri="{BB962C8B-B14F-4D97-AF65-F5344CB8AC3E}">
        <p14:creationId xmlns:p14="http://schemas.microsoft.com/office/powerpoint/2010/main" val="358710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08819D8B-1C4A-B13B-342D-CB9DF83AF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66048" y="2026250"/>
            <a:ext cx="6588669" cy="2841567"/>
          </a:xfrm>
          <a:prstGeom prst="rect">
            <a:avLst/>
          </a:prstGeom>
        </p:spPr>
      </p:pic>
      <p:pic>
        <p:nvPicPr>
          <p:cNvPr id="5" name="Paveikslėlis 4">
            <a:extLst>
              <a:ext uri="{FF2B5EF4-FFF2-40B4-BE49-F238E27FC236}">
                <a16:creationId xmlns:a16="http://schemas.microsoft.com/office/drawing/2014/main" id="{8DF0879D-AEF0-9331-2C43-92E75AAB3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080" y="152699"/>
            <a:ext cx="2841568" cy="6588669"/>
          </a:xfrm>
          <a:prstGeom prst="rect">
            <a:avLst/>
          </a:prstGeom>
        </p:spPr>
      </p:pic>
      <p:pic>
        <p:nvPicPr>
          <p:cNvPr id="7" name="Paveikslėlis 6">
            <a:extLst>
              <a:ext uri="{FF2B5EF4-FFF2-40B4-BE49-F238E27FC236}">
                <a16:creationId xmlns:a16="http://schemas.microsoft.com/office/drawing/2014/main" id="{AB0AA2AA-C044-EA37-6337-DA76565AD4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85744" y="1901612"/>
            <a:ext cx="6588671" cy="3090846"/>
          </a:xfrm>
          <a:prstGeom prst="rect">
            <a:avLst/>
          </a:prstGeom>
        </p:spPr>
      </p:pic>
    </p:spTree>
    <p:extLst>
      <p:ext uri="{BB962C8B-B14F-4D97-AF65-F5344CB8AC3E}">
        <p14:creationId xmlns:p14="http://schemas.microsoft.com/office/powerpoint/2010/main" val="427071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B6F1B14E-5370-EF5C-17C7-9410DC163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28233" y="1952369"/>
            <a:ext cx="6624736" cy="2953262"/>
          </a:xfrm>
          <a:prstGeom prst="rect">
            <a:avLst/>
          </a:prstGeom>
        </p:spPr>
      </p:pic>
      <p:pic>
        <p:nvPicPr>
          <p:cNvPr id="7" name="Paveikslėlis 6">
            <a:extLst>
              <a:ext uri="{FF2B5EF4-FFF2-40B4-BE49-F238E27FC236}">
                <a16:creationId xmlns:a16="http://schemas.microsoft.com/office/drawing/2014/main" id="{F085544E-3FEE-4F25-D80C-BD116C646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016" y="116632"/>
            <a:ext cx="3133767" cy="6624736"/>
          </a:xfrm>
          <a:prstGeom prst="rect">
            <a:avLst/>
          </a:prstGeom>
        </p:spPr>
      </p:pic>
      <p:pic>
        <p:nvPicPr>
          <p:cNvPr id="11" name="Paveikslėlis 10">
            <a:extLst>
              <a:ext uri="{FF2B5EF4-FFF2-40B4-BE49-F238E27FC236}">
                <a16:creationId xmlns:a16="http://schemas.microsoft.com/office/drawing/2014/main" id="{6D95B0B9-8D8D-E440-B98A-B1F398CF40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85847" y="2090721"/>
            <a:ext cx="6624736" cy="2676561"/>
          </a:xfrm>
          <a:prstGeom prst="rect">
            <a:avLst/>
          </a:prstGeom>
        </p:spPr>
      </p:pic>
    </p:spTree>
    <p:extLst>
      <p:ext uri="{BB962C8B-B14F-4D97-AF65-F5344CB8AC3E}">
        <p14:creationId xmlns:p14="http://schemas.microsoft.com/office/powerpoint/2010/main" val="201069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6B2110-AADF-C63F-1DA6-BBB5B834D6AB}"/>
              </a:ext>
            </a:extLst>
          </p:cNvPr>
          <p:cNvSpPr txBox="1"/>
          <p:nvPr/>
        </p:nvSpPr>
        <p:spPr>
          <a:xfrm>
            <a:off x="611560" y="476672"/>
            <a:ext cx="4608512" cy="1938992"/>
          </a:xfrm>
          <a:prstGeom prst="rect">
            <a:avLst/>
          </a:prstGeom>
          <a:noFill/>
        </p:spPr>
        <p:txBody>
          <a:bodyPr wrap="square">
            <a:spAutoFit/>
          </a:bodyPr>
          <a:lstStyle/>
          <a:p>
            <a:r>
              <a:rPr lang="lt-LT" sz="4000" b="1" dirty="0">
                <a:solidFill>
                  <a:srgbClr val="FF0000"/>
                </a:solidFill>
                <a:latin typeface="Times New Roman" panose="02020603050405020304" pitchFamily="18" charset="0"/>
                <a:cs typeface="Times New Roman" panose="02020603050405020304" pitchFamily="18" charset="0"/>
              </a:rPr>
              <a:t>„Meilė - tai  kai saulė šviečia naktį!</a:t>
            </a:r>
            <a:r>
              <a:rPr lang="en-US" sz="4000" b="1" dirty="0">
                <a:solidFill>
                  <a:srgbClr val="FF0000"/>
                </a:solidFill>
                <a:latin typeface="Times New Roman" panose="02020603050405020304" pitchFamily="18" charset="0"/>
                <a:cs typeface="Times New Roman" panose="02020603050405020304" pitchFamily="18" charset="0"/>
              </a:rPr>
              <a:t>“</a:t>
            </a:r>
            <a:endParaRPr lang="lt-LT" sz="4000" b="1" dirty="0">
              <a:solidFill>
                <a:srgbClr val="FF0000"/>
              </a:solidFill>
              <a:latin typeface="Times New Roman" panose="02020603050405020304" pitchFamily="18" charset="0"/>
              <a:cs typeface="Times New Roman" panose="02020603050405020304" pitchFamily="18" charset="0"/>
            </a:endParaRPr>
          </a:p>
          <a:p>
            <a:r>
              <a:rPr lang="lt-LT" sz="4000" b="1" dirty="0">
                <a:solidFill>
                  <a:schemeClr val="tx2">
                    <a:lumMod val="75000"/>
                  </a:schemeClr>
                </a:solidFill>
                <a:latin typeface="Times New Roman" panose="02020603050405020304" pitchFamily="18" charset="0"/>
                <a:cs typeface="Times New Roman" panose="02020603050405020304" pitchFamily="18" charset="0"/>
              </a:rPr>
              <a:t>Anastasijos mama</a:t>
            </a:r>
            <a:endParaRPr lang="lt-LT" sz="4000" dirty="0"/>
          </a:p>
        </p:txBody>
      </p:sp>
      <p:pic>
        <p:nvPicPr>
          <p:cNvPr id="9" name="Paveikslėlis 8">
            <a:extLst>
              <a:ext uri="{FF2B5EF4-FFF2-40B4-BE49-F238E27FC236}">
                <a16:creationId xmlns:a16="http://schemas.microsoft.com/office/drawing/2014/main" id="{89DEEA67-450E-FC42-41CE-E9498CAF00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88640"/>
            <a:ext cx="3312368" cy="6480719"/>
          </a:xfrm>
          <a:prstGeom prst="rect">
            <a:avLst/>
          </a:prstGeom>
        </p:spPr>
      </p:pic>
      <p:pic>
        <p:nvPicPr>
          <p:cNvPr id="11" name="Paveikslėlis 10" descr="Paveikslėlis, kuriame yra iliustracija, vektorinė grafika&#10;&#10;Automatiškai sugeneruotas aprašymas">
            <a:extLst>
              <a:ext uri="{FF2B5EF4-FFF2-40B4-BE49-F238E27FC236}">
                <a16:creationId xmlns:a16="http://schemas.microsoft.com/office/drawing/2014/main" id="{5CDC84B4-9495-410F-C810-6F00207A2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32" y="2996952"/>
            <a:ext cx="4783951" cy="3528392"/>
          </a:xfrm>
          <a:prstGeom prst="rect">
            <a:avLst/>
          </a:prstGeom>
        </p:spPr>
      </p:pic>
    </p:spTree>
    <p:extLst>
      <p:ext uri="{BB962C8B-B14F-4D97-AF65-F5344CB8AC3E}">
        <p14:creationId xmlns:p14="http://schemas.microsoft.com/office/powerpoint/2010/main" val="2334595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15" b="7258"/>
          <a:stretch/>
        </p:blipFill>
        <p:spPr bwMode="auto">
          <a:xfrm>
            <a:off x="0" y="311351"/>
            <a:ext cx="3223967" cy="341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inis paaiškinimas 5"/>
          <p:cNvSpPr/>
          <p:nvPr/>
        </p:nvSpPr>
        <p:spPr>
          <a:xfrm>
            <a:off x="1835697" y="188640"/>
            <a:ext cx="2232247" cy="1080120"/>
          </a:xfrm>
          <a:prstGeom prst="wedgeEllipseCallout">
            <a:avLst>
              <a:gd name="adj1" fmla="val -27527"/>
              <a:gd name="adj2" fmla="val 634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i="1" dirty="0"/>
              <a:t>Labas, aš esu Jonas! Man penkeri  metai. </a:t>
            </a:r>
          </a:p>
        </p:txBody>
      </p:sp>
      <p:sp>
        <p:nvSpPr>
          <p:cNvPr id="8" name="TextBox 7"/>
          <p:cNvSpPr txBox="1"/>
          <p:nvPr/>
        </p:nvSpPr>
        <p:spPr>
          <a:xfrm>
            <a:off x="251520" y="5115101"/>
            <a:ext cx="8784976" cy="1477328"/>
          </a:xfrm>
          <a:prstGeom prst="rect">
            <a:avLst/>
          </a:prstGeom>
          <a:noFill/>
        </p:spPr>
        <p:txBody>
          <a:bodyPr wrap="square" rtlCol="0">
            <a:spAutoFit/>
          </a:bodyPr>
          <a:lstStyle/>
          <a:p>
            <a:r>
              <a:rPr lang="lt-LT" b="1" dirty="0">
                <a:latin typeface="Times New Roman" panose="02020603050405020304" pitchFamily="18" charset="0"/>
                <a:cs typeface="Times New Roman" panose="02020603050405020304" pitchFamily="18" charset="0"/>
              </a:rPr>
              <a:t>Aš lankau </a:t>
            </a:r>
            <a:r>
              <a:rPr lang="en-US" b="1" dirty="0" err="1">
                <a:latin typeface="Times New Roman" panose="02020603050405020304" pitchFamily="18" charset="0"/>
                <a:cs typeface="Times New Roman" panose="02020603050405020304" pitchFamily="18" charset="0"/>
              </a:rPr>
              <a:t>Kupi</a:t>
            </a:r>
            <a:r>
              <a:rPr lang="lt-LT" b="1" dirty="0">
                <a:latin typeface="Times New Roman" panose="02020603050405020304" pitchFamily="18" charset="0"/>
                <a:cs typeface="Times New Roman" panose="02020603050405020304" pitchFamily="18" charset="0"/>
              </a:rPr>
              <a:t>š</a:t>
            </a:r>
            <a:r>
              <a:rPr lang="en-US" b="1" dirty="0" err="1">
                <a:latin typeface="Times New Roman" panose="02020603050405020304" pitchFamily="18" charset="0"/>
                <a:cs typeface="Times New Roman" panose="02020603050405020304" pitchFamily="18" charset="0"/>
              </a:rPr>
              <a:t>kio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mokyklos</a:t>
            </a:r>
            <a:r>
              <a:rPr lang="lt-LT" b="1" dirty="0">
                <a:latin typeface="Times New Roman" panose="02020603050405020304" pitchFamily="18" charset="0"/>
                <a:cs typeface="Times New Roman" panose="02020603050405020304" pitchFamily="18" charset="0"/>
              </a:rPr>
              <a:t> „Varpelis“</a:t>
            </a:r>
            <a:r>
              <a:rPr lang="en-US" b="1" dirty="0">
                <a:latin typeface="Times New Roman" panose="02020603050405020304" pitchFamily="18" charset="0"/>
                <a:cs typeface="Times New Roman" panose="02020603050405020304" pitchFamily="18" charset="0"/>
              </a:rPr>
              <a:t>, </a:t>
            </a:r>
            <a:r>
              <a:rPr lang="lt-LT" b="1" dirty="0">
                <a:latin typeface="Times New Roman" panose="02020603050405020304" pitchFamily="18" charset="0"/>
                <a:cs typeface="Times New Roman" panose="02020603050405020304" pitchFamily="18" charset="0"/>
              </a:rPr>
              <a:t> „</a:t>
            </a:r>
            <a:r>
              <a:rPr lang="lt-LT" b="1" dirty="0" err="1">
                <a:latin typeface="Times New Roman" panose="02020603050405020304" pitchFamily="18" charset="0"/>
                <a:cs typeface="Times New Roman" panose="02020603050405020304" pitchFamily="18" charset="0"/>
              </a:rPr>
              <a:t>Kodėlčiukų</a:t>
            </a:r>
            <a:r>
              <a:rPr lang="lt-LT" b="1" dirty="0">
                <a:latin typeface="Times New Roman" panose="02020603050405020304" pitchFamily="18" charset="0"/>
                <a:cs typeface="Times New Roman" panose="02020603050405020304" pitchFamily="18" charset="0"/>
              </a:rPr>
              <a:t>“ grupę. Man labai patinka žaisti su draugais: statyti įvairius statinius iš didelių kaladžių, konstruoti  </a:t>
            </a:r>
            <a:r>
              <a:rPr lang="lt-LT" b="1" dirty="0" err="1">
                <a:latin typeface="Times New Roman" panose="02020603050405020304" pitchFamily="18" charset="0"/>
                <a:cs typeface="Times New Roman" panose="02020603050405020304" pitchFamily="18" charset="0"/>
              </a:rPr>
              <a:t>Lego</a:t>
            </a:r>
            <a:r>
              <a:rPr lang="lt-LT" b="1" dirty="0">
                <a:latin typeface="Times New Roman" panose="02020603050405020304" pitchFamily="18" charset="0"/>
                <a:cs typeface="Times New Roman" panose="02020603050405020304" pitchFamily="18" charset="0"/>
              </a:rPr>
              <a:t> kaladėlėmis, piešti, dainuoti. Esu labai judrus ir vikrus, todėl noriu visuomet pirmauti ir vadovauti draugams. Ir tada dažnai susipykstu su draugais. Tuomet man atrodo, kad niekas manęs pasaulyje nemyli.</a:t>
            </a:r>
          </a:p>
        </p:txBody>
      </p:sp>
      <p:pic>
        <p:nvPicPr>
          <p:cNvPr id="2" name="Paveikslėlis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079" y="116632"/>
            <a:ext cx="3282648" cy="1626268"/>
          </a:xfrm>
          <a:prstGeom prst="rect">
            <a:avLst/>
          </a:prstGeom>
        </p:spPr>
      </p:pic>
      <p:pic>
        <p:nvPicPr>
          <p:cNvPr id="4" name="Paveikslėlis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9341" y="1802733"/>
            <a:ext cx="1783898" cy="1482251"/>
          </a:xfrm>
          <a:prstGeom prst="rect">
            <a:avLst/>
          </a:prstGeom>
        </p:spPr>
      </p:pic>
      <p:pic>
        <p:nvPicPr>
          <p:cNvPr id="5" name="Paveikslėlis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4854" y="3573017"/>
            <a:ext cx="2332873" cy="1542084"/>
          </a:xfrm>
          <a:prstGeom prst="rect">
            <a:avLst/>
          </a:prstGeom>
        </p:spPr>
      </p:pic>
      <p:pic>
        <p:nvPicPr>
          <p:cNvPr id="9" name="Paveikslėlis 8"/>
          <p:cNvPicPr>
            <a:picLocks noChangeAspect="1"/>
          </p:cNvPicPr>
          <p:nvPr/>
        </p:nvPicPr>
        <p:blipFill rotWithShape="1">
          <a:blip r:embed="rId6" cstate="print">
            <a:extLst>
              <a:ext uri="{28A0092B-C50C-407E-A947-70E740481C1C}">
                <a14:useLocalDpi xmlns:a14="http://schemas.microsoft.com/office/drawing/2010/main" val="0"/>
              </a:ext>
            </a:extLst>
          </a:blip>
          <a:srcRect r="6902" b="10391"/>
          <a:stretch/>
        </p:blipFill>
        <p:spPr>
          <a:xfrm>
            <a:off x="2262400" y="3284984"/>
            <a:ext cx="2669639" cy="1728192"/>
          </a:xfrm>
          <a:prstGeom prst="rect">
            <a:avLst/>
          </a:prstGeom>
        </p:spPr>
      </p:pic>
      <p:sp>
        <p:nvSpPr>
          <p:cNvPr id="10" name="Ovalinis paaiškinimas 9"/>
          <p:cNvSpPr/>
          <p:nvPr/>
        </p:nvSpPr>
        <p:spPr>
          <a:xfrm>
            <a:off x="3563888" y="1988841"/>
            <a:ext cx="2160240" cy="1143636"/>
          </a:xfrm>
          <a:prstGeom prst="wedgeEllipseCallout">
            <a:avLst>
              <a:gd name="adj1" fmla="val -34164"/>
              <a:gd name="adj2" fmla="val 59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i="1" dirty="0"/>
              <a:t> Tu manęs paklausyk. Aš būsiu vadas, o ne tu.</a:t>
            </a:r>
          </a:p>
        </p:txBody>
      </p:sp>
    </p:spTree>
    <p:extLst>
      <p:ext uri="{BB962C8B-B14F-4D97-AF65-F5344CB8AC3E}">
        <p14:creationId xmlns:p14="http://schemas.microsoft.com/office/powerpoint/2010/main" val="156843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97152"/>
            <a:ext cx="8568952" cy="2031325"/>
          </a:xfrm>
          <a:prstGeom prst="rect">
            <a:avLst/>
          </a:prstGeom>
          <a:noFill/>
        </p:spPr>
        <p:txBody>
          <a:bodyPr wrap="square" rtlCol="0">
            <a:spAutoFit/>
          </a:bodyPr>
          <a:lstStyle/>
          <a:p>
            <a:r>
              <a:rPr lang="lt-LT" b="1" dirty="0">
                <a:latin typeface="Times New Roman" panose="02020603050405020304" pitchFamily="18" charset="0"/>
                <a:cs typeface="Times New Roman" panose="02020603050405020304" pitchFamily="18" charset="0"/>
              </a:rPr>
              <a:t>Aš labai supykstu ir nuliūstu:</a:t>
            </a:r>
          </a:p>
          <a:p>
            <a:r>
              <a:rPr lang="lt-LT" b="1" dirty="0">
                <a:latin typeface="Times New Roman" panose="02020603050405020304" pitchFamily="18" charset="0"/>
                <a:cs typeface="Times New Roman" panose="02020603050405020304" pitchFamily="18" charset="0"/>
              </a:rPr>
              <a:t>- jeigu kuris nors draugas pasiima mano žaislą ar daiktą neatsiklausęs;</a:t>
            </a:r>
          </a:p>
          <a:p>
            <a:r>
              <a:rPr lang="lt-LT" b="1" dirty="0">
                <a:latin typeface="Times New Roman" panose="02020603050405020304" pitchFamily="18" charset="0"/>
                <a:cs typeface="Times New Roman" panose="02020603050405020304" pitchFamily="18" charset="0"/>
              </a:rPr>
              <a:t>-kai man neišeina gerai atlikti užduoties;</a:t>
            </a:r>
          </a:p>
          <a:p>
            <a:r>
              <a:rPr lang="lt-LT" b="1" dirty="0">
                <a:latin typeface="Times New Roman" panose="02020603050405020304" pitchFamily="18" charset="0"/>
                <a:cs typeface="Times New Roman" panose="02020603050405020304" pitchFamily="18" charset="0"/>
              </a:rPr>
              <a:t>-kai kiti prasivardžiuoja;</a:t>
            </a:r>
          </a:p>
          <a:p>
            <a:r>
              <a:rPr lang="lt-LT" b="1" dirty="0">
                <a:latin typeface="Times New Roman" panose="02020603050405020304" pitchFamily="18" charset="0"/>
                <a:cs typeface="Times New Roman" panose="02020603050405020304" pitchFamily="18" charset="0"/>
              </a:rPr>
              <a:t>-kai mane apkaltina tuo, ko nepadariau;</a:t>
            </a:r>
          </a:p>
          <a:p>
            <a:r>
              <a:rPr lang="lt-LT" b="1" dirty="0">
                <a:latin typeface="Times New Roman" panose="02020603050405020304" pitchFamily="18" charset="0"/>
                <a:cs typeface="Times New Roman" panose="02020603050405020304" pitchFamily="18" charset="0"/>
              </a:rPr>
              <a:t>- kai pralaimiu žaidimą;</a:t>
            </a:r>
          </a:p>
          <a:p>
            <a:r>
              <a:rPr lang="lt-LT" b="1" dirty="0">
                <a:latin typeface="Times New Roman" panose="02020603050405020304" pitchFamily="18" charset="0"/>
                <a:cs typeface="Times New Roman" panose="02020603050405020304" pitchFamily="18" charset="0"/>
              </a:rPr>
              <a:t>- kai reikia nueiti nuo planšetės ar telefono, nepabaigus  žaidimo;</a:t>
            </a:r>
          </a:p>
        </p:txBody>
      </p:sp>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45" y="2354836"/>
            <a:ext cx="2355358" cy="2039814"/>
          </a:xfrm>
          <a:prstGeom prst="rect">
            <a:avLst/>
          </a:prstGeom>
        </p:spPr>
      </p:pic>
      <p:sp>
        <p:nvSpPr>
          <p:cNvPr id="6" name="Ovalinis paaiškinimas 5"/>
          <p:cNvSpPr/>
          <p:nvPr/>
        </p:nvSpPr>
        <p:spPr>
          <a:xfrm>
            <a:off x="516792" y="1452492"/>
            <a:ext cx="1899716" cy="9807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lt-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t>Neliesk, čia mano knyga! </a:t>
            </a:r>
          </a:p>
        </p:txBody>
      </p:sp>
      <p:pic>
        <p:nvPicPr>
          <p:cNvPr id="7" name="Paveikslėlis 6"/>
          <p:cNvPicPr>
            <a:picLocks noChangeAspect="1"/>
          </p:cNvPicPr>
          <p:nvPr/>
        </p:nvPicPr>
        <p:blipFill rotWithShape="1">
          <a:blip r:embed="rId4" cstate="print">
            <a:extLst>
              <a:ext uri="{28A0092B-C50C-407E-A947-70E740481C1C}">
                <a14:useLocalDpi xmlns:a14="http://schemas.microsoft.com/office/drawing/2010/main" val="0"/>
              </a:ext>
            </a:extLst>
          </a:blip>
          <a:srcRect r="19055"/>
          <a:stretch/>
        </p:blipFill>
        <p:spPr>
          <a:xfrm>
            <a:off x="2754160" y="1012419"/>
            <a:ext cx="1476164" cy="2219032"/>
          </a:xfrm>
          <a:prstGeom prst="rect">
            <a:avLst/>
          </a:prstGeom>
        </p:spPr>
      </p:pic>
      <p:sp>
        <p:nvSpPr>
          <p:cNvPr id="8" name="Ovalinis paaiškinimas 7"/>
          <p:cNvSpPr/>
          <p:nvPr/>
        </p:nvSpPr>
        <p:spPr>
          <a:xfrm>
            <a:off x="1620034" y="159575"/>
            <a:ext cx="1872208" cy="965169"/>
          </a:xfrm>
          <a:prstGeom prst="wedgeEllipseCallout">
            <a:avLst>
              <a:gd name="adj1" fmla="val 17398"/>
              <a:gd name="adj2" fmla="val 6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Man nesigauna, aš nemoku!</a:t>
            </a:r>
          </a:p>
        </p:txBody>
      </p:sp>
      <p:pic>
        <p:nvPicPr>
          <p:cNvPr id="9" name="Paveikslėlis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6023" y="1124744"/>
            <a:ext cx="3024336" cy="2208600"/>
          </a:xfrm>
          <a:prstGeom prst="rect">
            <a:avLst/>
          </a:prstGeom>
        </p:spPr>
      </p:pic>
      <p:sp>
        <p:nvSpPr>
          <p:cNvPr id="10" name="Ovalinis paaiškinimas 9"/>
          <p:cNvSpPr/>
          <p:nvPr/>
        </p:nvSpPr>
        <p:spPr>
          <a:xfrm>
            <a:off x="4499992" y="159575"/>
            <a:ext cx="1728192" cy="1021305"/>
          </a:xfrm>
          <a:prstGeom prst="wedgeEllipseCallout">
            <a:avLst>
              <a:gd name="adj1" fmla="val 14704"/>
              <a:gd name="adj2" fmla="val 6784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lt-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t>Tu pirmas pradėjai stumdytis!</a:t>
            </a:r>
          </a:p>
        </p:txBody>
      </p:sp>
      <p:sp>
        <p:nvSpPr>
          <p:cNvPr id="11" name="Ovalinis paaiškinimas 10"/>
          <p:cNvSpPr/>
          <p:nvPr/>
        </p:nvSpPr>
        <p:spPr>
          <a:xfrm>
            <a:off x="6828191" y="159575"/>
            <a:ext cx="1847243" cy="11247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lt-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t> Ne, ne aš, tu pirmas mane pastūmei!</a:t>
            </a:r>
          </a:p>
        </p:txBody>
      </p:sp>
      <p:pic>
        <p:nvPicPr>
          <p:cNvPr id="12" name="Paveikslėlis 11"/>
          <p:cNvPicPr>
            <a:picLocks noChangeAspect="1"/>
          </p:cNvPicPr>
          <p:nvPr/>
        </p:nvPicPr>
        <p:blipFill rotWithShape="1">
          <a:blip r:embed="rId6">
            <a:extLst>
              <a:ext uri="{28A0092B-C50C-407E-A947-70E740481C1C}">
                <a14:useLocalDpi xmlns:a14="http://schemas.microsoft.com/office/drawing/2010/main" val="0"/>
              </a:ext>
            </a:extLst>
          </a:blip>
          <a:srcRect l="-4575" r="17265"/>
          <a:stretch/>
        </p:blipFill>
        <p:spPr>
          <a:xfrm>
            <a:off x="2933054" y="2406714"/>
            <a:ext cx="2863082" cy="2534274"/>
          </a:xfrm>
          <a:prstGeom prst="rect">
            <a:avLst/>
          </a:prstGeom>
        </p:spPr>
      </p:pic>
      <p:pic>
        <p:nvPicPr>
          <p:cNvPr id="14" name="Paveikslėlis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3538331"/>
            <a:ext cx="1628772" cy="2517641"/>
          </a:xfrm>
          <a:prstGeom prst="rect">
            <a:avLst/>
          </a:prstGeom>
        </p:spPr>
      </p:pic>
      <p:sp>
        <p:nvSpPr>
          <p:cNvPr id="16" name="TextBox 15"/>
          <p:cNvSpPr txBox="1"/>
          <p:nvPr/>
        </p:nvSpPr>
        <p:spPr>
          <a:xfrm>
            <a:off x="7542330" y="3789040"/>
            <a:ext cx="184731" cy="369332"/>
          </a:xfrm>
          <a:prstGeom prst="rect">
            <a:avLst/>
          </a:prstGeom>
          <a:noFill/>
        </p:spPr>
        <p:txBody>
          <a:bodyPr wrap="none" rtlCol="0">
            <a:spAutoFit/>
          </a:bodyPr>
          <a:lstStyle/>
          <a:p>
            <a:endParaRPr lang="lt-LT" dirty="0"/>
          </a:p>
        </p:txBody>
      </p:sp>
    </p:spTree>
    <p:extLst>
      <p:ext uri="{BB962C8B-B14F-4D97-AF65-F5344CB8AC3E}">
        <p14:creationId xmlns:p14="http://schemas.microsoft.com/office/powerpoint/2010/main" val="3870998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404664"/>
            <a:ext cx="8784976" cy="1754326"/>
          </a:xfrm>
          <a:prstGeom prst="rect">
            <a:avLst/>
          </a:prstGeom>
          <a:noFill/>
        </p:spPr>
        <p:txBody>
          <a:bodyPr wrap="square" rtlCol="0">
            <a:spAutoFit/>
          </a:bodyPr>
          <a:lstStyle/>
          <a:p>
            <a:r>
              <a:rPr lang="lt-LT" b="1" dirty="0">
                <a:latin typeface="Times New Roman" panose="02020603050405020304" pitchFamily="18" charset="0"/>
                <a:cs typeface="Times New Roman" panose="02020603050405020304" pitchFamily="18" charset="0"/>
              </a:rPr>
              <a:t>Kai aš supykstu, pradedu blogai jaustis: mano veidas išrausta, širdis smarkiai tuksi, delnai ima prakaituoti, sugniaužiu kumščius, atrodo rankos manęs nenori klausyti, ir tuomet nuskriaudžiu draugus, pastumdamas, garsiai šaukdamas ant jų, išardydamas jų pastatytus statinius. Draugai labai nuliūsta. Aš taip pat būnu išsigandęs ir liūdnas.</a:t>
            </a:r>
          </a:p>
          <a:p>
            <a:endParaRPr lang="lt-LT" b="1" dirty="0">
              <a:latin typeface="Times New Roman" panose="02020603050405020304" pitchFamily="18" charset="0"/>
              <a:cs typeface="Times New Roman" panose="02020603050405020304" pitchFamily="18" charset="0"/>
            </a:endParaRPr>
          </a:p>
          <a:p>
            <a:endParaRPr lang="lt-LT" b="1"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1921"/>
            <a:ext cx="3456384" cy="2232248"/>
          </a:xfrm>
          <a:prstGeom prst="rect">
            <a:avLst/>
          </a:prstGeom>
        </p:spPr>
      </p:pic>
      <p:pic>
        <p:nvPicPr>
          <p:cNvPr id="6" name="Paveikslėlis 5"/>
          <p:cNvPicPr>
            <a:picLocks noChangeAspect="1"/>
          </p:cNvPicPr>
          <p:nvPr/>
        </p:nvPicPr>
        <p:blipFill rotWithShape="1">
          <a:blip r:embed="rId3" cstate="print">
            <a:extLst>
              <a:ext uri="{28A0092B-C50C-407E-A947-70E740481C1C}">
                <a14:useLocalDpi xmlns:a14="http://schemas.microsoft.com/office/drawing/2010/main" val="0"/>
              </a:ext>
            </a:extLst>
          </a:blip>
          <a:srcRect l="341" t="-9468" r="-341" b="9468"/>
          <a:stretch/>
        </p:blipFill>
        <p:spPr>
          <a:xfrm>
            <a:off x="0" y="3524940"/>
            <a:ext cx="3089346" cy="3338025"/>
          </a:xfrm>
          <a:prstGeom prst="rect">
            <a:avLst/>
          </a:prstGeom>
        </p:spPr>
      </p:pic>
      <p:pic>
        <p:nvPicPr>
          <p:cNvPr id="8" name="Paveikslėlis 7"/>
          <p:cNvPicPr>
            <a:picLocks noChangeAspect="1"/>
          </p:cNvPicPr>
          <p:nvPr/>
        </p:nvPicPr>
        <p:blipFill rotWithShape="1">
          <a:blip r:embed="rId4" cstate="print">
            <a:extLst>
              <a:ext uri="{28A0092B-C50C-407E-A947-70E740481C1C}">
                <a14:useLocalDpi xmlns:a14="http://schemas.microsoft.com/office/drawing/2010/main" val="0"/>
              </a:ext>
            </a:extLst>
          </a:blip>
          <a:srcRect t="6879" r="2088" b="9364"/>
          <a:stretch/>
        </p:blipFill>
        <p:spPr>
          <a:xfrm>
            <a:off x="5449163" y="1705970"/>
            <a:ext cx="3587333" cy="2728239"/>
          </a:xfrm>
          <a:prstGeom prst="rect">
            <a:avLst/>
          </a:prstGeom>
        </p:spPr>
      </p:pic>
      <p:pic>
        <p:nvPicPr>
          <p:cNvPr id="9" name="Paveikslėlis 8"/>
          <p:cNvPicPr>
            <a:picLocks noChangeAspect="1"/>
          </p:cNvPicPr>
          <p:nvPr/>
        </p:nvPicPr>
        <p:blipFill rotWithShape="1">
          <a:blip r:embed="rId5" cstate="print">
            <a:extLst>
              <a:ext uri="{28A0092B-C50C-407E-A947-70E740481C1C}">
                <a14:useLocalDpi xmlns:a14="http://schemas.microsoft.com/office/drawing/2010/main" val="0"/>
              </a:ext>
            </a:extLst>
          </a:blip>
          <a:srcRect r="54315" b="7422"/>
          <a:stretch/>
        </p:blipFill>
        <p:spPr>
          <a:xfrm>
            <a:off x="6182984" y="4106653"/>
            <a:ext cx="2119690" cy="2569191"/>
          </a:xfrm>
          <a:prstGeom prst="rect">
            <a:avLst/>
          </a:prstGeom>
        </p:spPr>
      </p:pic>
      <p:pic>
        <p:nvPicPr>
          <p:cNvPr id="2" name="Paveikslėlis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848" y="2492896"/>
            <a:ext cx="2979136" cy="2898352"/>
          </a:xfrm>
          <a:prstGeom prst="rect">
            <a:avLst/>
          </a:prstGeom>
        </p:spPr>
      </p:pic>
    </p:spTree>
    <p:extLst>
      <p:ext uri="{BB962C8B-B14F-4D97-AF65-F5344CB8AC3E}">
        <p14:creationId xmlns:p14="http://schemas.microsoft.com/office/powerpoint/2010/main" val="214583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50078"/>
            <a:ext cx="8856984" cy="6709529"/>
          </a:xfrm>
          <a:prstGeom prst="rect">
            <a:avLst/>
          </a:prstGeom>
          <a:noFill/>
        </p:spPr>
        <p:txBody>
          <a:bodyPr wrap="square" rtlCol="0">
            <a:spAutoFit/>
          </a:bodyPr>
          <a:lstStyle/>
          <a:p>
            <a:r>
              <a:rPr lang="lt-LT" b="1" dirty="0">
                <a:latin typeface="Times New Roman" panose="02020603050405020304" pitchFamily="18" charset="0"/>
                <a:cs typeface="Times New Roman" panose="02020603050405020304" pitchFamily="18" charset="0"/>
              </a:rPr>
              <a:t>Mano mokytojos sako, kad   </a:t>
            </a:r>
            <a:r>
              <a:rPr lang="lt-LT" b="1" dirty="0">
                <a:solidFill>
                  <a:srgbClr val="FF0000"/>
                </a:solidFill>
                <a:latin typeface="Times New Roman" panose="02020603050405020304" pitchFamily="18" charset="0"/>
                <a:cs typeface="Times New Roman" panose="02020603050405020304" pitchFamily="18" charset="0"/>
              </a:rPr>
              <a:t>VISI MES PYKSTAME!</a:t>
            </a:r>
            <a:r>
              <a:rPr lang="lt-LT" b="1" dirty="0">
                <a:latin typeface="Times New Roman" panose="02020603050405020304" pitchFamily="18" charset="0"/>
                <a:cs typeface="Times New Roman" panose="02020603050405020304" pitchFamily="18" charset="0"/>
              </a:rPr>
              <a:t> Supykti nėra blogas dalykas. Svarbiausia, kad mes mokėtume su tuo susidoroti ir neskaudintume savęs ir kitų žmonių.  Ir pasiūlė  man pyktį pabandyti suvaldyti šiais būdais ir tuo pačiu pasikviesti meilę į savo mažą širdelę:</a:t>
            </a:r>
          </a:p>
          <a:p>
            <a:pPr marL="342900" indent="-342900">
              <a:buFontTx/>
              <a:buChar char="-"/>
            </a:pPr>
            <a:endParaRPr lang="lt-LT" sz="2400" dirty="0"/>
          </a:p>
          <a:p>
            <a:pPr marL="342900" indent="-342900">
              <a:buFontTx/>
              <a:buChar char="-"/>
            </a:pPr>
            <a:r>
              <a:rPr lang="lt-LT" sz="2800" b="1" dirty="0">
                <a:solidFill>
                  <a:schemeClr val="tx2">
                    <a:lumMod val="75000"/>
                  </a:schemeClr>
                </a:solidFill>
                <a:latin typeface="Times New Roman" panose="02020603050405020304" pitchFamily="18" charset="0"/>
                <a:cs typeface="Times New Roman" panose="02020603050405020304" pitchFamily="18" charset="0"/>
              </a:rPr>
              <a:t>Giliai pakvėpuoti.</a:t>
            </a:r>
          </a:p>
          <a:p>
            <a:pPr marL="342900" indent="-342900">
              <a:buFontTx/>
              <a:buChar char="-"/>
            </a:pPr>
            <a:endParaRPr lang="lt-LT" sz="2400" b="1" dirty="0"/>
          </a:p>
          <a:p>
            <a:endParaRPr lang="lt-LT" dirty="0"/>
          </a:p>
          <a:p>
            <a:endParaRPr lang="lt-LT" dirty="0"/>
          </a:p>
          <a:p>
            <a:r>
              <a:rPr lang="lt-LT" sz="2800" b="1" dirty="0">
                <a:solidFill>
                  <a:schemeClr val="tx2">
                    <a:lumMod val="75000"/>
                  </a:schemeClr>
                </a:solidFill>
                <a:latin typeface="Times New Roman" panose="02020603050405020304" pitchFamily="18" charset="0"/>
                <a:cs typeface="Times New Roman" panose="02020603050405020304" pitchFamily="18" charset="0"/>
              </a:rPr>
              <a:t>-  Suskaičiuoti rankos pirštus  nuo 1 iki 5, vedžiojant kitos rankos rodomuoju pirštu nuo nykščio aukštyn žemyn.</a:t>
            </a:r>
          </a:p>
          <a:p>
            <a:endParaRPr lang="lt-LT" sz="2400" dirty="0"/>
          </a:p>
          <a:p>
            <a:endParaRPr lang="lt-LT" sz="2400" dirty="0"/>
          </a:p>
          <a:p>
            <a:endParaRPr lang="lt-LT" sz="2400" dirty="0"/>
          </a:p>
          <a:p>
            <a:endParaRPr lang="lt-LT" sz="2400" dirty="0"/>
          </a:p>
          <a:p>
            <a:endParaRPr lang="lt-LT" sz="2400" dirty="0"/>
          </a:p>
          <a:p>
            <a:endParaRPr lang="lt-LT" sz="2400" dirty="0"/>
          </a:p>
          <a:p>
            <a:endParaRPr lang="lt-LT" dirty="0"/>
          </a:p>
        </p:txBody>
      </p:sp>
      <p:pic>
        <p:nvPicPr>
          <p:cNvPr id="3" name="Paveikslėli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5846" y="1340768"/>
            <a:ext cx="2386314" cy="1656184"/>
          </a:xfrm>
          <a:prstGeom prst="rect">
            <a:avLst/>
          </a:prstGeom>
        </p:spPr>
      </p:pic>
      <p:pic>
        <p:nvPicPr>
          <p:cNvPr id="4" name="Paveikslėlis 3"/>
          <p:cNvPicPr>
            <a:picLocks noChangeAspect="1"/>
          </p:cNvPicPr>
          <p:nvPr/>
        </p:nvPicPr>
        <p:blipFill rotWithShape="1">
          <a:blip r:embed="rId3">
            <a:extLst>
              <a:ext uri="{28A0092B-C50C-407E-A947-70E740481C1C}">
                <a14:useLocalDpi xmlns:a14="http://schemas.microsoft.com/office/drawing/2010/main" val="0"/>
              </a:ext>
            </a:extLst>
          </a:blip>
          <a:srcRect t="11648" b="26869"/>
          <a:stretch/>
        </p:blipFill>
        <p:spPr>
          <a:xfrm>
            <a:off x="2843808" y="4199044"/>
            <a:ext cx="3456384" cy="2398307"/>
          </a:xfrm>
          <a:prstGeom prst="rect">
            <a:avLst/>
          </a:prstGeom>
        </p:spPr>
      </p:pic>
    </p:spTree>
    <p:extLst>
      <p:ext uri="{BB962C8B-B14F-4D97-AF65-F5344CB8AC3E}">
        <p14:creationId xmlns:p14="http://schemas.microsoft.com/office/powerpoint/2010/main" val="255918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76672"/>
            <a:ext cx="8676456" cy="5816977"/>
          </a:xfrm>
          <a:prstGeom prst="rect">
            <a:avLst/>
          </a:prstGeom>
          <a:noFill/>
        </p:spPr>
        <p:txBody>
          <a:bodyPr wrap="square" rtlCol="0">
            <a:spAutoFit/>
          </a:bodyPr>
          <a:lstStyle/>
          <a:p>
            <a:pPr marL="285750" indent="-285750">
              <a:buFontTx/>
              <a:buChar char="-"/>
            </a:pPr>
            <a:r>
              <a:rPr lang="lt-LT" sz="2800" b="1" dirty="0">
                <a:solidFill>
                  <a:schemeClr val="tx2">
                    <a:lumMod val="75000"/>
                  </a:schemeClr>
                </a:solidFill>
                <a:latin typeface="Times New Roman" panose="02020603050405020304" pitchFamily="18" charset="0"/>
                <a:cs typeface="Times New Roman" panose="02020603050405020304" pitchFamily="18" charset="0"/>
              </a:rPr>
              <a:t>Atsigerti vandens.</a:t>
            </a:r>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endParaRPr lang="lt-LT" dirty="0"/>
          </a:p>
          <a:p>
            <a:r>
              <a:rPr lang="lt-LT" sz="2800" dirty="0">
                <a:solidFill>
                  <a:schemeClr val="tx2">
                    <a:lumMod val="75000"/>
                  </a:schemeClr>
                </a:solidFill>
              </a:rPr>
              <a:t>-</a:t>
            </a:r>
            <a:r>
              <a:rPr lang="lt-LT" sz="2800" dirty="0"/>
              <a:t> </a:t>
            </a:r>
            <a:r>
              <a:rPr lang="lt-LT" sz="2800" b="1" dirty="0">
                <a:solidFill>
                  <a:schemeClr val="tx2">
                    <a:lumMod val="75000"/>
                  </a:schemeClr>
                </a:solidFill>
                <a:latin typeface="Times New Roman" panose="02020603050405020304" pitchFamily="18" charset="0"/>
                <a:cs typeface="Times New Roman" panose="02020603050405020304" pitchFamily="18" charset="0"/>
              </a:rPr>
              <a:t>Nueiti į šoną ir pabūti vienam ramiai.</a:t>
            </a:r>
          </a:p>
          <a:p>
            <a:pPr marL="285750" indent="-285750">
              <a:buFontTx/>
              <a:buChar char="-"/>
            </a:pPr>
            <a:endParaRPr lang="lt-LT" sz="2800" b="1"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260648"/>
            <a:ext cx="3024336" cy="2592288"/>
          </a:xfrm>
          <a:prstGeom prst="rect">
            <a:avLst/>
          </a:prstGeom>
        </p:spPr>
      </p:pic>
      <p:pic>
        <p:nvPicPr>
          <p:cNvPr id="6" name="Paveikslėlis 5"/>
          <p:cNvPicPr>
            <a:picLocks noChangeAspect="1"/>
          </p:cNvPicPr>
          <p:nvPr/>
        </p:nvPicPr>
        <p:blipFill rotWithShape="1">
          <a:blip r:embed="rId3" cstate="print">
            <a:extLst>
              <a:ext uri="{28A0092B-C50C-407E-A947-70E740481C1C}">
                <a14:useLocalDpi xmlns:a14="http://schemas.microsoft.com/office/drawing/2010/main" val="0"/>
              </a:ext>
            </a:extLst>
          </a:blip>
          <a:srcRect l="4499" t="40543" r="49686" b="6650"/>
          <a:stretch/>
        </p:blipFill>
        <p:spPr>
          <a:xfrm>
            <a:off x="4932040" y="3754332"/>
            <a:ext cx="2567333" cy="2843020"/>
          </a:xfrm>
          <a:prstGeom prst="rect">
            <a:avLst/>
          </a:prstGeom>
        </p:spPr>
      </p:pic>
    </p:spTree>
    <p:extLst>
      <p:ext uri="{BB962C8B-B14F-4D97-AF65-F5344CB8AC3E}">
        <p14:creationId xmlns:p14="http://schemas.microsoft.com/office/powerpoint/2010/main" val="178216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6063198"/>
          </a:xfrm>
          <a:prstGeom prst="rect">
            <a:avLst/>
          </a:prstGeom>
          <a:noFill/>
        </p:spPr>
        <p:txBody>
          <a:bodyPr wrap="square" rtlCol="0">
            <a:spAutoFit/>
          </a:bodyPr>
          <a:lstStyle/>
          <a:p>
            <a:pPr marL="285750" indent="-285750">
              <a:buFontTx/>
              <a:buChar char="-"/>
            </a:pPr>
            <a:r>
              <a:rPr lang="lt-LT" sz="2800" b="1" dirty="0">
                <a:solidFill>
                  <a:schemeClr val="tx2">
                    <a:lumMod val="75000"/>
                  </a:schemeClr>
                </a:solidFill>
                <a:latin typeface="Times New Roman" panose="02020603050405020304" pitchFamily="18" charset="0"/>
                <a:cs typeface="Times New Roman" panose="02020603050405020304" pitchFamily="18" charset="0"/>
              </a:rPr>
              <a:t>Prisiminti ir pagalvoti apie gerus, patinkančius dalykus.</a:t>
            </a:r>
          </a:p>
          <a:p>
            <a:pPr marL="285750" indent="-285750">
              <a:buFontTx/>
              <a:buChar char="-"/>
            </a:pPr>
            <a:endParaRPr lang="lt-LT" sz="2800" dirty="0"/>
          </a:p>
          <a:p>
            <a:pPr marL="285750" indent="-285750">
              <a:buFontTx/>
              <a:buChar char="-"/>
            </a:pPr>
            <a:endParaRPr lang="lt-LT" sz="2800" dirty="0"/>
          </a:p>
          <a:p>
            <a:pPr marL="285750" indent="-285750">
              <a:buFontTx/>
              <a:buChar char="-"/>
            </a:pPr>
            <a:endParaRPr lang="lt-LT" sz="2800" dirty="0"/>
          </a:p>
          <a:p>
            <a:pPr marL="285750" indent="-285750">
              <a:buFontTx/>
              <a:buChar char="-"/>
            </a:pPr>
            <a:endParaRPr lang="lt-LT" sz="2800" dirty="0"/>
          </a:p>
          <a:p>
            <a:pPr marL="285750" indent="-285750">
              <a:buFontTx/>
              <a:buChar char="-"/>
            </a:pPr>
            <a:endParaRPr lang="lt-LT" sz="2800" dirty="0"/>
          </a:p>
          <a:p>
            <a:endParaRPr lang="lt-LT" sz="2800" dirty="0"/>
          </a:p>
          <a:p>
            <a:r>
              <a:rPr lang="lt-LT" sz="2800" dirty="0"/>
              <a:t>- </a:t>
            </a:r>
            <a:r>
              <a:rPr lang="lt-LT" sz="2800" b="1" dirty="0">
                <a:solidFill>
                  <a:schemeClr val="tx2">
                    <a:lumMod val="75000"/>
                  </a:schemeClr>
                </a:solidFill>
                <a:latin typeface="Times New Roman" panose="02020603050405020304" pitchFamily="18" charset="0"/>
                <a:cs typeface="Times New Roman" panose="02020603050405020304" pitchFamily="18" charset="0"/>
              </a:rPr>
              <a:t>Užsiimti kūrybine veikla, kuri patinka.</a:t>
            </a:r>
          </a:p>
          <a:p>
            <a:pPr marL="285750" indent="-285750">
              <a:buFontTx/>
              <a:buChar char="-"/>
            </a:pPr>
            <a:endParaRPr lang="lt-LT" sz="2800" b="1"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p:txBody>
      </p:sp>
      <p:pic>
        <p:nvPicPr>
          <p:cNvPr id="3" name="Paveikslėlis 2"/>
          <p:cNvPicPr>
            <a:picLocks noChangeAspect="1"/>
          </p:cNvPicPr>
          <p:nvPr/>
        </p:nvPicPr>
        <p:blipFill rotWithShape="1">
          <a:blip r:embed="rId2">
            <a:extLst>
              <a:ext uri="{28A0092B-C50C-407E-A947-70E740481C1C}">
                <a14:useLocalDpi xmlns:a14="http://schemas.microsoft.com/office/drawing/2010/main" val="0"/>
              </a:ext>
            </a:extLst>
          </a:blip>
          <a:srcRect b="5015"/>
          <a:stretch/>
        </p:blipFill>
        <p:spPr>
          <a:xfrm>
            <a:off x="5004048" y="987132"/>
            <a:ext cx="2976922" cy="2576012"/>
          </a:xfrm>
          <a:prstGeom prst="rect">
            <a:avLst/>
          </a:prstGeom>
        </p:spPr>
      </p:pic>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124744"/>
            <a:ext cx="2438400" cy="2438400"/>
          </a:xfrm>
          <a:prstGeom prst="rect">
            <a:avLst/>
          </a:prstGeom>
        </p:spPr>
      </p:pic>
      <p:pic>
        <p:nvPicPr>
          <p:cNvPr id="5" name="Paveikslėlis 4"/>
          <p:cNvPicPr>
            <a:picLocks noChangeAspect="1"/>
          </p:cNvPicPr>
          <p:nvPr/>
        </p:nvPicPr>
        <p:blipFill rotWithShape="1">
          <a:blip r:embed="rId4" cstate="print">
            <a:extLst>
              <a:ext uri="{28A0092B-C50C-407E-A947-70E740481C1C}">
                <a14:useLocalDpi xmlns:a14="http://schemas.microsoft.com/office/drawing/2010/main" val="0"/>
              </a:ext>
            </a:extLst>
          </a:blip>
          <a:srcRect l="1328" t="49717" r="4556" b="11053"/>
          <a:stretch/>
        </p:blipFill>
        <p:spPr>
          <a:xfrm>
            <a:off x="1866628" y="4319283"/>
            <a:ext cx="6114342" cy="2538484"/>
          </a:xfrm>
          <a:prstGeom prst="rect">
            <a:avLst/>
          </a:prstGeom>
        </p:spPr>
      </p:pic>
    </p:spTree>
    <p:extLst>
      <p:ext uri="{BB962C8B-B14F-4D97-AF65-F5344CB8AC3E}">
        <p14:creationId xmlns:p14="http://schemas.microsoft.com/office/powerpoint/2010/main" val="212968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784976" cy="6524863"/>
          </a:xfrm>
          <a:prstGeom prst="rect">
            <a:avLst/>
          </a:prstGeom>
          <a:noFill/>
        </p:spPr>
        <p:txBody>
          <a:bodyPr wrap="square" rtlCol="0">
            <a:spAutoFit/>
          </a:bodyPr>
          <a:lstStyle/>
          <a:p>
            <a:pPr marL="285750" indent="-285750">
              <a:buFontTx/>
              <a:buChar char="-"/>
            </a:pPr>
            <a:r>
              <a:rPr lang="lt-LT" sz="2800" b="1" dirty="0">
                <a:solidFill>
                  <a:schemeClr val="tx2">
                    <a:lumMod val="75000"/>
                  </a:schemeClr>
                </a:solidFill>
                <a:latin typeface="Times New Roman" panose="02020603050405020304" pitchFamily="18" charset="0"/>
                <a:cs typeface="Times New Roman" panose="02020603050405020304" pitchFamily="18" charset="0"/>
              </a:rPr>
              <a:t>Pasakyti žodžiais apie savo pyktį. Aš pykstu, nes...</a:t>
            </a:r>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sz="2800" dirty="0"/>
          </a:p>
          <a:p>
            <a:pPr marL="285750" indent="-285750">
              <a:buFontTx/>
              <a:buChar char="-"/>
            </a:pPr>
            <a:r>
              <a:rPr lang="lt-LT" sz="2800" dirty="0"/>
              <a:t> </a:t>
            </a:r>
            <a:r>
              <a:rPr lang="lt-LT" sz="2800" b="1" dirty="0">
                <a:solidFill>
                  <a:schemeClr val="tx2">
                    <a:lumMod val="75000"/>
                  </a:schemeClr>
                </a:solidFill>
                <a:latin typeface="Times New Roman" panose="02020603050405020304" pitchFamily="18" charset="0"/>
                <a:cs typeface="Times New Roman" panose="02020603050405020304" pitchFamily="18" charset="0"/>
              </a:rPr>
              <a:t>Paprašyti suaugusiųjų pagalbos.</a:t>
            </a:r>
          </a:p>
          <a:p>
            <a:pPr marL="285750" indent="-285750">
              <a:buFontTx/>
              <a:buChar char="-"/>
            </a:pPr>
            <a:endParaRPr lang="lt-LT" sz="2800" b="1"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Tx/>
              <a:buChar char="-"/>
            </a:pPr>
            <a:endParaRPr lang="lt-LT" b="1" dirty="0">
              <a:solidFill>
                <a:schemeClr val="tx2">
                  <a:lumMod val="75000"/>
                </a:schemeClr>
              </a:solidFill>
            </a:endParaRPr>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a:p>
            <a:pPr marL="285750" indent="-285750">
              <a:buFontTx/>
              <a:buChar char="-"/>
            </a:pPr>
            <a:endParaRPr lang="lt-LT" dirty="0"/>
          </a:p>
        </p:txBody>
      </p:sp>
      <p:pic>
        <p:nvPicPr>
          <p:cNvPr id="4" name="Paveikslėlis 3"/>
          <p:cNvPicPr>
            <a:picLocks noChangeAspect="1"/>
          </p:cNvPicPr>
          <p:nvPr/>
        </p:nvPicPr>
        <p:blipFill rotWithShape="1">
          <a:blip r:embed="rId2" cstate="print">
            <a:extLst>
              <a:ext uri="{28A0092B-C50C-407E-A947-70E740481C1C}">
                <a14:useLocalDpi xmlns:a14="http://schemas.microsoft.com/office/drawing/2010/main" val="0"/>
              </a:ext>
            </a:extLst>
          </a:blip>
          <a:srcRect l="6688" r="7766" b="8256"/>
          <a:stretch/>
        </p:blipFill>
        <p:spPr>
          <a:xfrm>
            <a:off x="5528504" y="3429000"/>
            <a:ext cx="3282214" cy="3018259"/>
          </a:xfrm>
          <a:prstGeom prst="rect">
            <a:avLst/>
          </a:prstGeo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826" y="1700808"/>
            <a:ext cx="3354448" cy="2302082"/>
          </a:xfrm>
          <a:prstGeom prst="rect">
            <a:avLst/>
          </a:prstGeom>
        </p:spPr>
      </p:pic>
      <p:sp>
        <p:nvSpPr>
          <p:cNvPr id="6" name="Ovalinis paaiškinimas 5"/>
          <p:cNvSpPr/>
          <p:nvPr/>
        </p:nvSpPr>
        <p:spPr>
          <a:xfrm>
            <a:off x="5220072" y="908720"/>
            <a:ext cx="2331552" cy="1116124"/>
          </a:xfrm>
          <a:prstGeom prst="wedgeEllipseCallout">
            <a:avLst>
              <a:gd name="adj1" fmla="val -40332"/>
              <a:gd name="adj2" fmla="val 5758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lt-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t>Aš supykau, nes tu atbėgai pirmas.</a:t>
            </a:r>
          </a:p>
          <a:p>
            <a:pPr algn="ctr"/>
            <a:r>
              <a:rPr lang="lt-LT" dirty="0"/>
              <a:t>Atsiprašau!</a:t>
            </a:r>
          </a:p>
        </p:txBody>
      </p:sp>
      <p:sp>
        <p:nvSpPr>
          <p:cNvPr id="7" name="Ovalinis paaiškinimas 6"/>
          <p:cNvSpPr/>
          <p:nvPr/>
        </p:nvSpPr>
        <p:spPr>
          <a:xfrm>
            <a:off x="1331640" y="908720"/>
            <a:ext cx="2331552" cy="1008112"/>
          </a:xfrm>
          <a:prstGeom prst="wedgeEllipseCallout">
            <a:avLst>
              <a:gd name="adj1" fmla="val 32837"/>
              <a:gd name="adj2" fmla="val 5646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lt-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dirty="0"/>
              <a:t>Suprantu tave. Draugaukime!</a:t>
            </a:r>
          </a:p>
        </p:txBody>
      </p:sp>
    </p:spTree>
    <p:extLst>
      <p:ext uri="{BB962C8B-B14F-4D97-AF65-F5344CB8AC3E}">
        <p14:creationId xmlns:p14="http://schemas.microsoft.com/office/powerpoint/2010/main" val="8481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784976" cy="10679847"/>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Dabar, kai aš supykstu ant draugo, prisimenu mokytojos patarimus :</a:t>
            </a:r>
          </a:p>
          <a:p>
            <a:r>
              <a:rPr lang="lt-LT" sz="2000" b="1" dirty="0">
                <a:solidFill>
                  <a:srgbClr val="FF0000"/>
                </a:solidFill>
                <a:latin typeface="Times New Roman" panose="02020603050405020304" pitchFamily="18" charset="0"/>
                <a:cs typeface="Times New Roman" panose="02020603050405020304" pitchFamily="18" charset="0"/>
              </a:rPr>
              <a:t>ramiai kvėpuoju ir mintyse  skaičiuoju iki 5</a:t>
            </a:r>
            <a:r>
              <a:rPr lang="lt-LT" sz="2000" b="1" dirty="0">
                <a:latin typeface="Times New Roman" panose="02020603050405020304" pitchFamily="18" charset="0"/>
                <a:cs typeface="Times New Roman" panose="02020603050405020304" pitchFamily="18" charset="0"/>
              </a:rPr>
              <a:t>. Dar </a:t>
            </a:r>
            <a:r>
              <a:rPr lang="lt-LT" sz="2000" b="1" dirty="0">
                <a:solidFill>
                  <a:srgbClr val="FF0000"/>
                </a:solidFill>
                <a:latin typeface="Times New Roman" panose="02020603050405020304" pitchFamily="18" charset="0"/>
                <a:cs typeface="Times New Roman" panose="02020603050405020304" pitchFamily="18" charset="0"/>
              </a:rPr>
              <a:t>pagalvoju apie mamą, kaip ji mane myli.</a:t>
            </a:r>
            <a:r>
              <a:rPr lang="lt-LT" sz="2000" b="1" dirty="0">
                <a:latin typeface="Times New Roman" panose="02020603050405020304" pitchFamily="18" charset="0"/>
                <a:cs typeface="Times New Roman" panose="02020603050405020304" pitchFamily="18" charset="0"/>
              </a:rPr>
              <a:t> Kartais aš </a:t>
            </a:r>
            <a:r>
              <a:rPr lang="lt-LT" sz="2000" b="1" dirty="0">
                <a:solidFill>
                  <a:srgbClr val="FF0000"/>
                </a:solidFill>
                <a:latin typeface="Times New Roman" panose="02020603050405020304" pitchFamily="18" charset="0"/>
                <a:cs typeface="Times New Roman" panose="02020603050405020304" pitchFamily="18" charset="0"/>
              </a:rPr>
              <a:t>pasakau draugui, kodėl pykstu.</a:t>
            </a:r>
            <a:endParaRPr lang="lt-LT" sz="2000" b="1" dirty="0">
              <a:latin typeface="Times New Roman" panose="02020603050405020304" pitchFamily="18" charset="0"/>
              <a:cs typeface="Times New Roman" panose="02020603050405020304" pitchFamily="18" charset="0"/>
            </a:endParaRPr>
          </a:p>
          <a:p>
            <a:r>
              <a:rPr lang="lt-LT" sz="2000" b="1" dirty="0">
                <a:latin typeface="Times New Roman" panose="02020603050405020304" pitchFamily="18" charset="0"/>
                <a:cs typeface="Times New Roman" panose="02020603050405020304" pitchFamily="18" charset="0"/>
              </a:rPr>
              <a:t>Ir tikrai, aš jaučiuosi ramesnis, draugiškesnis, nes jau žinau būdus, kaip suvaldyti savo pyktį.</a:t>
            </a:r>
          </a:p>
          <a:p>
            <a:r>
              <a:rPr lang="lt-LT" sz="2000" b="1" dirty="0">
                <a:latin typeface="Times New Roman" panose="02020603050405020304" pitchFamily="18" charset="0"/>
                <a:cs typeface="Times New Roman" panose="02020603050405020304" pitchFamily="18" charset="0"/>
              </a:rPr>
              <a:t>Visiems vaikams noriu priminti, kad </a:t>
            </a:r>
            <a:r>
              <a:rPr lang="lt-LT" sz="2000" b="1" dirty="0">
                <a:solidFill>
                  <a:srgbClr val="FF0000"/>
                </a:solidFill>
                <a:latin typeface="Times New Roman" panose="02020603050405020304" pitchFamily="18" charset="0"/>
                <a:cs typeface="Times New Roman" panose="02020603050405020304" pitchFamily="18" charset="0"/>
              </a:rPr>
              <a:t>supykti normalu</a:t>
            </a:r>
            <a:r>
              <a:rPr lang="lt-LT" sz="2000" b="1" dirty="0">
                <a:latin typeface="Times New Roman" panose="02020603050405020304" pitchFamily="18" charset="0"/>
                <a:cs typeface="Times New Roman" panose="02020603050405020304" pitchFamily="18" charset="0"/>
              </a:rPr>
              <a:t>, tik </a:t>
            </a:r>
            <a:r>
              <a:rPr lang="lt-LT" sz="2000" b="1" dirty="0">
                <a:solidFill>
                  <a:srgbClr val="FF0000"/>
                </a:solidFill>
                <a:latin typeface="Times New Roman" panose="02020603050405020304" pitchFamily="18" charset="0"/>
                <a:cs typeface="Times New Roman" panose="02020603050405020304" pitchFamily="18" charset="0"/>
              </a:rPr>
              <a:t>reikia jį valdyti </a:t>
            </a:r>
            <a:r>
              <a:rPr lang="lt-LT" sz="2000" b="1" dirty="0">
                <a:latin typeface="Times New Roman" panose="02020603050405020304" pitchFamily="18" charset="0"/>
                <a:cs typeface="Times New Roman" panose="02020603050405020304" pitchFamily="18" charset="0"/>
              </a:rPr>
              <a:t>ir </a:t>
            </a:r>
            <a:r>
              <a:rPr lang="lt-LT" sz="2000" b="1" dirty="0">
                <a:solidFill>
                  <a:srgbClr val="FF0000"/>
                </a:solidFill>
                <a:latin typeface="Times New Roman" panose="02020603050405020304" pitchFamily="18" charset="0"/>
                <a:cs typeface="Times New Roman" panose="02020603050405020304" pitchFamily="18" charset="0"/>
              </a:rPr>
              <a:t>laikytis šių taisyklių:</a:t>
            </a:r>
          </a:p>
          <a:p>
            <a:endParaRPr lang="lt-LT" b="1" dirty="0">
              <a:latin typeface="Times New Roman" panose="02020603050405020304" pitchFamily="18" charset="0"/>
              <a:cs typeface="Times New Roman" panose="02020603050405020304" pitchFamily="18" charset="0"/>
            </a:endParaRPr>
          </a:p>
          <a:p>
            <a:r>
              <a:rPr lang="lt-LT" sz="2800" b="1" dirty="0">
                <a:solidFill>
                  <a:srgbClr val="00B050"/>
                </a:solidFill>
                <a:latin typeface="Times New Roman" panose="02020603050405020304" pitchFamily="18" charset="0"/>
                <a:cs typeface="Times New Roman" panose="02020603050405020304" pitchFamily="18" charset="0"/>
              </a:rPr>
              <a:t>1.NESKAUDINK SAVĘS.</a:t>
            </a:r>
          </a:p>
          <a:p>
            <a:endParaRPr lang="lt-LT" sz="2800" b="1" dirty="0">
              <a:solidFill>
                <a:srgbClr val="00B050"/>
              </a:solidFill>
              <a:latin typeface="Times New Roman" panose="02020603050405020304" pitchFamily="18" charset="0"/>
              <a:cs typeface="Times New Roman" panose="02020603050405020304" pitchFamily="18" charset="0"/>
            </a:endParaRPr>
          </a:p>
          <a:p>
            <a:endParaRPr lang="lt-LT" sz="2000" b="1" dirty="0">
              <a:latin typeface="Times New Roman" panose="02020603050405020304" pitchFamily="18" charset="0"/>
              <a:cs typeface="Times New Roman" panose="02020603050405020304" pitchFamily="18" charset="0"/>
            </a:endParaRPr>
          </a:p>
          <a:p>
            <a:endParaRPr lang="lt-LT" sz="2000" b="1" dirty="0">
              <a:latin typeface="Times New Roman" panose="02020603050405020304" pitchFamily="18" charset="0"/>
              <a:cs typeface="Times New Roman" panose="02020603050405020304" pitchFamily="18" charset="0"/>
            </a:endParaRPr>
          </a:p>
          <a:p>
            <a:r>
              <a:rPr lang="lt-LT" sz="2800" b="1" dirty="0">
                <a:solidFill>
                  <a:schemeClr val="accent2">
                    <a:lumMod val="75000"/>
                  </a:schemeClr>
                </a:solidFill>
                <a:latin typeface="Times New Roman" panose="02020603050405020304" pitchFamily="18" charset="0"/>
                <a:cs typeface="Times New Roman" panose="02020603050405020304" pitchFamily="18" charset="0"/>
              </a:rPr>
              <a:t>2.NESKAUDINK KITŲ.</a:t>
            </a:r>
          </a:p>
          <a:p>
            <a:endParaRPr lang="lt-LT" sz="2800" b="1" dirty="0">
              <a:solidFill>
                <a:srgbClr val="FFC000"/>
              </a:solidFill>
              <a:latin typeface="Times New Roman" panose="02020603050405020304" pitchFamily="18" charset="0"/>
              <a:cs typeface="Times New Roman" panose="02020603050405020304" pitchFamily="18" charset="0"/>
            </a:endParaRPr>
          </a:p>
          <a:p>
            <a:endParaRPr lang="lt-LT" sz="2000" b="1" dirty="0">
              <a:latin typeface="Times New Roman" panose="02020603050405020304" pitchFamily="18" charset="0"/>
              <a:cs typeface="Times New Roman" panose="02020603050405020304" pitchFamily="18" charset="0"/>
            </a:endParaRPr>
          </a:p>
          <a:p>
            <a:endParaRPr lang="lt-LT" sz="2000" b="1" dirty="0">
              <a:latin typeface="Times New Roman" panose="02020603050405020304" pitchFamily="18" charset="0"/>
              <a:cs typeface="Times New Roman" panose="02020603050405020304" pitchFamily="18" charset="0"/>
            </a:endParaRPr>
          </a:p>
          <a:p>
            <a:endParaRPr lang="lt-LT" sz="2000" b="1" dirty="0">
              <a:latin typeface="Times New Roman" panose="02020603050405020304" pitchFamily="18" charset="0"/>
              <a:cs typeface="Times New Roman" panose="02020603050405020304" pitchFamily="18" charset="0"/>
            </a:endParaRPr>
          </a:p>
          <a:p>
            <a:r>
              <a:rPr lang="lt-LT" sz="2800" b="1" dirty="0">
                <a:solidFill>
                  <a:schemeClr val="tx2">
                    <a:lumMod val="75000"/>
                  </a:schemeClr>
                </a:solidFill>
                <a:latin typeface="Times New Roman" panose="02020603050405020304" pitchFamily="18" charset="0"/>
                <a:cs typeface="Times New Roman" panose="02020603050405020304" pitchFamily="18" charset="0"/>
              </a:rPr>
              <a:t>3. NENIOKOK SAVO IR KITŲ DAIKTŲ.</a:t>
            </a:r>
          </a:p>
          <a:p>
            <a:endParaRPr lang="lt-LT" sz="2800" b="1" dirty="0">
              <a:solidFill>
                <a:schemeClr val="tx2">
                  <a:lumMod val="75000"/>
                </a:schemeClr>
              </a:solidFill>
              <a:latin typeface="Times New Roman" panose="02020603050405020304" pitchFamily="18" charset="0"/>
              <a:cs typeface="Times New Roman" panose="02020603050405020304" pitchFamily="18" charset="0"/>
            </a:endParaRPr>
          </a:p>
          <a:p>
            <a:endParaRPr lang="lt-LT" sz="2800" b="1" dirty="0">
              <a:solidFill>
                <a:schemeClr val="tx2">
                  <a:lumMod val="75000"/>
                </a:schemeClr>
              </a:solidFill>
              <a:latin typeface="Times New Roman" panose="02020603050405020304" pitchFamily="18" charset="0"/>
              <a:cs typeface="Times New Roman" panose="02020603050405020304" pitchFamily="18" charset="0"/>
            </a:endParaRPr>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r>
              <a:rPr lang="lt-LT" dirty="0"/>
              <a:t>Dabar</a:t>
            </a:r>
          </a:p>
        </p:txBody>
      </p:sp>
      <p:pic>
        <p:nvPicPr>
          <p:cNvPr id="3" name="Paveikslėli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534" y="2204864"/>
            <a:ext cx="3121152" cy="3121152"/>
          </a:xfrm>
          <a:prstGeom prst="rect">
            <a:avLst/>
          </a:prstGeom>
        </p:spPr>
      </p:pic>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34977" y="1605200"/>
            <a:ext cx="4266158"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5697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1054</TotalTime>
  <Words>931</Words>
  <Application>Microsoft Office PowerPoint</Application>
  <PresentationFormat>Demonstracija ekrane (4:3)</PresentationFormat>
  <Paragraphs>161</Paragraphs>
  <Slides>18</Slides>
  <Notes>2</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18</vt:i4>
      </vt:variant>
    </vt:vector>
  </HeadingPairs>
  <TitlesOfParts>
    <vt:vector size="22" baseType="lpstr">
      <vt:lpstr>Arial</vt:lpstr>
      <vt:lpstr>Calibri</vt:lpstr>
      <vt:lpstr>Times New Roman</vt:lpstr>
      <vt:lpstr>Office tema</vt:lpstr>
      <vt:lpstr>Projektas „Sveikata visus metus 2023“  Kovo mėnesio iššūkis:  „Žmogus tampa labai drąsus, kai yra užtikrintas, kad jį myli.“ (Sigmund Freud)</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SOCIALINĖ ISTORIJA VAIKAMS  „KAI MANE APLANKO PYKTIS....“</dc:title>
  <dc:creator>Asus2</dc:creator>
  <cp:lastModifiedBy>EDITA KAREIVIENĖ</cp:lastModifiedBy>
  <cp:revision>63</cp:revision>
  <dcterms:created xsi:type="dcterms:W3CDTF">2021-05-04T12:35:22Z</dcterms:created>
  <dcterms:modified xsi:type="dcterms:W3CDTF">2023-03-31T07:50:43Z</dcterms:modified>
</cp:coreProperties>
</file>