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57" r:id="rId3"/>
    <p:sldId id="258" r:id="rId4"/>
    <p:sldId id="259" r:id="rId5"/>
    <p:sldId id="260" r:id="rId6"/>
    <p:sldId id="261"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F4E901-2335-4CD7-AC52-8C21CAA535B0}" type="datetimeFigureOut">
              <a:rPr lang="en-GB" smtClean="0"/>
              <a:t>30/03/2023</a:t>
            </a:fld>
            <a:endParaRPr lang="en-GB"/>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GB"/>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23376-A4B1-4C01-9FF3-626AEA2F24FE}" type="slidenum">
              <a:rPr lang="en-GB" smtClean="0"/>
              <a:t>‹#›</a:t>
            </a:fld>
            <a:endParaRPr lang="en-GB"/>
          </a:p>
        </p:txBody>
      </p:sp>
    </p:spTree>
    <p:extLst>
      <p:ext uri="{BB962C8B-B14F-4D97-AF65-F5344CB8AC3E}">
        <p14:creationId xmlns:p14="http://schemas.microsoft.com/office/powerpoint/2010/main" val="2583892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GB" dirty="0"/>
          </a:p>
        </p:txBody>
      </p:sp>
      <p:sp>
        <p:nvSpPr>
          <p:cNvPr id="4" name="Skaidrės numerio vietos rezervavimo ženklas 3"/>
          <p:cNvSpPr>
            <a:spLocks noGrp="1"/>
          </p:cNvSpPr>
          <p:nvPr>
            <p:ph type="sldNum" sz="quarter" idx="5"/>
          </p:nvPr>
        </p:nvSpPr>
        <p:spPr/>
        <p:txBody>
          <a:bodyPr/>
          <a:lstStyle/>
          <a:p>
            <a:fld id="{B8D23376-A4B1-4C01-9FF3-626AEA2F24FE}" type="slidenum">
              <a:rPr lang="en-GB" smtClean="0"/>
              <a:t>6</a:t>
            </a:fld>
            <a:endParaRPr lang="en-GB"/>
          </a:p>
        </p:txBody>
      </p:sp>
    </p:spTree>
    <p:extLst>
      <p:ext uri="{BB962C8B-B14F-4D97-AF65-F5344CB8AC3E}">
        <p14:creationId xmlns:p14="http://schemas.microsoft.com/office/powerpoint/2010/main" val="2331355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lt-LT"/>
              <a:t>Spustelėję redaguokite stilių</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7B04CCB7-6269-4E86-932D-0B5A11D4929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1371273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7B04CCB7-6269-4E86-932D-0B5A11D4929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30087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7B04CCB7-6269-4E86-932D-0B5A11D4929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D7BC1-71C0-4E6C-819C-249D06917A94}"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00302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7B04CCB7-6269-4E86-932D-0B5A11D4929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1170603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7B04CCB7-6269-4E86-932D-0B5A11D4929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D7BC1-71C0-4E6C-819C-249D06917A94}"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4684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7B04CCB7-6269-4E86-932D-0B5A11D4929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1969222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7B04CCB7-6269-4E86-932D-0B5A11D4929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30411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lt-LT"/>
              <a:t>Spustelėję redaguokite stilių</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7B04CCB7-6269-4E86-932D-0B5A11D4929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33745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7B04CCB7-6269-4E86-932D-0B5A11D4929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271883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7B04CCB7-6269-4E86-932D-0B5A11D49299}" type="datetimeFigureOut">
              <a:rPr lang="en-GB" smtClean="0"/>
              <a:t>30/03/2023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377723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7B04CCB7-6269-4E86-932D-0B5A11D49299}"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362348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a:t>Spustelėję redaguokite stilių</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7B04CCB7-6269-4E86-932D-0B5A11D49299}" type="datetimeFigureOut">
              <a:rPr lang="en-GB" smtClean="0"/>
              <a:t>30/03/2023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3264817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7B04CCB7-6269-4E86-932D-0B5A11D49299}" type="datetimeFigureOut">
              <a:rPr lang="en-GB" smtClean="0"/>
              <a:t>30/03/2023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118588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4CCB7-6269-4E86-932D-0B5A11D49299}" type="datetimeFigureOut">
              <a:rPr lang="en-GB" smtClean="0"/>
              <a:t>30/03/2023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111321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lt-LT"/>
              <a:t>Spustelėję redaguokite stilių</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7B04CCB7-6269-4E86-932D-0B5A11D49299}"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2138343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lt-LT"/>
              <a:t>Spustelėję redaguokite stilių</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7B04CCB7-6269-4E86-932D-0B5A11D49299}" type="datetimeFigureOut">
              <a:rPr lang="en-GB" smtClean="0"/>
              <a:t>30/03/2023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FD7BC1-71C0-4E6C-819C-249D06917A94}" type="slidenum">
              <a:rPr lang="en-GB" smtClean="0"/>
              <a:t>‹#›</a:t>
            </a:fld>
            <a:endParaRPr lang="en-GB"/>
          </a:p>
        </p:txBody>
      </p:sp>
    </p:spTree>
    <p:extLst>
      <p:ext uri="{BB962C8B-B14F-4D97-AF65-F5344CB8AC3E}">
        <p14:creationId xmlns:p14="http://schemas.microsoft.com/office/powerpoint/2010/main" val="1538935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lt-LT"/>
              <a:t>Spustelėję redaguokite stilių</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04CCB7-6269-4E86-932D-0B5A11D49299}" type="datetimeFigureOut">
              <a:rPr lang="en-GB" smtClean="0"/>
              <a:t>30/03/2023</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4FD7BC1-71C0-4E6C-819C-249D06917A94}" type="slidenum">
              <a:rPr lang="en-GB" smtClean="0"/>
              <a:t>‹#›</a:t>
            </a:fld>
            <a:endParaRPr lang="en-GB"/>
          </a:p>
        </p:txBody>
      </p:sp>
    </p:spTree>
    <p:extLst>
      <p:ext uri="{BB962C8B-B14F-4D97-AF65-F5344CB8AC3E}">
        <p14:creationId xmlns:p14="http://schemas.microsoft.com/office/powerpoint/2010/main" val="2929952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 name="Group 74">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6" name="Straight Connector 75">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Isosceles Triangle 84">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7" name="Rectangle 86">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9" name="Rectangle 88">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95"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Isosceles Triangle 98">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Isosceles Triangle 102">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Freeform: Shape 104">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Pavadinimas 1">
            <a:extLst>
              <a:ext uri="{FF2B5EF4-FFF2-40B4-BE49-F238E27FC236}">
                <a16:creationId xmlns:a16="http://schemas.microsoft.com/office/drawing/2014/main" id="{BE6C2F04-5C34-3892-2941-A3777392396C}"/>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a:solidFill>
                  <a:srgbClr val="FFFFFF"/>
                </a:solidFill>
              </a:rPr>
              <a:t>Seirijų Antano Žmuidzinavičiaus gimnazijos</a:t>
            </a:r>
          </a:p>
        </p:txBody>
      </p:sp>
      <p:pic>
        <p:nvPicPr>
          <p:cNvPr id="3" name="Paveikslėlis 2">
            <a:extLst>
              <a:ext uri="{FF2B5EF4-FFF2-40B4-BE49-F238E27FC236}">
                <a16:creationId xmlns:a16="http://schemas.microsoft.com/office/drawing/2014/main" id="{79091A91-36CE-21C6-0B60-77DF323E2179}"/>
              </a:ext>
            </a:extLst>
          </p:cNvPr>
          <p:cNvPicPr>
            <a:picLocks noChangeAspect="1"/>
          </p:cNvPicPr>
          <p:nvPr/>
        </p:nvPicPr>
        <p:blipFill>
          <a:blip r:embed="rId2"/>
          <a:stretch>
            <a:fillRect/>
          </a:stretch>
        </p:blipFill>
        <p:spPr>
          <a:xfrm>
            <a:off x="757251" y="1545062"/>
            <a:ext cx="3856774" cy="3856774"/>
          </a:xfrm>
          <a:prstGeom prst="rect">
            <a:avLst/>
          </a:prstGeom>
        </p:spPr>
      </p:pic>
      <p:sp>
        <p:nvSpPr>
          <p:cNvPr id="5" name="TextBox 4">
            <a:extLst>
              <a:ext uri="{FF2B5EF4-FFF2-40B4-BE49-F238E27FC236}">
                <a16:creationId xmlns:a16="http://schemas.microsoft.com/office/drawing/2014/main" id="{128A2680-477C-4F05-86EF-D1BF61689509}"/>
              </a:ext>
            </a:extLst>
          </p:cNvPr>
          <p:cNvSpPr txBox="1"/>
          <p:nvPr/>
        </p:nvSpPr>
        <p:spPr>
          <a:xfrm>
            <a:off x="7181725" y="2837329"/>
            <a:ext cx="4512988" cy="3317938"/>
          </a:xfrm>
          <a:prstGeom prst="rect">
            <a:avLst/>
          </a:prstGeom>
        </p:spPr>
        <p:txBody>
          <a:bodyPr vert="horz" lIns="91440" tIns="45720" rIns="91440" bIns="45720" rtlCol="0" anchor="t">
            <a:normAutofit/>
          </a:bodyPr>
          <a:lstStyle/>
          <a:p>
            <a:pPr>
              <a:spcBef>
                <a:spcPts val="1000"/>
              </a:spcBef>
              <a:buClr>
                <a:schemeClr val="accent1"/>
              </a:buClr>
              <a:buSzPct val="80000"/>
              <a:buFont typeface="Wingdings 3" charset="2"/>
              <a:buChar char=""/>
            </a:pPr>
            <a:r>
              <a:rPr lang="en-US">
                <a:solidFill>
                  <a:srgbClr val="FFFFFF"/>
                </a:solidFill>
              </a:rPr>
              <a:t>Kovo mėnesio iššūkio </a:t>
            </a:r>
          </a:p>
          <a:p>
            <a:pPr>
              <a:spcBef>
                <a:spcPts val="1000"/>
              </a:spcBef>
              <a:buClr>
                <a:schemeClr val="accent1"/>
              </a:buClr>
              <a:buSzPct val="80000"/>
              <a:buFont typeface="Wingdings 3" charset="2"/>
              <a:buChar char=""/>
            </a:pPr>
            <a:r>
              <a:rPr lang="en-US">
                <a:solidFill>
                  <a:srgbClr val="FFFFFF"/>
                </a:solidFill>
              </a:rPr>
              <a:t>„Žmogus tampa labai drąsus, kai yra užtikrintas kad jį myli.“(Sigmund Freud)</a:t>
            </a:r>
          </a:p>
          <a:p>
            <a:pPr>
              <a:spcBef>
                <a:spcPts val="1000"/>
              </a:spcBef>
              <a:buClr>
                <a:schemeClr val="accent1"/>
              </a:buClr>
              <a:buSzPct val="80000"/>
              <a:buFont typeface="Wingdings 3" charset="2"/>
              <a:buChar char=""/>
            </a:pPr>
            <a:r>
              <a:rPr lang="en-US">
                <a:solidFill>
                  <a:srgbClr val="FFFFFF"/>
                </a:solidFill>
              </a:rPr>
              <a:t>Įgyvendinimo veiklos</a:t>
            </a:r>
          </a:p>
          <a:p>
            <a:pPr>
              <a:spcBef>
                <a:spcPts val="1000"/>
              </a:spcBef>
              <a:buClr>
                <a:schemeClr val="accent1"/>
              </a:buClr>
              <a:buSzPct val="80000"/>
              <a:buFont typeface="Wingdings 3" charset="2"/>
              <a:buChar char=""/>
            </a:pPr>
            <a:endParaRPr lang="en-US">
              <a:solidFill>
                <a:srgbClr val="FFFFFF"/>
              </a:solidFill>
            </a:endParaRPr>
          </a:p>
          <a:p>
            <a:pPr>
              <a:spcBef>
                <a:spcPts val="1000"/>
              </a:spcBef>
              <a:buClr>
                <a:schemeClr val="accent1"/>
              </a:buClr>
              <a:buSzPct val="80000"/>
              <a:buFont typeface="Wingdings 3" charset="2"/>
              <a:buChar char=""/>
            </a:pPr>
            <a:r>
              <a:rPr lang="en-US">
                <a:solidFill>
                  <a:srgbClr val="FFFFFF"/>
                </a:solidFill>
              </a:rPr>
              <a:t>Komanda „ Kadagys“ , mokytoja Jūratė Grėbliūnaitė, visuomenės sveikatos specialistė Monika Jarmalienė</a:t>
            </a:r>
          </a:p>
          <a:p>
            <a:pPr>
              <a:spcBef>
                <a:spcPts val="1000"/>
              </a:spcBef>
              <a:buClr>
                <a:schemeClr val="accent1"/>
              </a:buClr>
              <a:buSzPct val="80000"/>
              <a:buFont typeface="Wingdings 3" charset="2"/>
              <a:buChar char=""/>
            </a:pPr>
            <a:endParaRPr lang="en-US">
              <a:solidFill>
                <a:srgbClr val="FFFFFF"/>
              </a:solidFill>
            </a:endParaRPr>
          </a:p>
          <a:p>
            <a:pPr>
              <a:spcBef>
                <a:spcPts val="1000"/>
              </a:spcBef>
              <a:buClr>
                <a:schemeClr val="accent1"/>
              </a:buClr>
              <a:buSzPct val="80000"/>
              <a:buFont typeface="Wingdings 3" charset="2"/>
              <a:buChar char=""/>
            </a:pPr>
            <a:endParaRPr lang="en-US">
              <a:solidFill>
                <a:srgbClr val="FFFFFF"/>
              </a:solidFill>
            </a:endParaRPr>
          </a:p>
        </p:txBody>
      </p:sp>
    </p:spTree>
    <p:extLst>
      <p:ext uri="{BB962C8B-B14F-4D97-AF65-F5344CB8AC3E}">
        <p14:creationId xmlns:p14="http://schemas.microsoft.com/office/powerpoint/2010/main" val="2508252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Paveikslėlis, kuriame yra diagrama&#10;&#10;Automatiškai sugeneruotas aprašymas">
            <a:extLst>
              <a:ext uri="{FF2B5EF4-FFF2-40B4-BE49-F238E27FC236}">
                <a16:creationId xmlns:a16="http://schemas.microsoft.com/office/drawing/2014/main" id="{F90D9170-27D6-6AB3-D3DC-D9B08B53EA98}"/>
              </a:ext>
            </a:extLst>
          </p:cNvPr>
          <p:cNvPicPr>
            <a:picLocks noChangeAspect="1"/>
          </p:cNvPicPr>
          <p:nvPr/>
        </p:nvPicPr>
        <p:blipFill rotWithShape="1">
          <a:blip r:embed="rId2"/>
          <a:srcRect l="15988" t="9091"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Pavadinimas 1">
            <a:extLst>
              <a:ext uri="{FF2B5EF4-FFF2-40B4-BE49-F238E27FC236}">
                <a16:creationId xmlns:a16="http://schemas.microsoft.com/office/drawing/2014/main" id="{F25B0189-E7E1-D142-C6D6-77015AE06DEE}"/>
              </a:ext>
            </a:extLst>
          </p:cNvPr>
          <p:cNvSpPr>
            <a:spLocks noGrp="1"/>
          </p:cNvSpPr>
          <p:nvPr>
            <p:ph type="title" idx="4294967295"/>
          </p:nvPr>
        </p:nvSpPr>
        <p:spPr>
          <a:xfrm>
            <a:off x="668867" y="1678666"/>
            <a:ext cx="4088190" cy="2369093"/>
          </a:xfrm>
        </p:spPr>
        <p:txBody>
          <a:bodyPr vert="horz" lIns="91440" tIns="45720" rIns="91440" bIns="45720" rtlCol="0" anchor="b">
            <a:normAutofit/>
          </a:bodyPr>
          <a:lstStyle/>
          <a:p>
            <a:pPr algn="r">
              <a:lnSpc>
                <a:spcPct val="90000"/>
              </a:lnSpc>
            </a:pPr>
            <a:r>
              <a:rPr lang="en-US" sz="2600" dirty="0"/>
              <a:t>                                                                                                  </a:t>
            </a:r>
            <a:r>
              <a:rPr lang="en-US" sz="2600"/>
              <a:t>Bendrystė,</a:t>
            </a:r>
            <a:br>
              <a:rPr lang="en-US" sz="2600"/>
            </a:br>
            <a:r>
              <a:rPr lang="en-US" sz="2600"/>
              <a:t> palaikymas, supratimas, pagalba, pagarba ir … daugybė mielų kartu praleistų akimirkų.</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44922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ABBAEA-8319-2698-3A2D-4927E60A812B}"/>
              </a:ext>
            </a:extLst>
          </p:cNvPr>
          <p:cNvSpPr txBox="1"/>
          <p:nvPr/>
        </p:nvSpPr>
        <p:spPr>
          <a:xfrm>
            <a:off x="677334" y="2160589"/>
            <a:ext cx="8596668"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700">
                <a:solidFill>
                  <a:srgbClr val="FFFFFF"/>
                </a:solidFill>
              </a:rPr>
              <a:t>Kovo 17-oji mūsų gimnazijoje buvo 💚GEROJO LAŠELIO DIENA💚, skirta vėžiu sergančių vaikų palaikymui, kurį inicijuoja Lietuvos vaikų vėžio asociacijos „Paguoda“. Daugelis bendruomenės narių, kaip ir buvo pageidaujama, į pamokas atėjo vilkėdami žalios spalvos drabužiais arba buvo pasipuošę žalios spalvos aksesuarais. Po dviejų pamokų visi rinkosi į susirinkimų salę, kur visuomenės sveikatos specialistė Monika Jarmalienė skaitė informacinį pranešimą, skirtą supažindinti mokyklos bendruomenę su onkologinėmis ligomis sergančių vaikų bei jų šeimų kasdienybe. Buvo kalbama ir apie tai, kad turime šeimoms, paliestoms onkologinių ligų, teikti viltį, stengtis palengvinti jų naštą, kasdienybę pripildyti džiugių akimirkų. Kad geriau suvoktų minėtą realybę, po pranešimo 8-IIIg kl. mokiniai žiūrėjo režisieriaus Arūno Matelio sukurtą dokumentinį filmą „Prieš parskrendant į Žemę“, kuriame pasakojama apie onkologinėmis ligomis sergančius Lietuvos vaikus. Per ilgąsias pertraukas dauguma skubėjo į fojė, kad į ten esančią aukų dėžutę įmestų atsineštus centus ar eurus. Iš viso akcijos metu surinkta 240 eurų, kurių kiekvienas pinigėlis yra svarbus, nes paaukotas iš širdies. Nuoširdžiai dėkojame visiems aukojusiems!</a:t>
            </a:r>
          </a:p>
        </p:txBody>
      </p:sp>
    </p:spTree>
    <p:extLst>
      <p:ext uri="{BB962C8B-B14F-4D97-AF65-F5344CB8AC3E}">
        <p14:creationId xmlns:p14="http://schemas.microsoft.com/office/powerpoint/2010/main" val="2760264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3E8A861C-3842-B799-8BCC-3929CCBBC7D6}"/>
              </a:ext>
            </a:extLst>
          </p:cNvPr>
          <p:cNvPicPr>
            <a:picLocks noChangeAspect="1"/>
          </p:cNvPicPr>
          <p:nvPr/>
        </p:nvPicPr>
        <p:blipFill rotWithShape="1">
          <a:blip r:embed="rId2"/>
          <a:srcRect r="12429" b="1"/>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4" name="Paveikslėlis 3">
            <a:extLst>
              <a:ext uri="{FF2B5EF4-FFF2-40B4-BE49-F238E27FC236}">
                <a16:creationId xmlns:a16="http://schemas.microsoft.com/office/drawing/2014/main" id="{9F3ECAC2-ACAD-121B-B791-3C49BDDC913D}"/>
              </a:ext>
            </a:extLst>
          </p:cNvPr>
          <p:cNvPicPr>
            <a:picLocks noChangeAspect="1"/>
          </p:cNvPicPr>
          <p:nvPr/>
        </p:nvPicPr>
        <p:blipFill rotWithShape="1">
          <a:blip r:embed="rId3"/>
          <a:srcRect l="4536" r="6432"/>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2" name="Paveikslėlis 1">
            <a:extLst>
              <a:ext uri="{FF2B5EF4-FFF2-40B4-BE49-F238E27FC236}">
                <a16:creationId xmlns:a16="http://schemas.microsoft.com/office/drawing/2014/main" id="{518906D3-F145-F70C-1CA0-83D976D13E4D}"/>
              </a:ext>
            </a:extLst>
          </p:cNvPr>
          <p:cNvPicPr>
            <a:picLocks noChangeAspect="1"/>
          </p:cNvPicPr>
          <p:nvPr/>
        </p:nvPicPr>
        <p:blipFill rotWithShape="1">
          <a:blip r:embed="rId4"/>
          <a:srcRect t="16506" r="3" b="272"/>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4131331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extBox 2">
            <a:extLst>
              <a:ext uri="{FF2B5EF4-FFF2-40B4-BE49-F238E27FC236}">
                <a16:creationId xmlns:a16="http://schemas.microsoft.com/office/drawing/2014/main" id="{72F8761D-A8D1-E6DD-8A79-0A44EE0C543F}"/>
              </a:ext>
            </a:extLst>
          </p:cNvPr>
          <p:cNvSpPr txBox="1"/>
          <p:nvPr/>
        </p:nvSpPr>
        <p:spPr>
          <a:xfrm>
            <a:off x="677334" y="2160589"/>
            <a:ext cx="3957349" cy="374932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a:solidFill>
                  <a:schemeClr val="tx1">
                    <a:lumMod val="75000"/>
                    <a:lumOff val="25000"/>
                  </a:schemeClr>
                </a:solidFill>
              </a:rPr>
              <a:t>Kovo 21 dieną gimnazijoje trepsėjo daug mažų ir keletas didelių kojyčių, mūvinčių skirtingas kojines. Tokiu būdu paminėjome Pasaulinę Dauno sindromo dieną ir taip išreiškėme palaikymą ir toleranciją žmonėms su Dauno sindromu. Skirtingos kojinės simbolizuoja kitoniškumą, kurį nulemia vos viena chromosoma... 😚</a:t>
            </a:r>
          </a:p>
        </p:txBody>
      </p:sp>
      <p:pic>
        <p:nvPicPr>
          <p:cNvPr id="4" name="Paveikslėlis 3">
            <a:extLst>
              <a:ext uri="{FF2B5EF4-FFF2-40B4-BE49-F238E27FC236}">
                <a16:creationId xmlns:a16="http://schemas.microsoft.com/office/drawing/2014/main" id="{52100077-9F3F-6191-EA9C-C57EFAFAB327}"/>
              </a:ext>
            </a:extLst>
          </p:cNvPr>
          <p:cNvPicPr>
            <a:picLocks noChangeAspect="1"/>
          </p:cNvPicPr>
          <p:nvPr/>
        </p:nvPicPr>
        <p:blipFill>
          <a:blip r:embed="rId2"/>
          <a:stretch>
            <a:fillRect/>
          </a:stretch>
        </p:blipFill>
        <p:spPr>
          <a:xfrm>
            <a:off x="4987137" y="2159331"/>
            <a:ext cx="4204989" cy="2806830"/>
          </a:xfrm>
          <a:prstGeom prst="rect">
            <a:avLst/>
          </a:prstGeom>
        </p:spPr>
      </p:pic>
    </p:spTree>
    <p:extLst>
      <p:ext uri="{BB962C8B-B14F-4D97-AF65-F5344CB8AC3E}">
        <p14:creationId xmlns:p14="http://schemas.microsoft.com/office/powerpoint/2010/main" val="960364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aveikslėlis 3" descr="Paveikslėlis, kuriame yra asmuo, vidaus, keletas&#10;&#10;Automatiškai sugeneruotas aprašymas">
            <a:extLst>
              <a:ext uri="{FF2B5EF4-FFF2-40B4-BE49-F238E27FC236}">
                <a16:creationId xmlns:a16="http://schemas.microsoft.com/office/drawing/2014/main" id="{6E03BEC6-2383-985E-705E-CF4D545F489D}"/>
              </a:ext>
            </a:extLst>
          </p:cNvPr>
          <p:cNvPicPr>
            <a:picLocks noChangeAspect="1"/>
          </p:cNvPicPr>
          <p:nvPr/>
        </p:nvPicPr>
        <p:blipFill rotWithShape="1">
          <a:blip r:embed="rId3"/>
          <a:srcRect l="15097" r="13168" b="-1"/>
          <a:stretch/>
        </p:blipFill>
        <p:spPr>
          <a:xfrm>
            <a:off x="-1" y="10"/>
            <a:ext cx="7370057" cy="6857990"/>
          </a:xfrm>
          <a:prstGeom prst="rect">
            <a:avLst/>
          </a:prstGeom>
        </p:spPr>
      </p:pic>
      <p:pic>
        <p:nvPicPr>
          <p:cNvPr id="3" name="Paveikslėlis 2" descr="Paveikslėlis, kuriame yra asmuo, vidaus, siena, grindys&#10;&#10;Automatiškai sugeneruotas aprašymas">
            <a:extLst>
              <a:ext uri="{FF2B5EF4-FFF2-40B4-BE49-F238E27FC236}">
                <a16:creationId xmlns:a16="http://schemas.microsoft.com/office/drawing/2014/main" id="{EC0828E6-CD32-48D4-875F-D1C4E3FB204A}"/>
              </a:ext>
            </a:extLst>
          </p:cNvPr>
          <p:cNvPicPr>
            <a:picLocks noChangeAspect="1"/>
          </p:cNvPicPr>
          <p:nvPr/>
        </p:nvPicPr>
        <p:blipFill rotWithShape="1">
          <a:blip r:embed="rId4"/>
          <a:srcRect l="7110" r="-4" b="-4"/>
          <a:stretch/>
        </p:blipFill>
        <p:spPr>
          <a:xfrm>
            <a:off x="7534656" y="1"/>
            <a:ext cx="4657344" cy="3346704"/>
          </a:xfrm>
          <a:prstGeom prst="rect">
            <a:avLst/>
          </a:prstGeom>
        </p:spPr>
      </p:pic>
      <p:pic>
        <p:nvPicPr>
          <p:cNvPr id="2" name="Paveikslėlis 1" descr="Paveikslėlis, kuriame yra asmuo, vaikas, vidaus, grupė&#10;&#10;Automatiškai sugeneruotas aprašymas">
            <a:extLst>
              <a:ext uri="{FF2B5EF4-FFF2-40B4-BE49-F238E27FC236}">
                <a16:creationId xmlns:a16="http://schemas.microsoft.com/office/drawing/2014/main" id="{B070D4D6-0561-5D06-2681-751D49087AE9}"/>
              </a:ext>
            </a:extLst>
          </p:cNvPr>
          <p:cNvPicPr>
            <a:picLocks noChangeAspect="1"/>
          </p:cNvPicPr>
          <p:nvPr/>
        </p:nvPicPr>
        <p:blipFill rotWithShape="1">
          <a:blip r:embed="rId5"/>
          <a:srcRect r="7106" b="-4"/>
          <a:stretch/>
        </p:blipFill>
        <p:spPr>
          <a:xfrm>
            <a:off x="7534654" y="3511296"/>
            <a:ext cx="4657346" cy="3346704"/>
          </a:xfrm>
          <a:prstGeom prst="rect">
            <a:avLst/>
          </a:prstGeom>
        </p:spPr>
      </p:pic>
    </p:spTree>
    <p:extLst>
      <p:ext uri="{BB962C8B-B14F-4D97-AF65-F5344CB8AC3E}">
        <p14:creationId xmlns:p14="http://schemas.microsoft.com/office/powerpoint/2010/main" val="4151452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vadinimas 4">
            <a:extLst>
              <a:ext uri="{FF2B5EF4-FFF2-40B4-BE49-F238E27FC236}">
                <a16:creationId xmlns:a16="http://schemas.microsoft.com/office/drawing/2014/main" id="{104D2678-F881-06E2-9C88-C92D11B837C4}"/>
              </a:ext>
            </a:extLst>
          </p:cNvPr>
          <p:cNvSpPr>
            <a:spLocks noGrp="1"/>
          </p:cNvSpPr>
          <p:nvPr>
            <p:ph type="title"/>
          </p:nvPr>
        </p:nvSpPr>
        <p:spPr/>
        <p:txBody>
          <a:bodyPr>
            <a:normAutofit/>
          </a:bodyPr>
          <a:lstStyle/>
          <a:p>
            <a:r>
              <a:rPr lang="lt-LT" sz="4800" dirty="0"/>
              <a:t>Gera daryti gera!</a:t>
            </a:r>
            <a:endParaRPr lang="en-GB" sz="4800" dirty="0"/>
          </a:p>
        </p:txBody>
      </p:sp>
      <p:sp>
        <p:nvSpPr>
          <p:cNvPr id="6" name="Turinio vietos rezervavimo ženklas 5">
            <a:extLst>
              <a:ext uri="{FF2B5EF4-FFF2-40B4-BE49-F238E27FC236}">
                <a16:creationId xmlns:a16="http://schemas.microsoft.com/office/drawing/2014/main" id="{9D592616-6FED-DF62-7287-679939B8CFF3}"/>
              </a:ext>
            </a:extLst>
          </p:cNvPr>
          <p:cNvSpPr>
            <a:spLocks noGrp="1"/>
          </p:cNvSpPr>
          <p:nvPr>
            <p:ph idx="1"/>
          </p:nvPr>
        </p:nvSpPr>
        <p:spPr/>
        <p:txBody>
          <a:bodyPr>
            <a:normAutofit/>
          </a:bodyPr>
          <a:lstStyle/>
          <a:p>
            <a:r>
              <a:rPr lang="lt-LT" sz="4000" dirty="0"/>
              <a:t>Džiugu matyti, žinoti, kad kitam sekasi, kad jis labiau pasitiki savimi, drąsėja, jaučiasi saugus.</a:t>
            </a:r>
            <a:endParaRPr lang="en-GB" sz="4000" dirty="0"/>
          </a:p>
        </p:txBody>
      </p:sp>
      <p:sp>
        <p:nvSpPr>
          <p:cNvPr id="7" name="Širdis 6">
            <a:extLst>
              <a:ext uri="{FF2B5EF4-FFF2-40B4-BE49-F238E27FC236}">
                <a16:creationId xmlns:a16="http://schemas.microsoft.com/office/drawing/2014/main" id="{00847ECE-B32D-F2FA-941B-7CCE695EB2A1}"/>
              </a:ext>
            </a:extLst>
          </p:cNvPr>
          <p:cNvSpPr/>
          <p:nvPr/>
        </p:nvSpPr>
        <p:spPr>
          <a:xfrm>
            <a:off x="4492090" y="4800601"/>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aveikslėlis 7">
            <a:extLst>
              <a:ext uri="{FF2B5EF4-FFF2-40B4-BE49-F238E27FC236}">
                <a16:creationId xmlns:a16="http://schemas.microsoft.com/office/drawing/2014/main" id="{12DA75B6-B77C-53AE-8BEC-BE1963A11607}"/>
              </a:ext>
            </a:extLst>
          </p:cNvPr>
          <p:cNvPicPr>
            <a:picLocks noChangeAspect="1"/>
          </p:cNvPicPr>
          <p:nvPr/>
        </p:nvPicPr>
        <p:blipFill>
          <a:blip r:embed="rId2"/>
          <a:stretch>
            <a:fillRect/>
          </a:stretch>
        </p:blipFill>
        <p:spPr>
          <a:xfrm>
            <a:off x="5658630" y="4794465"/>
            <a:ext cx="944962" cy="926672"/>
          </a:xfrm>
          <a:prstGeom prst="rect">
            <a:avLst/>
          </a:prstGeom>
        </p:spPr>
      </p:pic>
      <p:pic>
        <p:nvPicPr>
          <p:cNvPr id="9" name="Paveikslėlis 8">
            <a:extLst>
              <a:ext uri="{FF2B5EF4-FFF2-40B4-BE49-F238E27FC236}">
                <a16:creationId xmlns:a16="http://schemas.microsoft.com/office/drawing/2014/main" id="{17B4DFF1-A91D-62DA-7897-76A7C46F6D1F}"/>
              </a:ext>
            </a:extLst>
          </p:cNvPr>
          <p:cNvPicPr>
            <a:picLocks noChangeAspect="1"/>
          </p:cNvPicPr>
          <p:nvPr/>
        </p:nvPicPr>
        <p:blipFill>
          <a:blip r:embed="rId2"/>
          <a:stretch>
            <a:fillRect/>
          </a:stretch>
        </p:blipFill>
        <p:spPr>
          <a:xfrm>
            <a:off x="3294988" y="4794465"/>
            <a:ext cx="944962" cy="926672"/>
          </a:xfrm>
          <a:prstGeom prst="rect">
            <a:avLst/>
          </a:prstGeom>
        </p:spPr>
      </p:pic>
    </p:spTree>
    <p:extLst>
      <p:ext uri="{BB962C8B-B14F-4D97-AF65-F5344CB8AC3E}">
        <p14:creationId xmlns:p14="http://schemas.microsoft.com/office/powerpoint/2010/main" val="2297504567"/>
      </p:ext>
    </p:extLst>
  </p:cSld>
  <p:clrMapOvr>
    <a:masterClrMapping/>
  </p:clrMapOvr>
</p:sld>
</file>

<file path=ppt/theme/theme1.xml><?xml version="1.0" encoding="utf-8"?>
<a:theme xmlns:a="http://schemas.openxmlformats.org/drawingml/2006/main" name="Briaunota">
  <a:themeElements>
    <a:clrScheme name="Briauno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Briauno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auno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107</TotalTime>
  <Words>317</Words>
  <Application>Microsoft Office PowerPoint</Application>
  <PresentationFormat>Plačiaekranė</PresentationFormat>
  <Paragraphs>12</Paragraphs>
  <Slides>7</Slides>
  <Notes>1</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7</vt:i4>
      </vt:variant>
    </vt:vector>
  </HeadingPairs>
  <TitlesOfParts>
    <vt:vector size="12" baseType="lpstr">
      <vt:lpstr>Arial</vt:lpstr>
      <vt:lpstr>Calibri</vt:lpstr>
      <vt:lpstr>Trebuchet MS</vt:lpstr>
      <vt:lpstr>Wingdings 3</vt:lpstr>
      <vt:lpstr>Briaunota</vt:lpstr>
      <vt:lpstr>Seirijų Antano Žmuidzinavičiaus gimnazijos</vt:lpstr>
      <vt:lpstr>                                                                                                  Bendrystė,  palaikymas, supratimas, pagalba, pagarba ir … daugybė mielų kartu praleistų akimirkų.</vt:lpstr>
      <vt:lpstr>„PowerPoint“ pateiktis</vt:lpstr>
      <vt:lpstr>„PowerPoint“ pateiktis</vt:lpstr>
      <vt:lpstr>„PowerPoint“ pateiktis</vt:lpstr>
      <vt:lpstr>„PowerPoint“ pateiktis</vt:lpstr>
      <vt:lpstr>Gera daryti gera!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Jūratė Grėbliūnaitė</dc:creator>
  <cp:lastModifiedBy>Jūratė Grėbliūnaitė</cp:lastModifiedBy>
  <cp:revision>6</cp:revision>
  <dcterms:created xsi:type="dcterms:W3CDTF">2023-03-30T18:38:39Z</dcterms:created>
  <dcterms:modified xsi:type="dcterms:W3CDTF">2023-03-30T20:41:36Z</dcterms:modified>
</cp:coreProperties>
</file>