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24"/>
  </p:notesMasterIdLst>
  <p:sldIdLst>
    <p:sldId id="330" r:id="rId2"/>
    <p:sldId id="370" r:id="rId3"/>
    <p:sldId id="372" r:id="rId4"/>
    <p:sldId id="332" r:id="rId5"/>
    <p:sldId id="373" r:id="rId6"/>
    <p:sldId id="353" r:id="rId7"/>
    <p:sldId id="371" r:id="rId8"/>
    <p:sldId id="354" r:id="rId9"/>
    <p:sldId id="359" r:id="rId10"/>
    <p:sldId id="361" r:id="rId11"/>
    <p:sldId id="375" r:id="rId12"/>
    <p:sldId id="362" r:id="rId13"/>
    <p:sldId id="346" r:id="rId14"/>
    <p:sldId id="347" r:id="rId15"/>
    <p:sldId id="348" r:id="rId16"/>
    <p:sldId id="350" r:id="rId17"/>
    <p:sldId id="338" r:id="rId18"/>
    <p:sldId id="363" r:id="rId19"/>
    <p:sldId id="364" r:id="rId20"/>
    <p:sldId id="365" r:id="rId21"/>
    <p:sldId id="374" r:id="rId22"/>
    <p:sldId id="3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rtotojas" initials="V" lastIdx="0" clrIdx="0">
    <p:extLst>
      <p:ext uri="{19B8F6BF-5375-455C-9EA6-DF929625EA0E}">
        <p15:presenceInfo xmlns:p15="http://schemas.microsoft.com/office/powerpoint/2012/main" userId="8c83cfb9f56bc2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CC"/>
    <a:srgbClr val="00FF00"/>
    <a:srgbClr val="CC99FF"/>
    <a:srgbClr val="FF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5116" autoAdjust="0"/>
  </p:normalViewPr>
  <p:slideViewPr>
    <p:cSldViewPr snapToGrid="0">
      <p:cViewPr varScale="1">
        <p:scale>
          <a:sx n="115" d="100"/>
          <a:sy n="115" d="100"/>
        </p:scale>
        <p:origin x="3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7C032-7E4C-4F08-9E9F-3EB02C56D9F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F8E22-0FDF-4D73-9BD3-FAFF9E157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5655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8607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87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27151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7071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09154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76673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82148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579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191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6679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3896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904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7045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494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5929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532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09DBB-D6C4-4330-B11E-658666833415}" type="datetimeFigureOut">
              <a:rPr lang="lt-LT" smtClean="0"/>
              <a:t>2021-09-29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8B9789D-2BA7-4EE4-89A9-F46E4F6FDCB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9792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F20066E-39A8-46DA-A8F0-EAA385A9C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257" y="6114042"/>
            <a:ext cx="11592403" cy="896459"/>
          </a:xfrm>
        </p:spPr>
        <p:txBody>
          <a:bodyPr>
            <a:normAutofit/>
          </a:bodyPr>
          <a:lstStyle/>
          <a:p>
            <a:r>
              <a:rPr lang="pt-PT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lt-LT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</a:t>
            </a:r>
            <a:endParaRPr lang="en-US" sz="1600" dirty="0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CA8D591-500F-4DA8-8826-D099BCFD5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8" y="3132408"/>
            <a:ext cx="2646603" cy="2829132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3D9AD068-2F59-46C9-8E0A-3F33409E9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69" y="3706595"/>
            <a:ext cx="2855676" cy="2855676"/>
          </a:xfrm>
          <a:prstGeom prst="rect">
            <a:avLst/>
          </a:prstGeom>
        </p:spPr>
      </p:pic>
      <p:sp>
        <p:nvSpPr>
          <p:cNvPr id="6" name="Stačiakampis 5">
            <a:extLst>
              <a:ext uri="{FF2B5EF4-FFF2-40B4-BE49-F238E27FC236}">
                <a16:creationId xmlns:a16="http://schemas.microsoft.com/office/drawing/2014/main" id="{9DA603B1-46D8-4962-A053-5741B2650907}"/>
              </a:ext>
            </a:extLst>
          </p:cNvPr>
          <p:cNvSpPr/>
          <p:nvPr/>
        </p:nvSpPr>
        <p:spPr>
          <a:xfrm flipV="1">
            <a:off x="3089001" y="-70337"/>
            <a:ext cx="6008914" cy="703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78" y="1165763"/>
            <a:ext cx="7021719" cy="378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id="{5EAD9617-5FF7-4BE5-96F3-8328BA429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180975"/>
            <a:ext cx="8596668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</a:rPr>
              <a:t> 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kelionės visuomeniniu  transportu, palietus pinigus, pažaidus su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gyvūnais!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1" y="1400175"/>
            <a:ext cx="6048374" cy="5172075"/>
          </a:xfrm>
        </p:spPr>
      </p:pic>
    </p:spTree>
    <p:extLst>
      <p:ext uri="{BB962C8B-B14F-4D97-AF65-F5344CB8AC3E}">
        <p14:creationId xmlns:p14="http://schemas.microsoft.com/office/powerpoint/2010/main" val="34471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810000"/>
          </a:xfrm>
        </p:spPr>
        <p:txBody>
          <a:bodyPr>
            <a:noAutofit/>
          </a:bodyPr>
          <a:lstStyle/>
          <a:p>
            <a:pPr algn="ctr"/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girdėjai, mielas vaike, kad rankytes plauti 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išmokti 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reikia. Turime gerai patrinti, o ne tik jas sudrėkinti. Tai dabar mes susikaupsim ir rankas  švariai nuplausim. Mums reikės kvapnaus muiliuko, šilto </a:t>
            </a:r>
            <a:r>
              <a:rPr lang="lt-LT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vandenuko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ir švaraus </a:t>
            </a:r>
            <a:r>
              <a:rPr lang="lt-LT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rankšluostuko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77334" y="609600"/>
            <a:ext cx="8596668" cy="3600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800" dirty="0" smtClean="0">
                <a:solidFill>
                  <a:srgbClr val="00B050"/>
                </a:solidFill>
              </a:rPr>
              <a:t>  </a:t>
            </a:r>
            <a:endParaRPr lang="lt-LT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407" y="4419600"/>
            <a:ext cx="2328863" cy="184785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91" y="2918224"/>
            <a:ext cx="2143125" cy="225742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061" y="3132536"/>
            <a:ext cx="2495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0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Žvaigždė: 5 kampų 7">
            <a:extLst>
              <a:ext uri="{FF2B5EF4-FFF2-40B4-BE49-F238E27FC236}">
                <a16:creationId xmlns:a16="http://schemas.microsoft.com/office/drawing/2014/main" id="{FFC54404-A57C-47E9-8BF6-007B8147AC38}"/>
              </a:ext>
            </a:extLst>
          </p:cNvPr>
          <p:cNvSpPr/>
          <p:nvPr/>
        </p:nvSpPr>
        <p:spPr>
          <a:xfrm>
            <a:off x="2212004" y="199783"/>
            <a:ext cx="1364762" cy="983678"/>
          </a:xfrm>
          <a:prstGeom prst="star5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lt-LT" sz="3200" b="1" dirty="0" smtClean="0">
                <a:solidFill>
                  <a:schemeClr val="accent2"/>
                </a:solidFill>
              </a:rPr>
              <a:t>1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9" name="Žvaigždė: 5 kampų 8">
            <a:extLst>
              <a:ext uri="{FF2B5EF4-FFF2-40B4-BE49-F238E27FC236}">
                <a16:creationId xmlns:a16="http://schemas.microsoft.com/office/drawing/2014/main" id="{12614C77-295B-465D-A27A-5592D2D85B2A}"/>
              </a:ext>
            </a:extLst>
          </p:cNvPr>
          <p:cNvSpPr/>
          <p:nvPr/>
        </p:nvSpPr>
        <p:spPr>
          <a:xfrm>
            <a:off x="6799302" y="136659"/>
            <a:ext cx="1384300" cy="1016214"/>
          </a:xfrm>
          <a:prstGeom prst="star5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lt-LT" sz="3200" b="1" dirty="0" smtClean="0">
              <a:solidFill>
                <a:srgbClr val="00B050"/>
              </a:solidFill>
            </a:endParaRPr>
          </a:p>
          <a:p>
            <a:pPr algn="ctr"/>
            <a:endParaRPr lang="lt-LT" sz="3200" b="1" dirty="0">
              <a:solidFill>
                <a:srgbClr val="00B050"/>
              </a:solidFill>
            </a:endParaRPr>
          </a:p>
          <a:p>
            <a:pPr algn="ctr"/>
            <a:endParaRPr lang="lt-LT" sz="3200" b="1" dirty="0" smtClean="0">
              <a:solidFill>
                <a:srgbClr val="00B050"/>
              </a:solidFill>
            </a:endParaRPr>
          </a:p>
          <a:p>
            <a:pPr algn="ctr"/>
            <a:endParaRPr lang="lt-LT" sz="3200" b="1" dirty="0">
              <a:solidFill>
                <a:srgbClr val="00B050"/>
              </a:solidFill>
            </a:endParaRPr>
          </a:p>
          <a:p>
            <a:pPr algn="ctr"/>
            <a:endParaRPr lang="lt-LT" sz="3200" b="1" dirty="0" smtClean="0">
              <a:solidFill>
                <a:srgbClr val="00B050"/>
              </a:solidFill>
            </a:endParaRPr>
          </a:p>
          <a:p>
            <a:pPr algn="ctr"/>
            <a:r>
              <a:rPr lang="lt-LT" sz="3200" b="1" dirty="0" smtClean="0">
                <a:solidFill>
                  <a:schemeClr val="accent2"/>
                </a:solidFill>
              </a:rPr>
              <a:t>2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65" y="1245996"/>
            <a:ext cx="4091353" cy="4461468"/>
          </a:xfrm>
          <a:prstGeom prst="rect">
            <a:avLst/>
          </a:prstGeom>
        </p:spPr>
      </p:pic>
      <p:sp>
        <p:nvSpPr>
          <p:cNvPr id="14" name="Turinio vietos rezervavimo ženklas 13"/>
          <p:cNvSpPr>
            <a:spLocks noGrp="1"/>
          </p:cNvSpPr>
          <p:nvPr>
            <p:ph idx="1"/>
          </p:nvPr>
        </p:nvSpPr>
        <p:spPr>
          <a:xfrm>
            <a:off x="592853" y="1431538"/>
            <a:ext cx="9053565" cy="523889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lt-LT" dirty="0" smtClean="0"/>
              <a:t>                                                      </a:t>
            </a:r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sz="2800" dirty="0" smtClean="0"/>
          </a:p>
          <a:p>
            <a:pPr marL="0" indent="0">
              <a:buNone/>
            </a:pPr>
            <a:endParaRPr lang="lt-LT" sz="2800" dirty="0"/>
          </a:p>
          <a:p>
            <a:pPr marL="0" indent="0">
              <a:buNone/>
            </a:pPr>
            <a:endParaRPr lang="lt-LT" sz="2800" dirty="0" smtClean="0"/>
          </a:p>
          <a:p>
            <a:pPr marL="0" indent="0">
              <a:buNone/>
            </a:pPr>
            <a:r>
              <a:rPr lang="lt-LT" sz="3600" dirty="0" smtClean="0"/>
              <a:t>      </a:t>
            </a:r>
          </a:p>
          <a:p>
            <a:pPr marL="0" indent="0">
              <a:buNone/>
            </a:pPr>
            <a:r>
              <a:rPr lang="lt-LT" sz="3600" dirty="0">
                <a:solidFill>
                  <a:schemeClr val="tx1"/>
                </a:solidFill>
              </a:rPr>
              <a:t> </a:t>
            </a:r>
            <a:r>
              <a:rPr lang="lt-LT" sz="3600" dirty="0" smtClean="0">
                <a:solidFill>
                  <a:schemeClr val="tx1"/>
                </a:solidFill>
              </a:rPr>
              <a:t>    </a:t>
            </a:r>
          </a:p>
          <a:p>
            <a:pPr marL="0" indent="0">
              <a:buNone/>
            </a:pPr>
            <a:r>
              <a:rPr lang="lt-LT" sz="3600" dirty="0">
                <a:solidFill>
                  <a:schemeClr val="tx1"/>
                </a:solidFill>
              </a:rPr>
              <a:t> </a:t>
            </a:r>
            <a:r>
              <a:rPr lang="lt-LT" sz="3600" dirty="0" smtClean="0">
                <a:solidFill>
                  <a:schemeClr val="tx1"/>
                </a:solidFill>
              </a:rPr>
              <a:t>     </a:t>
            </a:r>
          </a:p>
          <a:p>
            <a:pPr marL="0" indent="0">
              <a:buNone/>
            </a:pPr>
            <a:endParaRPr lang="lt-LT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t-LT" sz="3600" dirty="0" smtClean="0">
                <a:solidFill>
                  <a:schemeClr val="tx1"/>
                </a:solidFill>
              </a:rPr>
              <a:t>         </a:t>
            </a:r>
          </a:p>
          <a:p>
            <a:pPr marL="0" indent="0">
              <a:buNone/>
            </a:pPr>
            <a:r>
              <a:rPr lang="lt-LT" sz="3600" dirty="0">
                <a:solidFill>
                  <a:schemeClr val="tx1"/>
                </a:solidFill>
              </a:rPr>
              <a:t> </a:t>
            </a:r>
            <a:r>
              <a:rPr lang="lt-LT" sz="3600" dirty="0" smtClean="0">
                <a:solidFill>
                  <a:schemeClr val="tx1"/>
                </a:solidFill>
              </a:rPr>
              <a:t>                </a:t>
            </a:r>
            <a:r>
              <a:rPr lang="lt-LT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Rankas sudrėkinkite                                    Užpilkite skysto muilo</a:t>
            </a:r>
          </a:p>
          <a:p>
            <a:pPr marL="0" indent="0">
              <a:buNone/>
            </a:pPr>
            <a:r>
              <a:rPr lang="lt-LT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vandeniu                                </a:t>
            </a:r>
            <a:endParaRPr lang="lt-LT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aveikslėlis 19"/>
          <p:cNvPicPr>
            <a:picLocks noChangeAspect="1"/>
          </p:cNvPicPr>
          <p:nvPr/>
        </p:nvPicPr>
        <p:blipFill rotWithShape="1">
          <a:blip r:embed="rId3"/>
          <a:srcRect l="-24997" t="-8248" r="32544" b="8248"/>
          <a:stretch/>
        </p:blipFill>
        <p:spPr>
          <a:xfrm>
            <a:off x="4843305" y="874207"/>
            <a:ext cx="4047903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8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Žvaigždė: 5 kampų 3">
            <a:extLst>
              <a:ext uri="{FF2B5EF4-FFF2-40B4-BE49-F238E27FC236}">
                <a16:creationId xmlns:a16="http://schemas.microsoft.com/office/drawing/2014/main" id="{0F1A145E-3881-4AD0-834B-79A6765601BC}"/>
              </a:ext>
            </a:extLst>
          </p:cNvPr>
          <p:cNvSpPr/>
          <p:nvPr/>
        </p:nvSpPr>
        <p:spPr>
          <a:xfrm>
            <a:off x="6466683" y="183640"/>
            <a:ext cx="1384300" cy="1016214"/>
          </a:xfrm>
          <a:prstGeom prst="star5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4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5" name="Žvaigždė: 5 kampų 4">
            <a:extLst>
              <a:ext uri="{FF2B5EF4-FFF2-40B4-BE49-F238E27FC236}">
                <a16:creationId xmlns:a16="http://schemas.microsoft.com/office/drawing/2014/main" id="{BA320CAC-628D-475D-AD4A-543A9EFF1FFD}"/>
              </a:ext>
            </a:extLst>
          </p:cNvPr>
          <p:cNvSpPr/>
          <p:nvPr/>
        </p:nvSpPr>
        <p:spPr>
          <a:xfrm>
            <a:off x="1827881" y="190500"/>
            <a:ext cx="1384300" cy="1019174"/>
          </a:xfrm>
          <a:prstGeom prst="star5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lt-LT" sz="3200" b="1" dirty="0" smtClean="0">
              <a:solidFill>
                <a:srgbClr val="00B050"/>
              </a:solidFill>
            </a:endParaRPr>
          </a:p>
          <a:p>
            <a:pPr algn="ctr"/>
            <a:endParaRPr lang="lt-LT" sz="3200" b="1" dirty="0">
              <a:solidFill>
                <a:srgbClr val="00B050"/>
              </a:solidFill>
            </a:endParaRPr>
          </a:p>
          <a:p>
            <a:pPr algn="ctr"/>
            <a:endParaRPr lang="lt-LT" sz="3200" b="1" dirty="0" smtClean="0">
              <a:solidFill>
                <a:srgbClr val="00B050"/>
              </a:solidFill>
            </a:endParaRPr>
          </a:p>
          <a:p>
            <a:pPr algn="ctr"/>
            <a:endParaRPr lang="lt-LT" sz="3200" b="1" dirty="0">
              <a:solidFill>
                <a:srgbClr val="00B050"/>
              </a:solidFill>
            </a:endParaRPr>
          </a:p>
          <a:p>
            <a:pPr algn="ctr"/>
            <a:r>
              <a:rPr lang="lt-LT" sz="3200" b="1" dirty="0" smtClean="0">
                <a:solidFill>
                  <a:srgbClr val="00B050"/>
                </a:solidFill>
              </a:rPr>
              <a:t>3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41" y="1285875"/>
            <a:ext cx="3396343" cy="4476750"/>
          </a:xfr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89" y="1285876"/>
            <a:ext cx="3456633" cy="4476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0002" y="5934670"/>
            <a:ext cx="8912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Delnus vieną į kitą trinti sukamaisiais              Plauti rankas dešinį delną uždėjus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judesiais                                       ant kairios plaštakos išorinės pusės,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po to atvirkščiai 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50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Žvaigždė: 5 kampų 3">
            <a:extLst>
              <a:ext uri="{FF2B5EF4-FFF2-40B4-BE49-F238E27FC236}">
                <a16:creationId xmlns:a16="http://schemas.microsoft.com/office/drawing/2014/main" id="{E78D6432-B52C-412A-B665-ABD8DD7552B8}"/>
              </a:ext>
            </a:extLst>
          </p:cNvPr>
          <p:cNvSpPr/>
          <p:nvPr/>
        </p:nvSpPr>
        <p:spPr>
          <a:xfrm>
            <a:off x="6172934" y="88944"/>
            <a:ext cx="1336430" cy="1016214"/>
          </a:xfrm>
          <a:prstGeom prst="star5">
            <a:avLst>
              <a:gd name="adj" fmla="val 19992"/>
              <a:gd name="hf" fmla="val 105146"/>
              <a:gd name="vf" fmla="val 11055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5" name="Žvaigždė: 5 kampų 4">
            <a:extLst>
              <a:ext uri="{FF2B5EF4-FFF2-40B4-BE49-F238E27FC236}">
                <a16:creationId xmlns:a16="http://schemas.microsoft.com/office/drawing/2014/main" id="{E61C71C8-B5C7-47BC-B3D0-00171427F226}"/>
              </a:ext>
            </a:extLst>
          </p:cNvPr>
          <p:cNvSpPr/>
          <p:nvPr/>
        </p:nvSpPr>
        <p:spPr>
          <a:xfrm>
            <a:off x="1882529" y="130020"/>
            <a:ext cx="1384300" cy="1016214"/>
          </a:xfrm>
          <a:prstGeom prst="star5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5</a:t>
            </a:r>
          </a:p>
        </p:txBody>
      </p:sp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256" y="1781533"/>
            <a:ext cx="4170061" cy="3199674"/>
          </a:xfr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6531" y="1756184"/>
            <a:ext cx="4089314" cy="3169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3934" y="5576837"/>
            <a:ext cx="7686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Trinti delną į delną praskėstais              Plauti pirštų galiukus sulenktais </a:t>
            </a:r>
          </a:p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 sukryžiuotais pirštais                       ir sukabintais priešinguose</a:t>
            </a:r>
          </a:p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delnuose pirštais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Žvaigždė: 5 kampų 4">
            <a:extLst>
              <a:ext uri="{FF2B5EF4-FFF2-40B4-BE49-F238E27FC236}">
                <a16:creationId xmlns:a16="http://schemas.microsoft.com/office/drawing/2014/main" id="{DBBC694A-4E85-457B-8AE4-594733B146FF}"/>
              </a:ext>
            </a:extLst>
          </p:cNvPr>
          <p:cNvSpPr/>
          <p:nvPr/>
        </p:nvSpPr>
        <p:spPr>
          <a:xfrm>
            <a:off x="2349210" y="87085"/>
            <a:ext cx="1245996" cy="1024309"/>
          </a:xfrm>
          <a:prstGeom prst="star5">
            <a:avLst>
              <a:gd name="adj" fmla="val 22652"/>
              <a:gd name="hf" fmla="val 105146"/>
              <a:gd name="vf" fmla="val 11055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7</a:t>
            </a:r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942" y="1648413"/>
            <a:ext cx="4482532" cy="3516924"/>
          </a:xfrm>
          <a:prstGeom prst="rect">
            <a:avLst/>
          </a:prstGeom>
        </p:spPr>
      </p:pic>
      <p:sp>
        <p:nvSpPr>
          <p:cNvPr id="10" name="Turinio vietos rezervavimo ženklas 9"/>
          <p:cNvSpPr>
            <a:spLocks noGrp="1"/>
          </p:cNvSpPr>
          <p:nvPr>
            <p:ph idx="1"/>
          </p:nvPr>
        </p:nvSpPr>
        <p:spPr>
          <a:xfrm>
            <a:off x="452176" y="2160589"/>
            <a:ext cx="8821826" cy="4418011"/>
          </a:xfrm>
        </p:spPr>
        <p:txBody>
          <a:bodyPr>
            <a:normAutofit/>
          </a:bodyPr>
          <a:lstStyle/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endParaRPr lang="lt-LT" sz="2800" dirty="0">
              <a:solidFill>
                <a:schemeClr val="tx1"/>
              </a:solidFill>
            </a:endParaRPr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endParaRPr lang="lt-LT" sz="2800" dirty="0">
              <a:solidFill>
                <a:schemeClr val="tx1"/>
              </a:solidFill>
            </a:endParaRPr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lt-LT" sz="2800" dirty="0" smtClean="0">
              <a:solidFill>
                <a:schemeClr val="tx1"/>
              </a:solidFill>
            </a:endParaRPr>
          </a:p>
        </p:txBody>
      </p:sp>
      <p:sp>
        <p:nvSpPr>
          <p:cNvPr id="13" name="Žvaigždė: 5 kampų 3">
            <a:extLst>
              <a:ext uri="{FF2B5EF4-FFF2-40B4-BE49-F238E27FC236}">
                <a16:creationId xmlns:a16="http://schemas.microsoft.com/office/drawing/2014/main" id="{451194C1-79F0-405D-B443-9F9815B8AD2C}"/>
              </a:ext>
            </a:extLst>
          </p:cNvPr>
          <p:cNvSpPr/>
          <p:nvPr/>
        </p:nvSpPr>
        <p:spPr>
          <a:xfrm>
            <a:off x="7040859" y="87086"/>
            <a:ext cx="1162049" cy="102430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lt-LT" sz="3200" b="1" dirty="0" smtClean="0">
                <a:solidFill>
                  <a:srgbClr val="00B050"/>
                </a:solidFill>
              </a:rPr>
              <a:t>8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9" name="Turinio vietos rezervavimo ženklas 9"/>
          <p:cNvSpPr txBox="1">
            <a:spLocks/>
          </p:cNvSpPr>
          <p:nvPr/>
        </p:nvSpPr>
        <p:spPr>
          <a:xfrm>
            <a:off x="964642" y="5825362"/>
            <a:ext cx="8812404" cy="852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Nuplauti nykštį sukamaisiais kitos                Įtrinti pirštų galiukus sukamaisiais</a:t>
            </a:r>
          </a:p>
          <a:p>
            <a:pPr marL="0" indent="0" algn="ctr">
              <a:buNone/>
            </a:pPr>
            <a:r>
              <a:rPr lang="lt-LT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rankos judesiais                                 </a:t>
            </a:r>
            <a:r>
              <a:rPr lang="lt-LT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judesiais</a:t>
            </a:r>
            <a:r>
              <a:rPr lang="lt-LT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kitos rankos delne</a:t>
            </a:r>
          </a:p>
          <a:p>
            <a:pPr algn="ctr"/>
            <a:endParaRPr lang="lt-LT" dirty="0" smtClean="0">
              <a:solidFill>
                <a:schemeClr val="tx1"/>
              </a:solidFill>
            </a:endParaRPr>
          </a:p>
          <a:p>
            <a:endParaRPr lang="lt-LT" dirty="0" smtClean="0">
              <a:solidFill>
                <a:schemeClr val="tx1"/>
              </a:solidFill>
            </a:endParaRPr>
          </a:p>
          <a:p>
            <a:endParaRPr lang="lt-LT" dirty="0" smtClean="0">
              <a:solidFill>
                <a:schemeClr val="tx1"/>
              </a:solidFill>
            </a:endParaRPr>
          </a:p>
          <a:p>
            <a:endParaRPr lang="lt-LT" dirty="0" smtClean="0">
              <a:solidFill>
                <a:schemeClr val="tx1"/>
              </a:solidFill>
            </a:endParaRPr>
          </a:p>
          <a:p>
            <a:endParaRPr lang="lt-LT" dirty="0" smtClean="0">
              <a:solidFill>
                <a:schemeClr val="tx1"/>
              </a:solidFill>
            </a:endParaRPr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endParaRPr lang="lt-LT" sz="28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endParaRPr lang="lt-LT" sz="2800" dirty="0" smtClean="0">
              <a:solidFill>
                <a:schemeClr val="tx1"/>
              </a:solidFill>
            </a:endParaRPr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0618" y="1712956"/>
            <a:ext cx="4482533" cy="3456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7046" y="1443269"/>
            <a:ext cx="18910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dirty="0" smtClean="0"/>
          </a:p>
          <a:p>
            <a:pPr algn="ctr"/>
            <a:endParaRPr lang="lt-LT" dirty="0"/>
          </a:p>
          <a:p>
            <a:pPr algn="ctr"/>
            <a:endParaRPr lang="lt-LT" dirty="0" smtClean="0"/>
          </a:p>
          <a:p>
            <a:pPr algn="ctr"/>
            <a:endParaRPr lang="lt-LT" dirty="0"/>
          </a:p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Muiluotas rankas nuplauti po vandens srove ir nusausinti vienkartiniu </a:t>
            </a: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rankšluosčiu 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8124" y="1933575"/>
            <a:ext cx="390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sz="2800" dirty="0" smtClean="0"/>
          </a:p>
          <a:p>
            <a:pPr algn="ctr"/>
            <a:endParaRPr lang="lt-LT" sz="2800" dirty="0" smtClean="0"/>
          </a:p>
          <a:p>
            <a:pPr algn="ctr"/>
            <a:endParaRPr lang="lt-LT" sz="2800" dirty="0"/>
          </a:p>
        </p:txBody>
      </p:sp>
      <p:pic>
        <p:nvPicPr>
          <p:cNvPr id="15" name="Paveikslėlis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409575"/>
            <a:ext cx="2647950" cy="2317105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514350" y="2967335"/>
            <a:ext cx="762952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Tyrimais įrodyta, jog įprastinis</a:t>
            </a:r>
            <a:r>
              <a:rPr lang="lt-LT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rankų</a:t>
            </a:r>
          </a:p>
          <a:p>
            <a:pPr algn="ctr"/>
            <a:r>
              <a:rPr lang="lt-L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lt-LT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lovimas muilu ir vandeniu pašalina</a:t>
            </a:r>
          </a:p>
          <a:p>
            <a:pPr algn="ctr"/>
            <a:r>
              <a:rPr lang="lt-LT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daugelį laikinų mikroorganizmų, galinčių</a:t>
            </a:r>
          </a:p>
          <a:p>
            <a:pPr algn="ctr"/>
            <a:r>
              <a:rPr lang="lt-L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lt-LT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abai pakenkti mūsų sveikatai. Plaudami </a:t>
            </a:r>
          </a:p>
          <a:p>
            <a:pPr algn="ctr"/>
            <a:r>
              <a:rPr lang="lt-L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lt-LT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ankas padėsime sau ir šalia mūsų esantiems</a:t>
            </a:r>
          </a:p>
          <a:p>
            <a:pPr algn="ctr"/>
            <a:r>
              <a:rPr lang="lt-L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lt-LT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monėms išlikti sveikiems.</a:t>
            </a:r>
            <a:endParaRPr lang="lt-LT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BD4F6C6-4BF6-4073-B75D-AD5912EF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75" y="289824"/>
            <a:ext cx="4918538" cy="5291826"/>
          </a:xfrm>
        </p:spPr>
        <p:txBody>
          <a:bodyPr>
            <a:normAutofit/>
          </a:bodyPr>
          <a:lstStyle/>
          <a:p>
            <a:pPr marL="45720"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dabar mes fantazuosim</a:t>
            </a:r>
            <a: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piešime</a:t>
            </a:r>
            <a: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skaičiuosim</a:t>
            </a:r>
            <a: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eksperimentuosim.</a:t>
            </a:r>
            <a: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/>
              <a:t/>
            </a:r>
            <a:br>
              <a:rPr lang="en-US" sz="3100" dirty="0"/>
            </a:br>
            <a:endParaRPr lang="en-US" sz="3100" dirty="0">
              <a:solidFill>
                <a:srgbClr val="00B0F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8B9354A3-A592-4ADE-94B7-54E4789A4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5" y="867433"/>
            <a:ext cx="419362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3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vadinimas 1">
            <a:extLst>
              <a:ext uri="{FF2B5EF4-FFF2-40B4-BE49-F238E27FC236}">
                <a16:creationId xmlns:a16="http://schemas.microsoft.com/office/drawing/2014/main" id="{69A0E404-307D-4031-821B-524194CEED0E}"/>
              </a:ext>
            </a:extLst>
          </p:cNvPr>
          <p:cNvSpPr txBox="1">
            <a:spLocks/>
          </p:cNvSpPr>
          <p:nvPr/>
        </p:nvSpPr>
        <p:spPr>
          <a:xfrm>
            <a:off x="1158240" y="444261"/>
            <a:ext cx="9875520" cy="943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79A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urinio vietos rezervavimo ženklas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45" y="492402"/>
            <a:ext cx="4430570" cy="6036886"/>
          </a:xfr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D3784613-DE68-4766-AB41-5537383CE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2" y="4200414"/>
            <a:ext cx="1456372" cy="1403413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9CDA62BA-5554-4F01-9C3A-336B35020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71" y="5819494"/>
            <a:ext cx="1130088" cy="89875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5B3F2D2F-B96E-47C0-9E3B-E4BC47E9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95" y="492402"/>
            <a:ext cx="1642329" cy="1163641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899BDA72-3CA2-4EA7-B8BE-8A957ADD74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76" y="5891705"/>
            <a:ext cx="856595" cy="826539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9BB4B941-E4E6-46FE-B586-624BBA9D1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3" y="1213892"/>
            <a:ext cx="1854200" cy="1754868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63F8723D-A246-49AD-B7C0-26E1B6637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61" y="4109369"/>
            <a:ext cx="1418897" cy="1494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7581899" y="2419350"/>
            <a:ext cx="183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Piešėme rankas, kaip mikrobai puola jas...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7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vadinimas 1">
            <a:extLst>
              <a:ext uri="{FF2B5EF4-FFF2-40B4-BE49-F238E27FC236}">
                <a16:creationId xmlns:a16="http://schemas.microsoft.com/office/drawing/2014/main" id="{69A0E404-307D-4031-821B-524194CEED0E}"/>
              </a:ext>
            </a:extLst>
          </p:cNvPr>
          <p:cNvSpPr txBox="1">
            <a:spLocks/>
          </p:cNvSpPr>
          <p:nvPr/>
        </p:nvSpPr>
        <p:spPr>
          <a:xfrm>
            <a:off x="438150" y="323348"/>
            <a:ext cx="8582026" cy="943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79A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urinio vietos rezervavimo ženklas 2">
            <a:extLst>
              <a:ext uri="{FF2B5EF4-FFF2-40B4-BE49-F238E27FC236}">
                <a16:creationId xmlns:a16="http://schemas.microsoft.com/office/drawing/2014/main" id="{0ECF8106-56EA-4CDE-8FDF-8426D65636C1}"/>
              </a:ext>
            </a:extLst>
          </p:cNvPr>
          <p:cNvSpPr txBox="1">
            <a:spLocks/>
          </p:cNvSpPr>
          <p:nvPr/>
        </p:nvSpPr>
        <p:spPr>
          <a:xfrm>
            <a:off x="0" y="-1140268"/>
            <a:ext cx="9872871" cy="3870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orbel" pitchFamily="34" charset="0"/>
              <a:buNone/>
            </a:pP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659727" y="2914649"/>
            <a:ext cx="2131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Piešėm ir skaičiavom kiek mikrobų radom...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553" y="4098711"/>
            <a:ext cx="1617623" cy="1140039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734" y="794925"/>
            <a:ext cx="1698792" cy="1833976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247" y="3908484"/>
            <a:ext cx="727904" cy="756826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794924"/>
            <a:ext cx="5476875" cy="56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36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53711" y="50608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Rugsėjo mėnesio iššūkį:</a:t>
            </a:r>
            <a:b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,,Draugui ištiesk tik švarią ranką‘‘</a:t>
            </a:r>
            <a:b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komanda ,,</a:t>
            </a:r>
            <a:r>
              <a:rPr lang="lt-LT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Alksniukai</a:t>
            </a:r>
            <a:r>
              <a:rPr lang="lt-LT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‘‘ įveikė</a:t>
            </a:r>
            <a: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</a:rPr>
              <a:t>                 </a:t>
            </a:r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07818" y="3644333"/>
            <a:ext cx="778947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lt-LT" sz="2800" dirty="0" smtClean="0">
                <a:latin typeface="+mj-lt"/>
              </a:rPr>
              <a:t>       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Darbo autoriai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kimokyklinio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ugdymo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mokytojos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Virginija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Norkut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ė, Ilona </a:t>
            </a:r>
            <a:r>
              <a:rPr lang="lt-LT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Matasova</a:t>
            </a: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Lina Ramanauskienė, Laima </a:t>
            </a:r>
            <a:r>
              <a:rPr lang="lt-LT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Vyštar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lt-LT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aitė</a:t>
            </a:r>
            <a:endParaRPr lang="lt-LT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8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vadinimas 1">
            <a:extLst>
              <a:ext uri="{FF2B5EF4-FFF2-40B4-BE49-F238E27FC236}">
                <a16:creationId xmlns:a16="http://schemas.microsoft.com/office/drawing/2014/main" id="{BE49531F-88F8-4419-A070-3E57F51F1CB0}"/>
              </a:ext>
            </a:extLst>
          </p:cNvPr>
          <p:cNvSpPr txBox="1">
            <a:spLocks/>
          </p:cNvSpPr>
          <p:nvPr/>
        </p:nvSpPr>
        <p:spPr>
          <a:xfrm>
            <a:off x="1158239" y="118016"/>
            <a:ext cx="9875520" cy="9431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79A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247376"/>
            <a:ext cx="7200901" cy="6401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42258" y="2103946"/>
            <a:ext cx="2543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rankyčių medžiai auga, vieno lapelius mikrobai griaužia. Jo lapeliai pažeisti, krenta ir beveik rudi.</a:t>
            </a:r>
          </a:p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Švarių rankų medis žalias, nes rankytės buvo </a:t>
            </a: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švarios!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1" y="0"/>
            <a:ext cx="7724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  Eksperimentas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„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Muilo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kova su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mikrobais“</a:t>
            </a:r>
            <a:endParaRPr lang="lt-LT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996970"/>
            <a:ext cx="6858000" cy="5686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7724773" y="2305051"/>
            <a:ext cx="196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 pamatėm ir stebėjom kaip ,,mikrobai“ nuo muilo </a:t>
            </a: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bėgo!  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773" y="3943350"/>
            <a:ext cx="1771652" cy="16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66AF53E-F16A-45D1-9AEF-C8A82668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-297209"/>
            <a:ext cx="8801101" cy="45719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/>
              <a:t> </a:t>
            </a:r>
            <a:endParaRPr lang="en-US" b="1" dirty="0"/>
          </a:p>
        </p:txBody>
      </p:sp>
      <p:sp>
        <p:nvSpPr>
          <p:cNvPr id="5" name="Stačiakampis 4"/>
          <p:cNvSpPr/>
          <p:nvPr/>
        </p:nvSpPr>
        <p:spPr>
          <a:xfrm>
            <a:off x="5267324" y="-297209"/>
            <a:ext cx="6067426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lt-LT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lt-L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lt-LT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lt-LT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lt-L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lt-L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lt-L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Švarios rankos - sveikata, </a:t>
            </a:r>
          </a:p>
          <a:p>
            <a:r>
              <a:rPr lang="lt-L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Švarios rankos - tai jėga,</a:t>
            </a:r>
          </a:p>
          <a:p>
            <a:r>
              <a:rPr lang="lt-LT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Plaut</a:t>
            </a:r>
            <a:r>
              <a:rPr lang="lt-L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jas reikia </a:t>
            </a:r>
            <a:r>
              <a:rPr lang="lt-L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visada!</a:t>
            </a:r>
            <a:endParaRPr lang="lt-L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32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endParaRPr lang="lt-L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lt-LT" sz="32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lt-LT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1138029"/>
            <a:ext cx="4905375" cy="46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5720" indent="0" algn="ctr"/>
            <a:r>
              <a:rPr lang="lt-LT" sz="2800" dirty="0" smtClean="0">
                <a:solidFill>
                  <a:schemeClr val="tx1"/>
                </a:solidFill>
              </a:rPr>
              <a:t/>
            </a:r>
            <a:br>
              <a:rPr lang="lt-LT" sz="2800" dirty="0" smtClean="0">
                <a:solidFill>
                  <a:schemeClr val="tx1"/>
                </a:solidFill>
              </a:rPr>
            </a:br>
            <a:r>
              <a:rPr lang="lt-LT" sz="2800" dirty="0">
                <a:solidFill>
                  <a:schemeClr val="tx1"/>
                </a:solidFill>
              </a:rPr>
              <a:t/>
            </a:r>
            <a:br>
              <a:rPr lang="lt-LT" sz="2800" dirty="0">
                <a:solidFill>
                  <a:schemeClr val="tx1"/>
                </a:solidFill>
              </a:rPr>
            </a:br>
            <a:r>
              <a:rPr lang="lt-LT" sz="2800" dirty="0" smtClean="0">
                <a:solidFill>
                  <a:schemeClr val="tx1"/>
                </a:solidFill>
              </a:rPr>
              <a:t/>
            </a:r>
            <a:br>
              <a:rPr lang="lt-LT" sz="2800" dirty="0" smtClean="0">
                <a:solidFill>
                  <a:schemeClr val="tx1"/>
                </a:solidFill>
              </a:rPr>
            </a:br>
            <a:r>
              <a:rPr lang="lt-LT" sz="2800" dirty="0">
                <a:solidFill>
                  <a:schemeClr val="tx1"/>
                </a:solidFill>
              </a:rPr>
              <a:t/>
            </a:r>
            <a:br>
              <a:rPr lang="lt-LT" sz="2800" dirty="0">
                <a:solidFill>
                  <a:schemeClr val="tx1"/>
                </a:solidFill>
              </a:rPr>
            </a:br>
            <a:r>
              <a:rPr lang="lt-LT" sz="2800" dirty="0" smtClean="0">
                <a:solidFill>
                  <a:schemeClr val="tx1"/>
                </a:solidFill>
              </a:rPr>
              <a:t/>
            </a:r>
            <a:br>
              <a:rPr lang="lt-LT" sz="2800" dirty="0" smtClean="0">
                <a:solidFill>
                  <a:schemeClr val="tx1"/>
                </a:solidFill>
              </a:rPr>
            </a:br>
            <a:r>
              <a:rPr lang="lt-LT" sz="2800" dirty="0">
                <a:solidFill>
                  <a:schemeClr val="tx1"/>
                </a:solidFill>
              </a:rPr>
              <a:t/>
            </a:r>
            <a:br>
              <a:rPr lang="lt-LT" sz="2800" dirty="0">
                <a:solidFill>
                  <a:schemeClr val="tx1"/>
                </a:solidFill>
              </a:rPr>
            </a:br>
            <a:r>
              <a:rPr lang="lt-LT" sz="2800" dirty="0" smtClean="0">
                <a:solidFill>
                  <a:schemeClr val="tx1"/>
                </a:solidFill>
              </a:rPr>
              <a:t/>
            </a:r>
            <a:br>
              <a:rPr lang="lt-LT" sz="2800" dirty="0" smtClean="0">
                <a:solidFill>
                  <a:schemeClr val="tx1"/>
                </a:solidFill>
              </a:rPr>
            </a:br>
            <a:r>
              <a:rPr lang="lt-LT" sz="2800" dirty="0" smtClean="0">
                <a:solidFill>
                  <a:schemeClr val="tx1"/>
                </a:solidFill>
              </a:rPr>
              <a:t/>
            </a:r>
            <a:br>
              <a:rPr lang="lt-LT" sz="2800" dirty="0" smtClean="0">
                <a:solidFill>
                  <a:schemeClr val="tx1"/>
                </a:solidFill>
              </a:rPr>
            </a:b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lt-L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nešvarias rankas plinta dauguma ligų.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</a:t>
            </a:r>
            <a:r>
              <a:rPr lang="lt-L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ų </a:t>
            </a:r>
            <a:br>
              <a:rPr lang="lt-L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švara </a:t>
            </a:r>
            <a:r>
              <a:rPr lang="lt-L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yra viena pagrindinių priemonių, padedančių apsaugoti save ir visus šalia esančius nuo ligų, plintančių kontaktiniu būdu.</a:t>
            </a:r>
            <a:br>
              <a:rPr lang="lt-L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980" y="683172"/>
            <a:ext cx="3773214" cy="30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1">
            <a:extLst>
              <a:ext uri="{FF2B5EF4-FFF2-40B4-BE49-F238E27FC236}">
                <a16:creationId xmlns:a16="http://schemas.microsoft.com/office/drawing/2014/main" id="{CE2E5354-1B04-46FE-B139-B4D2E35E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62" y="48946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Kada reikia plauti rankas?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581151"/>
            <a:ext cx="6848475" cy="456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Tik </a:t>
            </a:r>
            <a:r>
              <a:rPr lang="lt-LT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atėjęs į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darželį nusiplaunu rankytes, nes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paduoti </a:t>
            </a:r>
            <a:r>
              <a:rPr lang="lt-LT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draugui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noriu tik </a:t>
            </a:r>
            <a:r>
              <a:rPr lang="lt-LT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švarias, švarias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rankas</a:t>
            </a:r>
            <a:endParaRPr lang="lt-LT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82692"/>
            <a:ext cx="3561291" cy="4889558"/>
          </a:xfr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70" y="1682692"/>
            <a:ext cx="5213132" cy="43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2BA87DD-085A-44E2-8EAF-4F94CD0BB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99" y="301450"/>
            <a:ext cx="8596668" cy="1699288"/>
          </a:xfrm>
        </p:spPr>
        <p:txBody>
          <a:bodyPr>
            <a:normAutofit/>
          </a:bodyPr>
          <a:lstStyle/>
          <a:p>
            <a:pPr algn="ctr"/>
            <a:r>
              <a:rPr lang="fi-FI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lt-LT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isada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plaunu rankas</a:t>
            </a:r>
            <a:r>
              <a:rPr lang="fi-FI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</a:t>
            </a:r>
            <a:r>
              <a:rPr lang="fi-FI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</a:t>
            </a:r>
            <a:r>
              <a:rPr lang="fi-FI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yra</a:t>
            </a:r>
            <a:r>
              <a:rPr lang="fi-FI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vizualiai nešvarios!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74" y="1390650"/>
            <a:ext cx="4792717" cy="521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2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allOve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 dirty="0" smtClean="0">
                <a:solidFill>
                  <a:srgbClr val="00B050"/>
                </a:solidFill>
              </a:rPr>
              <a:t>           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Plauname rankas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grįžus </a:t>
            </a:r>
            <a:r>
              <a:rPr lang="lt-LT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lauko!</a:t>
            </a:r>
            <a:endParaRPr lang="lt-LT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Turinio vietos rezervavimo ženklas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39" y="1372530"/>
            <a:ext cx="5276192" cy="4669495"/>
          </a:xfrm>
        </p:spPr>
      </p:pic>
    </p:spTree>
    <p:extLst>
      <p:ext uri="{BB962C8B-B14F-4D97-AF65-F5344CB8AC3E}">
        <p14:creationId xmlns:p14="http://schemas.microsoft.com/office/powerpoint/2010/main" val="18604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id="{52807505-F19E-422B-9BEE-A2BB6361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0967"/>
            <a:ext cx="8596668" cy="171938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lt-LT" b="1" dirty="0" smtClean="0">
                <a:solidFill>
                  <a:srgbClr val="00B050"/>
                </a:solidFill>
              </a:rPr>
              <a:t> 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lt-LT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rieš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ir po maisto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gaminimo ir žinoma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prieš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valgant!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44" y="992171"/>
            <a:ext cx="7041906" cy="57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id="{529FACF1-35F5-4F4E-A340-70BAA4B839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101600"/>
            <a:ext cx="9045786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B050"/>
                </a:solidFill>
              </a:rPr>
              <a:t> 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Pasinaudojus tualetu, po bendravimo su sergančiu asmeniu, nusičiaudėjus ar išsipūtus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nosį!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urinio vietos rezervavimo ženklas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097280"/>
            <a:ext cx="3677921" cy="4455796"/>
          </a:xfr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0" y="1487170"/>
            <a:ext cx="3414927" cy="525272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721" y="1097280"/>
            <a:ext cx="3687447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Briauno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5338</TotalTime>
  <Words>355</Words>
  <Application>Microsoft Office PowerPoint</Application>
  <PresentationFormat>Plačiaekranė</PresentationFormat>
  <Paragraphs>123</Paragraphs>
  <Slides>22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22</vt:i4>
      </vt:variant>
    </vt:vector>
  </HeadingPairs>
  <TitlesOfParts>
    <vt:vector size="29" baseType="lpstr">
      <vt:lpstr>Arial</vt:lpstr>
      <vt:lpstr>Calibri</vt:lpstr>
      <vt:lpstr>Corbel</vt:lpstr>
      <vt:lpstr>Times New Roman</vt:lpstr>
      <vt:lpstr>Trebuchet MS</vt:lpstr>
      <vt:lpstr>Wingdings 3</vt:lpstr>
      <vt:lpstr>Briaunota</vt:lpstr>
      <vt:lpstr>„PowerPoint“ pateiktis</vt:lpstr>
      <vt:lpstr>Rugsėjo mėnesio iššūkį: ,,Draugui ištiesk tik švarią ranką‘‘ komanda ,,Alksniukai‘‘ įveikė!                     </vt:lpstr>
      <vt:lpstr>        Per nešvarias rankas plinta dauguma ligų. Rankų  švara yra viena pagrindinių priemonių, padedančių apsaugoti save ir visus šalia esančius nuo ligų, plintančių kontaktiniu būdu.  </vt:lpstr>
      <vt:lpstr>Kada reikia plauti rankas?</vt:lpstr>
      <vt:lpstr>Tik atėjęs į darželį nusiplaunu rankytes, nes paduoti draugui noriu tik švarias, švarias rankas</vt:lpstr>
      <vt:lpstr>Visada plaunu rankas, kai jos yra vizualiai nešvarios!</vt:lpstr>
      <vt:lpstr>            Plauname rankas ir grįžus iš lauko!</vt:lpstr>
      <vt:lpstr>   Prieš ir po maisto gaminimo ir žinoma prieš valgant!</vt:lpstr>
      <vt:lpstr>  Pasinaudojus tualetu, po bendravimo su sergančiu asmeniu, nusičiaudėjus ar išsipūtus nosį!</vt:lpstr>
      <vt:lpstr>  Po kelionės visuomeniniu  transportu, palietus pinigus, pažaidus su gyvūnais!</vt:lpstr>
      <vt:lpstr>Ar girdėjai, mielas vaike, kad rankytes plauti išmokti reikia. Turime gerai patrinti, o ne tik jas sudrėkinti. Tai dabar mes susikaupsim ir rankas  švariai nuplausim. Mums reikės kvapnaus muiliuko, šilto vandenuko ir švaraus rankšluostuko.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                          O dabar mes fantazuosim,   piešime, skaičiuosim ir    eksperimentuosim.   </vt:lpstr>
      <vt:lpstr>„PowerPoint“ pateiktis</vt:lpstr>
      <vt:lpstr>„PowerPoint“ pateiktis</vt:lpstr>
      <vt:lpstr>„PowerPoint“ pateiktis</vt:lpstr>
      <vt:lpstr>„PowerPoint“ pateiktis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Viktorina „VALGAU SVEIKĄ MAISTĄ!”</dc:title>
  <dc:creator>Admin</dc:creator>
  <cp:lastModifiedBy>User</cp:lastModifiedBy>
  <cp:revision>279</cp:revision>
  <dcterms:created xsi:type="dcterms:W3CDTF">2019-10-18T11:42:45Z</dcterms:created>
  <dcterms:modified xsi:type="dcterms:W3CDTF">2021-09-29T12:08:00Z</dcterms:modified>
</cp:coreProperties>
</file>