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9" r:id="rId4"/>
    <p:sldId id="275" r:id="rId5"/>
    <p:sldId id="281" r:id="rId6"/>
    <p:sldId id="279" r:id="rId7"/>
    <p:sldId id="280" r:id="rId8"/>
    <p:sldId id="274" r:id="rId9"/>
    <p:sldId id="276" r:id="rId10"/>
    <p:sldId id="269" r:id="rId11"/>
    <p:sldId id="267" r:id="rId12"/>
    <p:sldId id="257" r:id="rId13"/>
    <p:sldId id="265" r:id="rId14"/>
    <p:sldId id="271" r:id="rId15"/>
    <p:sldId id="272" r:id="rId16"/>
    <p:sldId id="273" r:id="rId17"/>
    <p:sldId id="262"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FE0E1857-D838-45FF-883D-EDCC689A9BF5}" type="datetimeFigureOut">
              <a:rPr lang="lt-LT" smtClean="0"/>
              <a:t>2022.03.31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57674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E0E1857-D838-45FF-883D-EDCC689A9BF5}" type="datetimeFigureOut">
              <a:rPr lang="lt-LT" smtClean="0"/>
              <a:t>2022.03.31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31720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E0E1857-D838-45FF-883D-EDCC689A9BF5}" type="datetimeFigureOut">
              <a:rPr lang="lt-LT" smtClean="0"/>
              <a:t>2022.03.31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310480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E0E1857-D838-45FF-883D-EDCC689A9BF5}" type="datetimeFigureOut">
              <a:rPr lang="lt-LT" smtClean="0"/>
              <a:t>2022.03.31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130975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FE0E1857-D838-45FF-883D-EDCC689A9BF5}" type="datetimeFigureOut">
              <a:rPr lang="lt-LT" smtClean="0"/>
              <a:t>2022.03.31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248285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FE0E1857-D838-45FF-883D-EDCC689A9BF5}" type="datetimeFigureOut">
              <a:rPr lang="lt-LT" smtClean="0"/>
              <a:t>2022.03.31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386701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FE0E1857-D838-45FF-883D-EDCC689A9BF5}" type="datetimeFigureOut">
              <a:rPr lang="lt-LT" smtClean="0"/>
              <a:t>2022.03.31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31273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FE0E1857-D838-45FF-883D-EDCC689A9BF5}" type="datetimeFigureOut">
              <a:rPr lang="lt-LT" smtClean="0"/>
              <a:t>2022.03.31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211535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E0E1857-D838-45FF-883D-EDCC689A9BF5}" type="datetimeFigureOut">
              <a:rPr lang="lt-LT" smtClean="0"/>
              <a:t>2022.03.31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232957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FE0E1857-D838-45FF-883D-EDCC689A9BF5}" type="datetimeFigureOut">
              <a:rPr lang="lt-LT" smtClean="0"/>
              <a:t>2022.03.31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323751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FE0E1857-D838-45FF-883D-EDCC689A9BF5}" type="datetimeFigureOut">
              <a:rPr lang="lt-LT" smtClean="0"/>
              <a:t>2022.03.31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B9AFF33-4AFD-40A1-9A76-9D56AAC18F2E}" type="slidenum">
              <a:rPr lang="lt-LT" smtClean="0"/>
              <a:t>‹#›</a:t>
            </a:fld>
            <a:endParaRPr lang="lt-LT"/>
          </a:p>
        </p:txBody>
      </p:sp>
    </p:spTree>
    <p:extLst>
      <p:ext uri="{BB962C8B-B14F-4D97-AF65-F5344CB8AC3E}">
        <p14:creationId xmlns:p14="http://schemas.microsoft.com/office/powerpoint/2010/main" val="158536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E1857-D838-45FF-883D-EDCC689A9BF5}" type="datetimeFigureOut">
              <a:rPr lang="lt-LT" smtClean="0"/>
              <a:t>2022.03.31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AFF33-4AFD-40A1-9A76-9D56AAC18F2E}" type="slidenum">
              <a:rPr lang="lt-LT" smtClean="0"/>
              <a:t>‹#›</a:t>
            </a:fld>
            <a:endParaRPr lang="lt-LT"/>
          </a:p>
        </p:txBody>
      </p:sp>
    </p:spTree>
    <p:extLst>
      <p:ext uri="{BB962C8B-B14F-4D97-AF65-F5344CB8AC3E}">
        <p14:creationId xmlns:p14="http://schemas.microsoft.com/office/powerpoint/2010/main" val="71371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Paveikslėlis, kuriame yra augalas, siena, vidinis&#10;&#10;Automatiškai sugeneruotas aprašymas">
            <a:extLst>
              <a:ext uri="{FF2B5EF4-FFF2-40B4-BE49-F238E27FC236}">
                <a16:creationId xmlns="" xmlns:a16="http://schemas.microsoft.com/office/drawing/2014/main" id="{383D97AB-53CF-4484-9F80-2BF238B04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5418" y="0"/>
            <a:ext cx="5040559" cy="6858000"/>
          </a:xfrm>
          <a:prstGeom prst="rect">
            <a:avLst/>
          </a:prstGeom>
        </p:spPr>
      </p:pic>
      <p:sp>
        <p:nvSpPr>
          <p:cNvPr id="3" name="Stačiakampis 2"/>
          <p:cNvSpPr/>
          <p:nvPr/>
        </p:nvSpPr>
        <p:spPr>
          <a:xfrm>
            <a:off x="395536" y="764704"/>
            <a:ext cx="3689882" cy="4839786"/>
          </a:xfrm>
          <a:prstGeom prst="rect">
            <a:avLst/>
          </a:prstGeom>
        </p:spPr>
        <p:txBody>
          <a:bodyPr wrap="square">
            <a:spAutoFit/>
          </a:bodyPr>
          <a:lstStyle/>
          <a:p>
            <a:pPr algn="ctr"/>
            <a:r>
              <a:rPr lang="lt-LT" sz="5400" dirty="0" smtClean="0">
                <a:latin typeface="Times New Roman" panose="02020603050405020304" pitchFamily="18" charset="0"/>
                <a:cs typeface="Times New Roman" panose="02020603050405020304" pitchFamily="18" charset="0"/>
              </a:rPr>
              <a:t>Kupiškio Lauryno Stuokos – Gucevičiaus gimnazija</a:t>
            </a:r>
          </a:p>
          <a:p>
            <a:pPr algn="ctr"/>
            <a:endParaRPr lang="lt-LT" sz="800" dirty="0" smtClean="0"/>
          </a:p>
          <a:p>
            <a:pPr algn="ctr"/>
            <a:endParaRPr lang="lt-LT" sz="1050" dirty="0" smtClean="0"/>
          </a:p>
          <a:p>
            <a:pPr algn="ctr"/>
            <a:r>
              <a:rPr lang="lt-LT" sz="2000" dirty="0" smtClean="0"/>
              <a:t>2022m.</a:t>
            </a:r>
            <a:endParaRPr lang="lt-LT" sz="2000" dirty="0"/>
          </a:p>
        </p:txBody>
      </p:sp>
    </p:spTree>
    <p:extLst>
      <p:ext uri="{BB962C8B-B14F-4D97-AF65-F5344CB8AC3E}">
        <p14:creationId xmlns:p14="http://schemas.microsoft.com/office/powerpoint/2010/main" val="152068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nata\Desktop\1FE50FD1-1398-4F06-9A38-4BA9D0A1A9E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3012"/>
            <a:ext cx="5508104" cy="675075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395536" y="2136339"/>
            <a:ext cx="3456384" cy="4401205"/>
          </a:xfrm>
          <a:prstGeom prst="rect">
            <a:avLst/>
          </a:prstGeom>
        </p:spPr>
        <p:txBody>
          <a:bodyPr wrap="square">
            <a:spAutoFit/>
          </a:bodyPr>
          <a:lstStyle/>
          <a:p>
            <a:endParaRPr lang="lt-LT" sz="2800" dirty="0" smtClean="0"/>
          </a:p>
          <a:p>
            <a:r>
              <a:rPr lang="lt-LT" sz="2800" dirty="0" smtClean="0"/>
              <a:t>1b klasės gimnazistai</a:t>
            </a:r>
            <a:endParaRPr lang="lt-LT" sz="2800" dirty="0"/>
          </a:p>
          <a:p>
            <a:r>
              <a:rPr lang="lt-LT" sz="2800" dirty="0"/>
              <a:t>Donata Šidlauskaitė</a:t>
            </a:r>
          </a:p>
          <a:p>
            <a:r>
              <a:rPr lang="lt-LT" sz="2800" dirty="0"/>
              <a:t>Austėja </a:t>
            </a:r>
            <a:r>
              <a:rPr lang="lt-LT" sz="2800" dirty="0" err="1"/>
              <a:t>Liubertaitė</a:t>
            </a:r>
            <a:endParaRPr lang="lt-LT" sz="2800" dirty="0"/>
          </a:p>
          <a:p>
            <a:r>
              <a:rPr lang="lt-LT" sz="2800" dirty="0"/>
              <a:t>Brigita Aleliūnaitė</a:t>
            </a:r>
          </a:p>
          <a:p>
            <a:r>
              <a:rPr lang="lt-LT" sz="2800" dirty="0" err="1"/>
              <a:t>Luka</a:t>
            </a:r>
            <a:r>
              <a:rPr lang="lt-LT" sz="2800" dirty="0"/>
              <a:t> </a:t>
            </a:r>
            <a:r>
              <a:rPr lang="lt-LT" sz="2800" dirty="0" err="1"/>
              <a:t>Lipkytė</a:t>
            </a:r>
            <a:endParaRPr lang="lt-LT" sz="2800" dirty="0"/>
          </a:p>
          <a:p>
            <a:r>
              <a:rPr lang="lt-LT" sz="2800" dirty="0" err="1"/>
              <a:t>Ineta</a:t>
            </a:r>
            <a:r>
              <a:rPr lang="lt-LT" sz="2800" dirty="0"/>
              <a:t> Tamošiūnaitė</a:t>
            </a:r>
          </a:p>
          <a:p>
            <a:r>
              <a:rPr lang="lt-LT" sz="2800" dirty="0"/>
              <a:t>Austėja </a:t>
            </a:r>
            <a:r>
              <a:rPr lang="lt-LT" sz="2800" dirty="0" err="1"/>
              <a:t>Raišytė</a:t>
            </a:r>
            <a:endParaRPr lang="lt-LT" sz="2800" dirty="0"/>
          </a:p>
          <a:p>
            <a:r>
              <a:rPr lang="lt-LT" sz="2800" dirty="0"/>
              <a:t>Viktorija </a:t>
            </a:r>
            <a:r>
              <a:rPr lang="lt-LT" sz="2800" dirty="0" err="1"/>
              <a:t>Šablickaitė</a:t>
            </a:r>
            <a:endParaRPr lang="lt-LT" sz="2800" dirty="0"/>
          </a:p>
          <a:p>
            <a:r>
              <a:rPr lang="lt-LT" sz="2800" dirty="0"/>
              <a:t>Augustas </a:t>
            </a:r>
            <a:r>
              <a:rPr lang="lt-LT" sz="2800" dirty="0" err="1"/>
              <a:t>Kriūka</a:t>
            </a:r>
            <a:endParaRPr lang="lt-LT" sz="2800" dirty="0"/>
          </a:p>
        </p:txBody>
      </p:sp>
    </p:spTree>
    <p:extLst>
      <p:ext uri="{BB962C8B-B14F-4D97-AF65-F5344CB8AC3E}">
        <p14:creationId xmlns:p14="http://schemas.microsoft.com/office/powerpoint/2010/main" val="229871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nata\Desktop\received_117343924350445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051" y="1253456"/>
            <a:ext cx="4584933" cy="45849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enata\Desktop\received_29331083959406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7" y="1253456"/>
            <a:ext cx="4566529" cy="456653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5471" y="2420888"/>
            <a:ext cx="5070586" cy="1077218"/>
          </a:xfrm>
          <a:prstGeom prst="rect">
            <a:avLst/>
          </a:prstGeom>
        </p:spPr>
        <p:txBody>
          <a:bodyPr wrap="square">
            <a:spAutoFit/>
          </a:bodyPr>
          <a:lstStyle/>
          <a:p>
            <a:endParaRPr lang="lt-LT" sz="3200" dirty="0" smtClean="0">
              <a:solidFill>
                <a:srgbClr val="FF0000"/>
              </a:solidFill>
            </a:endParaRPr>
          </a:p>
          <a:p>
            <a:r>
              <a:rPr lang="lt-LT" sz="3200" dirty="0" smtClean="0">
                <a:solidFill>
                  <a:srgbClr val="FF0000"/>
                </a:solidFill>
              </a:rPr>
              <a:t>Ar </a:t>
            </a:r>
            <a:r>
              <a:rPr lang="lt-LT" sz="3200" dirty="0">
                <a:solidFill>
                  <a:srgbClr val="FF0000"/>
                </a:solidFill>
              </a:rPr>
              <a:t>saugi perėja ?</a:t>
            </a:r>
          </a:p>
        </p:txBody>
      </p:sp>
    </p:spTree>
    <p:extLst>
      <p:ext uri="{BB962C8B-B14F-4D97-AF65-F5344CB8AC3E}">
        <p14:creationId xmlns:p14="http://schemas.microsoft.com/office/powerpoint/2010/main" val="395559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nata\Desktop\20220314_1353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72" y="2276872"/>
            <a:ext cx="8753316" cy="3964990"/>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211172" y="476672"/>
            <a:ext cx="8753316" cy="1754326"/>
          </a:xfrm>
          <a:prstGeom prst="rect">
            <a:avLst/>
          </a:prstGeom>
        </p:spPr>
        <p:txBody>
          <a:bodyPr wrap="square">
            <a:spAutoFit/>
          </a:bodyPr>
          <a:lstStyle/>
          <a:p>
            <a:r>
              <a:rPr lang="lt-LT" dirty="0"/>
              <a:t>Kaip svarbu būti saugiam ir sveikam, mokėti tinkamai elgtis įvairiose sveikatai pavojingose situacijose gimnazistus mokė ir praktiškai supažindino ekskursijos Kupiškio komisariate metu. Užsiėmimus iniciavo ir vedė Kupiškio rajono policijos komisariato bendruomenės pareigūnė Danguolė </a:t>
            </a:r>
            <a:r>
              <a:rPr lang="lt-LT" dirty="0" err="1"/>
              <a:t>Baliuvienė</a:t>
            </a:r>
            <a:r>
              <a:rPr lang="lt-LT" dirty="0"/>
              <a:t>.</a:t>
            </a:r>
            <a:br>
              <a:rPr lang="lt-LT" dirty="0"/>
            </a:br>
            <a:endParaRPr lang="lt-LT" dirty="0"/>
          </a:p>
          <a:p>
            <a:r>
              <a:rPr lang="lt-LT" dirty="0"/>
              <a:t>                                                     socialinė pedagogė Audronė </a:t>
            </a:r>
            <a:r>
              <a:rPr lang="lt-LT" dirty="0" err="1"/>
              <a:t>Matuzevičienė</a:t>
            </a:r>
            <a:endParaRPr lang="lt-LT" dirty="0"/>
          </a:p>
        </p:txBody>
      </p:sp>
    </p:spTree>
    <p:extLst>
      <p:ext uri="{BB962C8B-B14F-4D97-AF65-F5344CB8AC3E}">
        <p14:creationId xmlns:p14="http://schemas.microsoft.com/office/powerpoint/2010/main" val="196103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nata\Desktop\20220317_102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22" y="188640"/>
            <a:ext cx="422446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nata\Desktop\20220317_1019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21" y="3429000"/>
            <a:ext cx="4224469"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enata\Desktop\20220317_1033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88640"/>
            <a:ext cx="417646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enata\Desktop\20220314_1343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429000"/>
            <a:ext cx="431071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2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107503" y="260648"/>
            <a:ext cx="5310199" cy="2942050"/>
          </a:xfrm>
          <a:prstGeom prst="rect">
            <a:avLst/>
          </a:prstGeom>
          <a:noFill/>
          <a:ln>
            <a:noFill/>
          </a:ln>
        </p:spPr>
      </p:pic>
      <p:sp>
        <p:nvSpPr>
          <p:cNvPr id="3" name="Stačiakampis 2"/>
          <p:cNvSpPr/>
          <p:nvPr/>
        </p:nvSpPr>
        <p:spPr>
          <a:xfrm>
            <a:off x="5508104" y="260648"/>
            <a:ext cx="3312367" cy="2308324"/>
          </a:xfrm>
          <a:prstGeom prst="rect">
            <a:avLst/>
          </a:prstGeom>
        </p:spPr>
        <p:txBody>
          <a:bodyPr wrap="square">
            <a:spAutoFit/>
          </a:bodyPr>
          <a:lstStyle/>
          <a:p>
            <a:pPr algn="ctr"/>
            <a:r>
              <a:rPr lang="lt" sz="3600" b="1" dirty="0">
                <a:solidFill>
                  <a:srgbClr val="000000"/>
                </a:solidFill>
              </a:rPr>
              <a:t>Draugystė palauks, saugumas svarbiau</a:t>
            </a:r>
            <a:endParaRPr lang="lt-LT" sz="3600" dirty="0"/>
          </a:p>
        </p:txBody>
      </p:sp>
      <p:pic>
        <p:nvPicPr>
          <p:cNvPr id="4" name="Google Shape;69;p15"/>
          <p:cNvPicPr preferRelativeResize="0"/>
          <p:nvPr/>
        </p:nvPicPr>
        <p:blipFill rotWithShape="1">
          <a:blip r:embed="rId3">
            <a:alphaModFix/>
          </a:blip>
          <a:srcRect/>
          <a:stretch/>
        </p:blipFill>
        <p:spPr>
          <a:xfrm>
            <a:off x="3491880" y="3717032"/>
            <a:ext cx="5574599" cy="2807500"/>
          </a:xfrm>
          <a:prstGeom prst="rect">
            <a:avLst/>
          </a:prstGeom>
          <a:noFill/>
          <a:ln>
            <a:noFill/>
          </a:ln>
        </p:spPr>
      </p:pic>
      <p:sp>
        <p:nvSpPr>
          <p:cNvPr id="7" name="Stačiakampis 6"/>
          <p:cNvSpPr/>
          <p:nvPr/>
        </p:nvSpPr>
        <p:spPr>
          <a:xfrm>
            <a:off x="107503" y="3244334"/>
            <a:ext cx="3312369" cy="3139321"/>
          </a:xfrm>
          <a:prstGeom prst="rect">
            <a:avLst/>
          </a:prstGeom>
        </p:spPr>
        <p:txBody>
          <a:bodyPr wrap="square">
            <a:spAutoFit/>
          </a:bodyPr>
          <a:lstStyle/>
          <a:p>
            <a:endParaRPr lang="lt" b="1" dirty="0" smtClean="0"/>
          </a:p>
          <a:p>
            <a:endParaRPr lang="lt" b="1" dirty="0"/>
          </a:p>
          <a:p>
            <a:endParaRPr lang="lt" b="1" dirty="0" smtClean="0"/>
          </a:p>
          <a:p>
            <a:endParaRPr lang="lt" b="1" dirty="0"/>
          </a:p>
          <a:p>
            <a:endParaRPr lang="lt" b="1" dirty="0" smtClean="0"/>
          </a:p>
          <a:p>
            <a:pPr algn="ctr"/>
            <a:r>
              <a:rPr lang="lt" sz="3600" b="1" dirty="0" smtClean="0"/>
              <a:t>Vairuotojau,</a:t>
            </a:r>
          </a:p>
          <a:p>
            <a:pPr algn="ctr"/>
            <a:r>
              <a:rPr lang="lt" sz="3600" b="1" dirty="0" smtClean="0"/>
              <a:t> </a:t>
            </a:r>
            <a:r>
              <a:rPr lang="lt" sz="3600" b="1" dirty="0"/>
              <a:t>saugok save ir kitus!</a:t>
            </a:r>
            <a:endParaRPr lang="lt-LT" sz="3600" dirty="0"/>
          </a:p>
        </p:txBody>
      </p:sp>
    </p:spTree>
    <p:extLst>
      <p:ext uri="{BB962C8B-B14F-4D97-AF65-F5344CB8AC3E}">
        <p14:creationId xmlns:p14="http://schemas.microsoft.com/office/powerpoint/2010/main" val="127988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107504" y="188640"/>
            <a:ext cx="5285803" cy="3054200"/>
          </a:xfrm>
          <a:prstGeom prst="rect">
            <a:avLst/>
          </a:prstGeom>
          <a:noFill/>
          <a:ln>
            <a:noFill/>
          </a:ln>
        </p:spPr>
      </p:pic>
      <p:sp>
        <p:nvSpPr>
          <p:cNvPr id="3" name="Stačiakampis 2"/>
          <p:cNvSpPr/>
          <p:nvPr/>
        </p:nvSpPr>
        <p:spPr>
          <a:xfrm>
            <a:off x="5508104" y="188640"/>
            <a:ext cx="3312368" cy="2308324"/>
          </a:xfrm>
          <a:prstGeom prst="rect">
            <a:avLst/>
          </a:prstGeom>
        </p:spPr>
        <p:txBody>
          <a:bodyPr wrap="square">
            <a:spAutoFit/>
          </a:bodyPr>
          <a:lstStyle/>
          <a:p>
            <a:pPr algn="ctr"/>
            <a:r>
              <a:rPr lang="lt" sz="3600" b="1" dirty="0"/>
              <a:t>Per </a:t>
            </a:r>
            <a:r>
              <a:rPr lang="lt" sz="3600" b="1" dirty="0" smtClean="0"/>
              <a:t>perėją </a:t>
            </a:r>
            <a:r>
              <a:rPr lang="lt" sz="3600" b="1" dirty="0"/>
              <a:t>nebėk, </a:t>
            </a:r>
            <a:endParaRPr lang="lt" sz="3600" b="1" dirty="0" smtClean="0"/>
          </a:p>
          <a:p>
            <a:pPr algn="ctr"/>
            <a:r>
              <a:rPr lang="lt" sz="3600" b="1" dirty="0" smtClean="0"/>
              <a:t>telefonu </a:t>
            </a:r>
            <a:r>
              <a:rPr lang="lt" sz="3600" b="1" dirty="0"/>
              <a:t>nekalbėk</a:t>
            </a:r>
            <a:endParaRPr lang="lt-LT" sz="3600" dirty="0"/>
          </a:p>
        </p:txBody>
      </p:sp>
      <p:pic>
        <p:nvPicPr>
          <p:cNvPr id="4" name="Google Shape;83;p17"/>
          <p:cNvPicPr preferRelativeResize="0"/>
          <p:nvPr/>
        </p:nvPicPr>
        <p:blipFill rotWithShape="1">
          <a:blip r:embed="rId3">
            <a:alphaModFix/>
          </a:blip>
          <a:srcRect/>
          <a:stretch/>
        </p:blipFill>
        <p:spPr>
          <a:xfrm>
            <a:off x="3923928" y="3933056"/>
            <a:ext cx="5098251" cy="2820050"/>
          </a:xfrm>
          <a:prstGeom prst="rect">
            <a:avLst/>
          </a:prstGeom>
          <a:noFill/>
          <a:ln>
            <a:noFill/>
          </a:ln>
        </p:spPr>
      </p:pic>
      <p:sp>
        <p:nvSpPr>
          <p:cNvPr id="5" name="Stačiakampis 4"/>
          <p:cNvSpPr/>
          <p:nvPr/>
        </p:nvSpPr>
        <p:spPr>
          <a:xfrm>
            <a:off x="323529" y="3244334"/>
            <a:ext cx="2724544" cy="2862322"/>
          </a:xfrm>
          <a:prstGeom prst="rect">
            <a:avLst/>
          </a:prstGeom>
        </p:spPr>
        <p:txBody>
          <a:bodyPr wrap="square">
            <a:spAutoFit/>
          </a:bodyPr>
          <a:lstStyle/>
          <a:p>
            <a:pPr algn="ctr"/>
            <a:endParaRPr lang="lt" sz="3600" b="1" dirty="0" smtClean="0"/>
          </a:p>
          <a:p>
            <a:pPr algn="ctr"/>
            <a:endParaRPr lang="lt" sz="3600" b="1" dirty="0"/>
          </a:p>
          <a:p>
            <a:pPr algn="ctr"/>
            <a:endParaRPr lang="lt" sz="3600" b="1" dirty="0" smtClean="0"/>
          </a:p>
          <a:p>
            <a:pPr algn="ctr"/>
            <a:r>
              <a:rPr lang="lt" sz="3600" b="1" dirty="0" smtClean="0"/>
              <a:t>Apsidairyk </a:t>
            </a:r>
            <a:r>
              <a:rPr lang="lt" sz="3600" b="1" dirty="0"/>
              <a:t>ir įsiklausyk </a:t>
            </a:r>
            <a:endParaRPr lang="lt-LT" sz="3600" dirty="0"/>
          </a:p>
        </p:txBody>
      </p:sp>
    </p:spTree>
    <p:extLst>
      <p:ext uri="{BB962C8B-B14F-4D97-AF65-F5344CB8AC3E}">
        <p14:creationId xmlns:p14="http://schemas.microsoft.com/office/powerpoint/2010/main" val="36609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0;p18"/>
          <p:cNvPicPr preferRelativeResize="0"/>
          <p:nvPr/>
        </p:nvPicPr>
        <p:blipFill rotWithShape="1">
          <a:blip r:embed="rId2">
            <a:alphaModFix/>
          </a:blip>
          <a:srcRect/>
          <a:stretch/>
        </p:blipFill>
        <p:spPr>
          <a:xfrm>
            <a:off x="251520" y="260648"/>
            <a:ext cx="5119700" cy="2990850"/>
          </a:xfrm>
          <a:prstGeom prst="rect">
            <a:avLst/>
          </a:prstGeom>
          <a:noFill/>
          <a:ln>
            <a:noFill/>
          </a:ln>
        </p:spPr>
      </p:pic>
      <p:sp>
        <p:nvSpPr>
          <p:cNvPr id="3" name="Stačiakampis 2"/>
          <p:cNvSpPr/>
          <p:nvPr/>
        </p:nvSpPr>
        <p:spPr>
          <a:xfrm>
            <a:off x="5508104" y="260648"/>
            <a:ext cx="2592287" cy="2308324"/>
          </a:xfrm>
          <a:prstGeom prst="rect">
            <a:avLst/>
          </a:prstGeom>
        </p:spPr>
        <p:txBody>
          <a:bodyPr wrap="square">
            <a:spAutoFit/>
          </a:bodyPr>
          <a:lstStyle/>
          <a:p>
            <a:pPr algn="ctr"/>
            <a:endParaRPr lang="lt" sz="3600" b="1" dirty="0" smtClean="0"/>
          </a:p>
          <a:p>
            <a:pPr algn="ctr"/>
            <a:endParaRPr lang="lt" sz="3600" b="1" dirty="0"/>
          </a:p>
          <a:p>
            <a:pPr algn="ctr"/>
            <a:r>
              <a:rPr lang="lt" sz="3600" b="1" dirty="0" smtClean="0"/>
              <a:t>Neskubėk </a:t>
            </a:r>
            <a:r>
              <a:rPr lang="lt" sz="3600" b="1" dirty="0"/>
              <a:t>ir </a:t>
            </a:r>
            <a:r>
              <a:rPr lang="lt" sz="3600" b="1" dirty="0" smtClean="0"/>
              <a:t>būsi </a:t>
            </a:r>
            <a:r>
              <a:rPr lang="lt" sz="3600" b="1" dirty="0"/>
              <a:t>pirmas</a:t>
            </a:r>
            <a:endParaRPr lang="lt-LT" sz="3600" dirty="0"/>
          </a:p>
        </p:txBody>
      </p:sp>
      <p:pic>
        <p:nvPicPr>
          <p:cNvPr id="4" name="Google Shape;97;p19"/>
          <p:cNvPicPr preferRelativeResize="0"/>
          <p:nvPr/>
        </p:nvPicPr>
        <p:blipFill rotWithShape="1">
          <a:blip r:embed="rId3">
            <a:alphaModFix/>
          </a:blip>
          <a:srcRect/>
          <a:stretch/>
        </p:blipFill>
        <p:spPr>
          <a:xfrm>
            <a:off x="4355976" y="4081763"/>
            <a:ext cx="4571725" cy="2498825"/>
          </a:xfrm>
          <a:prstGeom prst="rect">
            <a:avLst/>
          </a:prstGeom>
          <a:noFill/>
          <a:ln>
            <a:noFill/>
          </a:ln>
        </p:spPr>
      </p:pic>
      <p:sp>
        <p:nvSpPr>
          <p:cNvPr id="5" name="Stačiakampis 4"/>
          <p:cNvSpPr/>
          <p:nvPr/>
        </p:nvSpPr>
        <p:spPr>
          <a:xfrm>
            <a:off x="251521" y="3244334"/>
            <a:ext cx="3744416" cy="2862322"/>
          </a:xfrm>
          <a:prstGeom prst="rect">
            <a:avLst/>
          </a:prstGeom>
        </p:spPr>
        <p:txBody>
          <a:bodyPr wrap="square">
            <a:spAutoFit/>
          </a:bodyPr>
          <a:lstStyle/>
          <a:p>
            <a:pPr algn="ctr"/>
            <a:endParaRPr lang="lt" sz="3600" b="1" dirty="0" smtClean="0"/>
          </a:p>
          <a:p>
            <a:pPr algn="ctr"/>
            <a:endParaRPr lang="lt" sz="3600" b="1" dirty="0"/>
          </a:p>
          <a:p>
            <a:pPr algn="ctr"/>
            <a:endParaRPr lang="lt" sz="3600" b="1" dirty="0" smtClean="0"/>
          </a:p>
          <a:p>
            <a:pPr algn="ctr"/>
            <a:r>
              <a:rPr lang="lt" sz="3600" b="1" dirty="0" smtClean="0"/>
              <a:t>Ačiū </a:t>
            </a:r>
            <a:r>
              <a:rPr lang="lt" sz="3600" b="1" dirty="0"/>
              <a:t>vairuotojau, kad saugai mus! </a:t>
            </a:r>
            <a:endParaRPr lang="lt-LT" sz="3600" dirty="0"/>
          </a:p>
        </p:txBody>
      </p:sp>
    </p:spTree>
    <p:extLst>
      <p:ext uri="{BB962C8B-B14F-4D97-AF65-F5344CB8AC3E}">
        <p14:creationId xmlns:p14="http://schemas.microsoft.com/office/powerpoint/2010/main" val="233323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286000" y="2413338"/>
            <a:ext cx="6534472" cy="2862322"/>
          </a:xfrm>
          <a:prstGeom prst="rect">
            <a:avLst/>
          </a:prstGeom>
        </p:spPr>
        <p:txBody>
          <a:bodyPr wrap="square">
            <a:spAutoFit/>
          </a:bodyPr>
          <a:lstStyle/>
          <a:p>
            <a:pPr algn="r"/>
            <a:r>
              <a:rPr lang="lt-LT" dirty="0">
                <a:solidFill>
                  <a:schemeClr val="bg2">
                    <a:lumMod val="10000"/>
                  </a:schemeClr>
                </a:solidFill>
                <a:latin typeface="Times New Roman" panose="02020603050405020304" pitchFamily="18" charset="0"/>
                <a:cs typeface="Times New Roman" panose="02020603050405020304" pitchFamily="18" charset="0"/>
              </a:rPr>
              <a:t>Parengė:</a:t>
            </a:r>
          </a:p>
          <a:p>
            <a:pPr algn="r"/>
            <a:r>
              <a:rPr lang="lt-LT" dirty="0">
                <a:solidFill>
                  <a:schemeClr val="bg2">
                    <a:lumMod val="10000"/>
                  </a:schemeClr>
                </a:solidFill>
                <a:latin typeface="Times New Roman" panose="02020603050405020304" pitchFamily="18" charset="0"/>
                <a:cs typeface="Times New Roman" panose="02020603050405020304" pitchFamily="18" charset="0"/>
              </a:rPr>
              <a:t>gimnazistų komanda </a:t>
            </a:r>
          </a:p>
          <a:p>
            <a:pPr algn="r"/>
            <a:r>
              <a:rPr lang="lt-LT" dirty="0">
                <a:solidFill>
                  <a:schemeClr val="bg2">
                    <a:lumMod val="10000"/>
                  </a:schemeClr>
                </a:solidFill>
                <a:latin typeface="Times New Roman" panose="02020603050405020304" pitchFamily="18" charset="0"/>
                <a:cs typeface="Times New Roman" panose="02020603050405020304" pitchFamily="18" charset="0"/>
              </a:rPr>
              <a:t>„ Sveikatos riešutėliai“,</a:t>
            </a:r>
          </a:p>
          <a:p>
            <a:pPr algn="r"/>
            <a:r>
              <a:rPr lang="lt-LT" dirty="0">
                <a:solidFill>
                  <a:schemeClr val="bg2">
                    <a:lumMod val="10000"/>
                  </a:schemeClr>
                </a:solidFill>
                <a:latin typeface="Times New Roman" panose="02020603050405020304" pitchFamily="18" charset="0"/>
                <a:cs typeface="Times New Roman" panose="02020603050405020304" pitchFamily="18" charset="0"/>
              </a:rPr>
              <a:t> </a:t>
            </a:r>
            <a:r>
              <a:rPr lang="lt-LT" dirty="0" smtClean="0">
                <a:solidFill>
                  <a:schemeClr val="bg2">
                    <a:lumMod val="10000"/>
                  </a:schemeClr>
                </a:solidFill>
                <a:latin typeface="Times New Roman" panose="02020603050405020304" pitchFamily="18" charset="0"/>
                <a:cs typeface="Times New Roman" panose="02020603050405020304" pitchFamily="18" charset="0"/>
              </a:rPr>
              <a:t>gimnazistė</a:t>
            </a:r>
          </a:p>
          <a:p>
            <a:pPr algn="r"/>
            <a:r>
              <a:rPr lang="lt-LT" dirty="0" smtClean="0">
                <a:solidFill>
                  <a:schemeClr val="bg2">
                    <a:lumMod val="10000"/>
                  </a:schemeClr>
                </a:solidFill>
                <a:latin typeface="Times New Roman" panose="02020603050405020304" pitchFamily="18" charset="0"/>
                <a:cs typeface="Times New Roman" panose="02020603050405020304" pitchFamily="18" charset="0"/>
              </a:rPr>
              <a:t> </a:t>
            </a:r>
            <a:r>
              <a:rPr lang="lt-LT" dirty="0">
                <a:solidFill>
                  <a:schemeClr val="bg2">
                    <a:lumMod val="10000"/>
                  </a:schemeClr>
                </a:solidFill>
                <a:latin typeface="Times New Roman" panose="02020603050405020304" pitchFamily="18" charset="0"/>
                <a:cs typeface="Times New Roman" panose="02020603050405020304" pitchFamily="18" charset="0"/>
              </a:rPr>
              <a:t>Austėja </a:t>
            </a:r>
            <a:r>
              <a:rPr lang="lt-LT" dirty="0" err="1">
                <a:solidFill>
                  <a:schemeClr val="bg2">
                    <a:lumMod val="10000"/>
                  </a:schemeClr>
                </a:solidFill>
                <a:latin typeface="Times New Roman" panose="02020603050405020304" pitchFamily="18" charset="0"/>
                <a:cs typeface="Times New Roman" panose="02020603050405020304" pitchFamily="18" charset="0"/>
              </a:rPr>
              <a:t>Virbickaitė</a:t>
            </a:r>
            <a:r>
              <a:rPr lang="lt-LT" dirty="0">
                <a:solidFill>
                  <a:schemeClr val="bg2">
                    <a:lumMod val="10000"/>
                  </a:schemeClr>
                </a:solidFill>
                <a:latin typeface="Times New Roman" panose="02020603050405020304" pitchFamily="18" charset="0"/>
                <a:cs typeface="Times New Roman" panose="02020603050405020304" pitchFamily="18" charset="0"/>
              </a:rPr>
              <a:t>, 1c klasė, </a:t>
            </a:r>
          </a:p>
          <a:p>
            <a:pPr algn="r"/>
            <a:r>
              <a:rPr lang="lt-LT" dirty="0">
                <a:solidFill>
                  <a:schemeClr val="bg2">
                    <a:lumMod val="10000"/>
                  </a:schemeClr>
                </a:solidFill>
                <a:latin typeface="Times New Roman" panose="02020603050405020304" pitchFamily="18" charset="0"/>
                <a:cs typeface="Times New Roman" panose="02020603050405020304" pitchFamily="18" charset="0"/>
              </a:rPr>
              <a:t>mokytoja Aušra </a:t>
            </a:r>
            <a:r>
              <a:rPr lang="lt-LT" dirty="0" smtClean="0">
                <a:solidFill>
                  <a:schemeClr val="bg2">
                    <a:lumMod val="10000"/>
                  </a:schemeClr>
                </a:solidFill>
                <a:latin typeface="Times New Roman" panose="02020603050405020304" pitchFamily="18" charset="0"/>
                <a:cs typeface="Times New Roman" panose="02020603050405020304" pitchFamily="18" charset="0"/>
              </a:rPr>
              <a:t>Virbickienė,</a:t>
            </a:r>
          </a:p>
          <a:p>
            <a:pPr algn="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gimnazijos soc. p</a:t>
            </a:r>
            <a:r>
              <a:rPr lang="lt-LT" dirty="0" smtClean="0">
                <a:latin typeface="Times New Roman" panose="02020603050405020304" pitchFamily="18" charset="0"/>
                <a:cs typeface="Times New Roman" panose="02020603050405020304" pitchFamily="18" charset="0"/>
              </a:rPr>
              <a:t>edagogė </a:t>
            </a:r>
          </a:p>
          <a:p>
            <a:pPr algn="r"/>
            <a:r>
              <a:rPr lang="lt-LT" dirty="0" smtClean="0">
                <a:latin typeface="Times New Roman" panose="02020603050405020304" pitchFamily="18" charset="0"/>
                <a:cs typeface="Times New Roman" panose="02020603050405020304" pitchFamily="18" charset="0"/>
              </a:rPr>
              <a:t>Audronė </a:t>
            </a:r>
            <a:r>
              <a:rPr lang="lt-LT" dirty="0" err="1" smtClean="0">
                <a:latin typeface="Times New Roman" panose="02020603050405020304" pitchFamily="18" charset="0"/>
                <a:cs typeface="Times New Roman" panose="02020603050405020304" pitchFamily="18" charset="0"/>
              </a:rPr>
              <a:t>Matuzevičienė</a:t>
            </a:r>
            <a:r>
              <a:rPr lang="lt-LT" dirty="0" smtClean="0">
                <a:solidFill>
                  <a:schemeClr val="bg2">
                    <a:lumMod val="10000"/>
                  </a:schemeClr>
                </a:solidFill>
                <a:latin typeface="Times New Roman" panose="02020603050405020304" pitchFamily="18" charset="0"/>
                <a:cs typeface="Times New Roman" panose="02020603050405020304" pitchFamily="18" charset="0"/>
              </a:rPr>
              <a:t> </a:t>
            </a:r>
            <a:r>
              <a:rPr lang="lt-LT" dirty="0">
                <a:solidFill>
                  <a:schemeClr val="bg2">
                    <a:lumMod val="10000"/>
                  </a:schemeClr>
                </a:solidFill>
                <a:latin typeface="Times New Roman" panose="02020603050405020304" pitchFamily="18" charset="0"/>
                <a:cs typeface="Times New Roman" panose="02020603050405020304" pitchFamily="18" charset="0"/>
              </a:rPr>
              <a:t/>
            </a:r>
            <a:br>
              <a:rPr lang="lt-LT" dirty="0">
                <a:solidFill>
                  <a:schemeClr val="bg2">
                    <a:lumMod val="10000"/>
                  </a:schemeClr>
                </a:solidFill>
                <a:latin typeface="Times New Roman" panose="02020603050405020304" pitchFamily="18" charset="0"/>
                <a:cs typeface="Times New Roman" panose="02020603050405020304" pitchFamily="18" charset="0"/>
              </a:rPr>
            </a:br>
            <a:r>
              <a:rPr lang="lt-LT" dirty="0">
                <a:solidFill>
                  <a:schemeClr val="bg2">
                    <a:lumMod val="10000"/>
                  </a:schemeClr>
                </a:solidFill>
                <a:latin typeface="Times New Roman" panose="02020603050405020304" pitchFamily="18" charset="0"/>
                <a:cs typeface="Times New Roman" panose="02020603050405020304" pitchFamily="18" charset="0"/>
              </a:rPr>
              <a:t>ir bibliotekininkė </a:t>
            </a:r>
          </a:p>
          <a:p>
            <a:pPr algn="r"/>
            <a:r>
              <a:rPr lang="lt-LT" dirty="0">
                <a:solidFill>
                  <a:schemeClr val="bg2">
                    <a:lumMod val="10000"/>
                  </a:schemeClr>
                </a:solidFill>
                <a:latin typeface="Times New Roman" panose="02020603050405020304" pitchFamily="18" charset="0"/>
                <a:cs typeface="Times New Roman" panose="02020603050405020304" pitchFamily="18" charset="0"/>
              </a:rPr>
              <a:t> Renata Petrusevičienė </a:t>
            </a:r>
            <a:endParaRPr lang="lt-LT" dirty="0"/>
          </a:p>
        </p:txBody>
      </p:sp>
      <p:pic>
        <p:nvPicPr>
          <p:cNvPr id="3" name="Paveikslėlis 2" descr="C:\Users\Renata\Desktop\IMG_20220330_134522_2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5832648" cy="6624736"/>
          </a:xfrm>
          <a:prstGeom prst="rect">
            <a:avLst/>
          </a:prstGeom>
          <a:noFill/>
          <a:ln>
            <a:noFill/>
          </a:ln>
        </p:spPr>
      </p:pic>
    </p:spTree>
    <p:extLst>
      <p:ext uri="{BB962C8B-B14F-4D97-AF65-F5344CB8AC3E}">
        <p14:creationId xmlns:p14="http://schemas.microsoft.com/office/powerpoint/2010/main" val="154204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475656" y="836712"/>
            <a:ext cx="6696744" cy="4154984"/>
          </a:xfrm>
          <a:prstGeom prst="rect">
            <a:avLst/>
          </a:prstGeom>
        </p:spPr>
        <p:txBody>
          <a:bodyPr wrap="square">
            <a:spAutoFit/>
          </a:bodyPr>
          <a:lstStyle/>
          <a:p>
            <a:pPr algn="ctr"/>
            <a:endParaRPr lang="lt-LT" sz="6600" dirty="0" smtClean="0">
              <a:latin typeface="Times New Roman" panose="02020603050405020304" pitchFamily="18" charset="0"/>
              <a:cs typeface="Times New Roman" panose="02020603050405020304" pitchFamily="18" charset="0"/>
            </a:endParaRPr>
          </a:p>
          <a:p>
            <a:pPr algn="ctr"/>
            <a:r>
              <a:rPr lang="lt-LT" sz="6600" dirty="0" smtClean="0">
                <a:latin typeface="Times New Roman" panose="02020603050405020304" pitchFamily="18" charset="0"/>
                <a:cs typeface="Times New Roman" panose="02020603050405020304" pitchFamily="18" charset="0"/>
              </a:rPr>
              <a:t>SVEIKATA </a:t>
            </a:r>
          </a:p>
          <a:p>
            <a:pPr algn="ctr"/>
            <a:r>
              <a:rPr lang="lt-LT" sz="6600" dirty="0" smtClean="0">
                <a:latin typeface="Times New Roman" panose="02020603050405020304" pitchFamily="18" charset="0"/>
                <a:cs typeface="Times New Roman" panose="02020603050405020304" pitchFamily="18" charset="0"/>
              </a:rPr>
              <a:t>VISUS </a:t>
            </a:r>
          </a:p>
          <a:p>
            <a:pPr algn="ctr"/>
            <a:r>
              <a:rPr lang="lt-LT" sz="6600" dirty="0" smtClean="0">
                <a:latin typeface="Times New Roman" panose="02020603050405020304" pitchFamily="18" charset="0"/>
                <a:cs typeface="Times New Roman" panose="02020603050405020304" pitchFamily="18" charset="0"/>
              </a:rPr>
              <a:t>METUS</a:t>
            </a:r>
            <a:endParaRPr lang="lt-LT"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71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95536" y="404664"/>
            <a:ext cx="8424936" cy="5262979"/>
          </a:xfrm>
          <a:prstGeom prst="rect">
            <a:avLst/>
          </a:prstGeom>
        </p:spPr>
        <p:txBody>
          <a:bodyPr wrap="square">
            <a:spAutoFit/>
          </a:bodyPr>
          <a:lstStyle/>
          <a:p>
            <a:pPr algn="ctr"/>
            <a:endParaRPr lang="lt-LT" sz="6000" dirty="0" smtClean="0">
              <a:latin typeface="Times New Roman" panose="02020603050405020304" pitchFamily="18" charset="0"/>
              <a:cs typeface="Times New Roman" panose="02020603050405020304" pitchFamily="18" charset="0"/>
            </a:endParaRPr>
          </a:p>
          <a:p>
            <a:pPr algn="ctr"/>
            <a:r>
              <a:rPr lang="lt-LT" sz="6000" dirty="0" smtClean="0">
                <a:latin typeface="Times New Roman" panose="02020603050405020304" pitchFamily="18" charset="0"/>
                <a:cs typeface="Times New Roman" panose="02020603050405020304" pitchFamily="18" charset="0"/>
              </a:rPr>
              <a:t>Nepamesk </a:t>
            </a:r>
            <a:r>
              <a:rPr lang="lt-LT" sz="6000" dirty="0">
                <a:latin typeface="Times New Roman" panose="02020603050405020304" pitchFamily="18" charset="0"/>
                <a:cs typeface="Times New Roman" panose="02020603050405020304" pitchFamily="18" charset="0"/>
              </a:rPr>
              <a:t>galvos: </a:t>
            </a:r>
            <a:endParaRPr lang="lt-LT" sz="6000" dirty="0" smtClean="0">
              <a:latin typeface="Times New Roman" panose="02020603050405020304" pitchFamily="18" charset="0"/>
              <a:cs typeface="Times New Roman" panose="02020603050405020304" pitchFamily="18" charset="0"/>
            </a:endParaRPr>
          </a:p>
          <a:p>
            <a:pPr algn="ctr"/>
            <a:r>
              <a:rPr lang="lt-LT" sz="6000" dirty="0" smtClean="0">
                <a:latin typeface="Times New Roman" panose="02020603050405020304" pitchFamily="18" charset="0"/>
                <a:cs typeface="Times New Roman" panose="02020603050405020304" pitchFamily="18" charset="0"/>
              </a:rPr>
              <a:t>saugus </a:t>
            </a:r>
            <a:r>
              <a:rPr lang="lt-LT" sz="6000" dirty="0">
                <a:latin typeface="Times New Roman" panose="02020603050405020304" pitchFamily="18" charset="0"/>
                <a:cs typeface="Times New Roman" panose="02020603050405020304" pitchFamily="18" charset="0"/>
              </a:rPr>
              <a:t>ir sveikas </a:t>
            </a:r>
            <a:endParaRPr lang="lt-LT" sz="6000" dirty="0" smtClean="0">
              <a:latin typeface="Times New Roman" panose="02020603050405020304" pitchFamily="18" charset="0"/>
              <a:cs typeface="Times New Roman" panose="02020603050405020304" pitchFamily="18" charset="0"/>
            </a:endParaRPr>
          </a:p>
          <a:p>
            <a:pPr algn="ctr"/>
            <a:endParaRPr lang="lt-LT" sz="6000" dirty="0" smtClean="0">
              <a:latin typeface="Times New Roman" panose="02020603050405020304" pitchFamily="18" charset="0"/>
              <a:cs typeface="Times New Roman" panose="02020603050405020304" pitchFamily="18" charset="0"/>
            </a:endParaRPr>
          </a:p>
          <a:p>
            <a:pPr algn="ctr"/>
            <a:r>
              <a:rPr lang="lt-LT" sz="4800" dirty="0" smtClean="0">
                <a:latin typeface="Times New Roman" panose="02020603050405020304" pitchFamily="18" charset="0"/>
                <a:cs typeface="Times New Roman" panose="02020603050405020304" pitchFamily="18" charset="0"/>
              </a:rPr>
              <a:t>(</a:t>
            </a:r>
            <a:r>
              <a:rPr lang="lt-LT" sz="4800" dirty="0">
                <a:latin typeface="Times New Roman" panose="02020603050405020304" pitchFamily="18" charset="0"/>
                <a:cs typeface="Times New Roman" panose="02020603050405020304" pitchFamily="18" charset="0"/>
              </a:rPr>
              <a:t>kaip elgtis įvairiose sveikatai pavojingose situacijose)</a:t>
            </a:r>
          </a:p>
        </p:txBody>
      </p:sp>
    </p:spTree>
    <p:extLst>
      <p:ext uri="{BB962C8B-B14F-4D97-AF65-F5344CB8AC3E}">
        <p14:creationId xmlns:p14="http://schemas.microsoft.com/office/powerpoint/2010/main" val="372475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enata\Desktop\IMG_20220317_093544_3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46" r="3911"/>
          <a:stretch/>
        </p:blipFill>
        <p:spPr bwMode="auto">
          <a:xfrm>
            <a:off x="8911" y="0"/>
            <a:ext cx="442546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4572000" y="260647"/>
            <a:ext cx="4392488" cy="6340197"/>
          </a:xfrm>
          <a:prstGeom prst="rect">
            <a:avLst/>
          </a:prstGeom>
        </p:spPr>
        <p:txBody>
          <a:bodyPr wrap="square">
            <a:spAutoFit/>
          </a:bodyPr>
          <a:lstStyle/>
          <a:p>
            <a:endParaRPr lang="lt-LT" sz="1400" dirty="0" smtClean="0">
              <a:latin typeface="Times New Roman" panose="02020603050405020304" pitchFamily="18" charset="0"/>
              <a:cs typeface="Times New Roman" panose="02020603050405020304" pitchFamily="18" charset="0"/>
            </a:endParaRPr>
          </a:p>
          <a:p>
            <a:r>
              <a:rPr lang="lt-LT" sz="1400" dirty="0" smtClean="0">
                <a:latin typeface="Times New Roman" panose="02020603050405020304" pitchFamily="18" charset="0"/>
                <a:cs typeface="Times New Roman" panose="02020603050405020304" pitchFamily="18" charset="0"/>
              </a:rPr>
              <a:t>Visgi </a:t>
            </a:r>
            <a:r>
              <a:rPr lang="lt-LT" sz="1400" dirty="0">
                <a:latin typeface="Times New Roman" panose="02020603050405020304" pitchFamily="18" charset="0"/>
                <a:cs typeface="Times New Roman" panose="02020603050405020304" pitchFamily="18" charset="0"/>
              </a:rPr>
              <a:t>gyvenime būna stebuklų. Kartais išaušta ta diena, kai iki šiol dideliu lanku knygas apėję gimnazistai ima ir užsimano skaityti. Vieni nori pagilinti žinias, kitiems pasidarė tiesiog smalsu.</a:t>
            </a:r>
          </a:p>
          <a:p>
            <a:r>
              <a:rPr lang="lt-LT" sz="1400" b="1" dirty="0">
                <a:latin typeface="Times New Roman" panose="02020603050405020304" pitchFamily="18" charset="0"/>
                <a:cs typeface="Times New Roman" panose="02020603050405020304" pitchFamily="18" charset="0"/>
              </a:rPr>
              <a:t>Baimė...</a:t>
            </a:r>
          </a:p>
          <a:p>
            <a:r>
              <a:rPr lang="lt-LT" sz="1400" dirty="0">
                <a:latin typeface="Times New Roman" panose="02020603050405020304" pitchFamily="18" charset="0"/>
                <a:cs typeface="Times New Roman" panose="02020603050405020304" pitchFamily="18" charset="0"/>
              </a:rPr>
              <a:t>Baimė kausto net ir tada, kai nesugebi perskaityti tiek, kiek perskaito kiti, kai nesugebi suprasti knygos turinio iš pirmo karto kaip kiti. Pradedi savęs nekęsti, gimnazistų, kuriems sekasi ir kurie susidoroja su literatūros užduotimis. Pradedi pykti ant savęs, mokytojų, klasės draugų. Kaltini save, kad per mažai skaitai, per mažai įdedi darbo, pastangų ir laiko. Galvoji, kad vis dėlto reikėjo paaukoti kelias valandas ir paskaityti...</a:t>
            </a:r>
          </a:p>
          <a:p>
            <a:r>
              <a:rPr lang="lt-LT" sz="1400" dirty="0">
                <a:latin typeface="Times New Roman" panose="02020603050405020304" pitchFamily="18" charset="0"/>
                <a:cs typeface="Times New Roman" panose="02020603050405020304" pitchFamily="18" charset="0"/>
              </a:rPr>
              <a:t>Atėjus į biblioteką irgi lenda baimės viena po kitos.</a:t>
            </a:r>
          </a:p>
          <a:p>
            <a:r>
              <a:rPr lang="lt-LT" sz="1400" dirty="0">
                <a:latin typeface="Times New Roman" panose="02020603050405020304" pitchFamily="18" charset="0"/>
                <a:cs typeface="Times New Roman" panose="02020603050405020304" pitchFamily="18" charset="0"/>
              </a:rPr>
              <a:t>Noras skaityti atsirado, o pradėti baugu ir nesaugu, nes nežinai ar kiti nesijuoks iš tavęs, nežinai, kas  patinka, nežinai, kokią knygą paimti ir paskaityti...</a:t>
            </a:r>
          </a:p>
          <a:p>
            <a:r>
              <a:rPr lang="lt-LT" sz="1400" dirty="0">
                <a:latin typeface="Times New Roman" panose="02020603050405020304" pitchFamily="18" charset="0"/>
                <a:cs typeface="Times New Roman" panose="02020603050405020304" pitchFamily="18" charset="0"/>
              </a:rPr>
              <a:t>Tačiau bibliotekininkė gali išsklaidyti jūsų baimę. Svarbu nebijoti paklausti, bendrauti.</a:t>
            </a:r>
          </a:p>
          <a:p>
            <a:r>
              <a:rPr lang="lt-LT" sz="1400" dirty="0">
                <a:latin typeface="Times New Roman" panose="02020603050405020304" pitchFamily="18" charset="0"/>
                <a:cs typeface="Times New Roman" panose="02020603050405020304" pitchFamily="18" charset="0"/>
              </a:rPr>
              <a:t>Biblioteka - didelis privalumas. Didelė pasiūla skirtingos literatūros, kai gali pasirinkti tai, kas patinka. Nepatikusią knygą gali po keleto dienų grąžinti ir rinktis kitą.</a:t>
            </a:r>
          </a:p>
          <a:p>
            <a:r>
              <a:rPr lang="lt-LT" sz="1400" dirty="0">
                <a:latin typeface="Times New Roman" panose="02020603050405020304" pitchFamily="18" charset="0"/>
                <a:cs typeface="Times New Roman" panose="02020603050405020304" pitchFamily="18" charset="0"/>
              </a:rPr>
              <a:t>Biblioteka turėtų tapti ta vieta, į kurią norėtum eiti su džiaugsmu ir noru sužinoti daugiau, pajusti skaitymo džiaugsmą.</a:t>
            </a:r>
          </a:p>
          <a:p>
            <a:r>
              <a:rPr lang="lt-LT" sz="1400" b="1" dirty="0">
                <a:latin typeface="Times New Roman" panose="02020603050405020304" pitchFamily="18" charset="0"/>
                <a:cs typeface="Times New Roman" panose="02020603050405020304" pitchFamily="18" charset="0"/>
              </a:rPr>
              <a:t>Aš užtikrinu, kad nerti į knygų pasaulį yra be galo smagu, saugu ir sveika!</a:t>
            </a:r>
          </a:p>
          <a:p>
            <a:pPr algn="r"/>
            <a:r>
              <a:rPr lang="lt-LT" sz="1400" dirty="0">
                <a:latin typeface="Times New Roman" panose="02020603050405020304" pitchFamily="18" charset="0"/>
                <a:cs typeface="Times New Roman" panose="02020603050405020304" pitchFamily="18" charset="0"/>
              </a:rPr>
              <a:t>Bibliotekininkė Renata</a:t>
            </a:r>
          </a:p>
        </p:txBody>
      </p:sp>
    </p:spTree>
    <p:extLst>
      <p:ext uri="{BB962C8B-B14F-4D97-AF65-F5344CB8AC3E}">
        <p14:creationId xmlns:p14="http://schemas.microsoft.com/office/powerpoint/2010/main" val="181728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enata\Desktop\100_35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825" y="620688"/>
            <a:ext cx="5394325"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0" y="120402"/>
            <a:ext cx="3718825" cy="6647974"/>
          </a:xfrm>
          <a:prstGeom prst="rect">
            <a:avLst/>
          </a:prstGeom>
        </p:spPr>
        <p:txBody>
          <a:bodyPr wrap="square">
            <a:spAutoFit/>
          </a:bodyPr>
          <a:lstStyle/>
          <a:p>
            <a:pPr algn="ctr"/>
            <a:r>
              <a:rPr lang="lt-LT" sz="1600" dirty="0"/>
              <a:t>Su gimnazijos pirmos klasės mokiniais mokėmės  kodėl gali nutikti nelaimės lauke, namuose, kitose patalpose. Diskutavome  su gimnazistais kodėl jie turėtų žinoti ir suprasti ,kaip išvengti nelaimingų atsitikimų , kaip psichologiškai pasirengti bei tinkamai elgtis pavojingose situacijose, kaip elgtis su nepažįstamais žmonėmis, žinoti apie pavojus prie vandens telkinių, kaip elgtis ekstremaliomis sąlygomis </a:t>
            </a:r>
          </a:p>
          <a:p>
            <a:pPr algn="ctr"/>
            <a:r>
              <a:rPr lang="lt-LT" sz="1600" dirty="0"/>
              <a:t>( vėtra, liūtis, pūga, kaitra). </a:t>
            </a:r>
          </a:p>
          <a:p>
            <a:pPr algn="ctr"/>
            <a:r>
              <a:rPr lang="lt-LT" sz="1600" dirty="0"/>
              <a:t>Mokėmės kaip laiku pastebėti ir įvertinti pavojingas situacijas, pastebėti netinkamą kitų žmonių  elgesį, mokėti suteikti pirmąją medicininę pagalbą.</a:t>
            </a:r>
          </a:p>
          <a:p>
            <a:pPr algn="ctr"/>
            <a:r>
              <a:rPr lang="lt-LT" sz="1600" dirty="0"/>
              <a:t>Su gimnazistais pasirinkome labai pavojingą gyvybei būklę- užspringimą. Žiūrėjome mokomąjį filmą, darėme  praktines užduotis su springimo liemenės muliažu. Aptarėme suaugusiųjų bei jaunimo užspringimo bei gaivinimo ypatumus. Gimnazistai surašė savo patarimus bei įžvalgas- „Žinutė draugui“.</a:t>
            </a:r>
          </a:p>
          <a:p>
            <a:endParaRPr lang="lt-LT" sz="1400" dirty="0"/>
          </a:p>
          <a:p>
            <a:r>
              <a:rPr lang="lt-LT" sz="1400" dirty="0"/>
              <a:t>Visuomenės sveikatos specialistė </a:t>
            </a:r>
            <a:r>
              <a:rPr lang="lt-LT" sz="1400" dirty="0" err="1"/>
              <a:t>E.Martinenkienė</a:t>
            </a:r>
            <a:endParaRPr lang="lt-LT" sz="1400" dirty="0"/>
          </a:p>
        </p:txBody>
      </p:sp>
    </p:spTree>
    <p:extLst>
      <p:ext uri="{BB962C8B-B14F-4D97-AF65-F5344CB8AC3E}">
        <p14:creationId xmlns:p14="http://schemas.microsoft.com/office/powerpoint/2010/main" val="26013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Renata\Desktop\100_354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27"/>
          <a:stretch/>
        </p:blipFill>
        <p:spPr bwMode="auto">
          <a:xfrm>
            <a:off x="0" y="1"/>
            <a:ext cx="9144000" cy="6563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Renata\Desktop\IMG_20220330_113524144_BURST000_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41" t="26774" r="19778" b="6739"/>
          <a:stretch/>
        </p:blipFill>
        <p:spPr bwMode="auto">
          <a:xfrm>
            <a:off x="0" y="4299626"/>
            <a:ext cx="4513635" cy="2558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Users\Renata\Desktop\IMG_20220330_113436709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34" t="19660" r="19994" b="31865"/>
          <a:stretch/>
        </p:blipFill>
        <p:spPr bwMode="auto">
          <a:xfrm>
            <a:off x="4513634" y="4299626"/>
            <a:ext cx="4630365" cy="255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5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nata\Desktop\100_35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56" b="36181"/>
          <a:stretch/>
        </p:blipFill>
        <p:spPr bwMode="auto">
          <a:xfrm>
            <a:off x="323528" y="0"/>
            <a:ext cx="8424936" cy="32849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Renata\Desktop\IMG_20220330_1139289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1" t="24602" r="25851" b="15106"/>
          <a:stretch/>
        </p:blipFill>
        <p:spPr bwMode="auto">
          <a:xfrm>
            <a:off x="323528" y="3212976"/>
            <a:ext cx="8424936"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6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nata\Desktop\20211209_165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34" y="332656"/>
            <a:ext cx="4770530" cy="6360706"/>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5436096" y="2060848"/>
            <a:ext cx="3240360" cy="2308324"/>
          </a:xfrm>
          <a:prstGeom prst="rect">
            <a:avLst/>
          </a:prstGeom>
        </p:spPr>
        <p:txBody>
          <a:bodyPr wrap="square">
            <a:spAutoFit/>
          </a:bodyPr>
          <a:lstStyle/>
          <a:p>
            <a:pPr algn="ctr"/>
            <a:r>
              <a:rPr lang="lt-LT" sz="4800" dirty="0"/>
              <a:t>Kaip saugiai elgtis vandenyje</a:t>
            </a:r>
          </a:p>
        </p:txBody>
      </p:sp>
    </p:spTree>
    <p:extLst>
      <p:ext uri="{BB962C8B-B14F-4D97-AF65-F5344CB8AC3E}">
        <p14:creationId xmlns:p14="http://schemas.microsoft.com/office/powerpoint/2010/main" val="333227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p:nvPr/>
        </p:nvPicPr>
        <p:blipFill rotWithShape="1">
          <a:blip r:embed="rId2" cstate="print">
            <a:extLst>
              <a:ext uri="{28A0092B-C50C-407E-A947-70E740481C1C}">
                <a14:useLocalDpi xmlns:a14="http://schemas.microsoft.com/office/drawing/2010/main" val="0"/>
              </a:ext>
            </a:extLst>
          </a:blip>
          <a:srcRect l="1144" t="910" r="32494" b="49949"/>
          <a:stretch/>
        </p:blipFill>
        <p:spPr bwMode="auto">
          <a:xfrm>
            <a:off x="368484" y="332656"/>
            <a:ext cx="3051387" cy="3024336"/>
          </a:xfrm>
          <a:prstGeom prst="rect">
            <a:avLst/>
          </a:prstGeom>
          <a:ln>
            <a:noFill/>
          </a:ln>
          <a:extLst>
            <a:ext uri="{53640926-AAD7-44D8-BBD7-CCE9431645EC}">
              <a14:shadowObscured xmlns:a14="http://schemas.microsoft.com/office/drawing/2010/main"/>
            </a:ext>
          </a:extLst>
        </p:spPr>
      </p:pic>
      <p:pic>
        <p:nvPicPr>
          <p:cNvPr id="3" name="Paveikslėlis 2"/>
          <p:cNvPicPr/>
          <p:nvPr/>
        </p:nvPicPr>
        <p:blipFill rotWithShape="1">
          <a:blip r:embed="rId3" cstate="print">
            <a:extLst>
              <a:ext uri="{28A0092B-C50C-407E-A947-70E740481C1C}">
                <a14:useLocalDpi xmlns:a14="http://schemas.microsoft.com/office/drawing/2010/main" val="0"/>
              </a:ext>
            </a:extLst>
          </a:blip>
          <a:srcRect l="1001" t="707" r="32637" b="50254"/>
          <a:stretch/>
        </p:blipFill>
        <p:spPr bwMode="auto">
          <a:xfrm>
            <a:off x="5404123" y="332655"/>
            <a:ext cx="3443065" cy="2914975"/>
          </a:xfrm>
          <a:prstGeom prst="rect">
            <a:avLst/>
          </a:prstGeom>
          <a:ln>
            <a:noFill/>
          </a:ln>
          <a:extLst>
            <a:ext uri="{53640926-AAD7-44D8-BBD7-CCE9431645EC}">
              <a14:shadowObscured xmlns:a14="http://schemas.microsoft.com/office/drawing/2010/main"/>
            </a:ext>
          </a:extLst>
        </p:spPr>
      </p:pic>
      <p:pic>
        <p:nvPicPr>
          <p:cNvPr id="4" name="Paveikslėlis 3"/>
          <p:cNvPicPr/>
          <p:nvPr/>
        </p:nvPicPr>
        <p:blipFill rotWithShape="1">
          <a:blip r:embed="rId4" cstate="print">
            <a:extLst>
              <a:ext uri="{28A0092B-C50C-407E-A947-70E740481C1C}">
                <a14:useLocalDpi xmlns:a14="http://schemas.microsoft.com/office/drawing/2010/main" val="0"/>
              </a:ext>
            </a:extLst>
          </a:blip>
          <a:srcRect l="858" t="1012" r="32351" b="50353"/>
          <a:stretch/>
        </p:blipFill>
        <p:spPr bwMode="auto">
          <a:xfrm>
            <a:off x="368484" y="3555967"/>
            <a:ext cx="3051388" cy="3041385"/>
          </a:xfrm>
          <a:prstGeom prst="rect">
            <a:avLst/>
          </a:prstGeom>
          <a:ln>
            <a:noFill/>
          </a:ln>
          <a:extLst>
            <a:ext uri="{53640926-AAD7-44D8-BBD7-CCE9431645EC}">
              <a14:shadowObscured xmlns:a14="http://schemas.microsoft.com/office/drawing/2010/main"/>
            </a:ext>
          </a:extLst>
        </p:spPr>
      </p:pic>
      <p:pic>
        <p:nvPicPr>
          <p:cNvPr id="5" name="Paveikslėlis 4"/>
          <p:cNvPicPr/>
          <p:nvPr/>
        </p:nvPicPr>
        <p:blipFill rotWithShape="1">
          <a:blip r:embed="rId5" cstate="print">
            <a:extLst>
              <a:ext uri="{28A0092B-C50C-407E-A947-70E740481C1C}">
                <a14:useLocalDpi xmlns:a14="http://schemas.microsoft.com/office/drawing/2010/main" val="0"/>
              </a:ext>
            </a:extLst>
          </a:blip>
          <a:srcRect l="1002" t="607" r="34066" b="50049"/>
          <a:stretch/>
        </p:blipFill>
        <p:spPr bwMode="auto">
          <a:xfrm>
            <a:off x="5404124" y="3555967"/>
            <a:ext cx="3443064" cy="3041385"/>
          </a:xfrm>
          <a:prstGeom prst="rect">
            <a:avLst/>
          </a:prstGeom>
          <a:ln>
            <a:noFill/>
          </a:ln>
          <a:extLst>
            <a:ext uri="{53640926-AAD7-44D8-BBD7-CCE9431645EC}">
              <a14:shadowObscured xmlns:a14="http://schemas.microsoft.com/office/drawing/2010/main"/>
            </a:ext>
          </a:extLst>
        </p:spPr>
      </p:pic>
      <p:pic>
        <p:nvPicPr>
          <p:cNvPr id="6" name="Paveikslėlis 5"/>
          <p:cNvPicPr/>
          <p:nvPr/>
        </p:nvPicPr>
        <p:blipFill rotWithShape="1">
          <a:blip r:embed="rId6" cstate="print">
            <a:extLst>
              <a:ext uri="{28A0092B-C50C-407E-A947-70E740481C1C}">
                <a14:useLocalDpi xmlns:a14="http://schemas.microsoft.com/office/drawing/2010/main" val="0"/>
              </a:ext>
            </a:extLst>
          </a:blip>
          <a:srcRect l="859" t="809" r="33066" b="50455"/>
          <a:stretch/>
        </p:blipFill>
        <p:spPr bwMode="auto">
          <a:xfrm>
            <a:off x="3419872" y="1988840"/>
            <a:ext cx="1984251"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074700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397</Words>
  <Application>Microsoft Office PowerPoint</Application>
  <PresentationFormat>Demonstracija ekrane (4:3)</PresentationFormat>
  <Paragraphs>75</Paragraphs>
  <Slides>17</Slides>
  <Notes>0</Notes>
  <HiddenSlides>0</HiddenSlides>
  <MMClips>0</MMClips>
  <ScaleCrop>false</ScaleCrop>
  <HeadingPairs>
    <vt:vector size="4" baseType="variant">
      <vt:variant>
        <vt:lpstr>Tema</vt:lpstr>
      </vt:variant>
      <vt:variant>
        <vt:i4>1</vt:i4>
      </vt:variant>
      <vt:variant>
        <vt:lpstr>Skaidrių pavadinimai</vt:lpstr>
      </vt:variant>
      <vt:variant>
        <vt:i4>17</vt:i4>
      </vt:variant>
    </vt:vector>
  </HeadingPairs>
  <TitlesOfParts>
    <vt:vector size="18" baseType="lpstr">
      <vt:lpstr>Office tema</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Renata</dc:creator>
  <cp:lastModifiedBy>Renata</cp:lastModifiedBy>
  <cp:revision>33</cp:revision>
  <dcterms:created xsi:type="dcterms:W3CDTF">2022-03-17T06:22:36Z</dcterms:created>
  <dcterms:modified xsi:type="dcterms:W3CDTF">2022-03-31T08:02:04Z</dcterms:modified>
</cp:coreProperties>
</file>