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62" r:id="rId5"/>
    <p:sldId id="258" r:id="rId6"/>
    <p:sldId id="259" r:id="rId7"/>
    <p:sldId id="270" r:id="rId8"/>
    <p:sldId id="268" r:id="rId9"/>
    <p:sldId id="269" r:id="rId10"/>
    <p:sldId id="271" r:id="rId11"/>
    <p:sldId id="263" r:id="rId12"/>
    <p:sldId id="264" r:id="rId13"/>
    <p:sldId id="272" r:id="rId14"/>
    <p:sldId id="265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B827E5D-F6F3-4E33-89ED-95419415DAF4}" type="datetimeFigureOut">
              <a:rPr lang="lt-LT" smtClean="0"/>
              <a:t>2023.02.27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51C2AB-1C6A-448D-820D-EEABAF442C4D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lt-LT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en-US" sz="8000" b="1" cap="all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EISMUKAI </a:t>
            </a:r>
            <a:endParaRPr lang="lt-LT" sz="8000" b="1" cap="all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spc="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Alytaus</a:t>
            </a:r>
            <a:r>
              <a:rPr lang="en-US" b="1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 Piliakalnio </a:t>
            </a:r>
            <a:r>
              <a:rPr lang="en-US" b="1" spc="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progimnazijos</a:t>
            </a:r>
            <a:r>
              <a:rPr lang="lt-LT" b="1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/>
            </a:r>
            <a:br>
              <a:rPr lang="lt-LT" b="1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</a:br>
            <a:r>
              <a:rPr lang="en-US" b="1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 3 a </a:t>
            </a:r>
            <a:r>
              <a:rPr lang="en-US" b="1" spc="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klas</a:t>
            </a:r>
            <a:r>
              <a:rPr lang="lt-LT" b="1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ės mokinių </a:t>
            </a:r>
            <a:r>
              <a:rPr lang="en-US" b="1" spc="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Garamond Pro Bold" pitchFamily="18" charset="0"/>
              </a:rPr>
              <a:t>komanda</a:t>
            </a:r>
            <a:endParaRPr lang="lt-LT" b="1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Garamond Pro Bold" pitchFamily="18" charset="0"/>
            </a:endParaRPr>
          </a:p>
        </p:txBody>
      </p:sp>
      <p:pic>
        <p:nvPicPr>
          <p:cNvPr id="7" name="Paveikslėlis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76672"/>
            <a:ext cx="864095" cy="8640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1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7885113" cy="136207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2800" b="1" cap="none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Norėdami pereiti perėją, rideno kauliuką. </a:t>
            </a:r>
            <a:br>
              <a:rPr lang="lt-LT" sz="2800" b="1" cap="none" spc="0" dirty="0" smtClean="0">
                <a:ln/>
                <a:solidFill>
                  <a:schemeClr val="tx2">
                    <a:lumMod val="75000"/>
                  </a:schemeClr>
                </a:solidFill>
              </a:rPr>
            </a:br>
            <a:r>
              <a:rPr lang="lt-LT" sz="2800" b="1" cap="none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Paeiliui atsakinėjo į kiekvieno atšvaito/šaukinio klausimus.</a:t>
            </a:r>
            <a:endParaRPr lang="lt-LT" sz="2800" b="1" cap="none" spc="0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83569" y="620688"/>
            <a:ext cx="7848872" cy="237626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5400" b="1" spc="0" dirty="0" smtClean="0">
                <a:ln/>
                <a:solidFill>
                  <a:schemeClr val="accent3"/>
                </a:solidFill>
              </a:rPr>
              <a:t>Nupieštus atšvaitus mokiniai sujungė į žaidimą/ perėją (</a:t>
            </a:r>
            <a:r>
              <a:rPr lang="lt-LT" sz="5400" b="1" spc="0" dirty="0" err="1" smtClean="0">
                <a:ln/>
                <a:solidFill>
                  <a:schemeClr val="accent3"/>
                </a:solidFill>
              </a:rPr>
              <a:t>žr</a:t>
            </a:r>
            <a:r>
              <a:rPr lang="lt-LT" sz="5400" b="1" spc="0" dirty="0" smtClean="0">
                <a:ln/>
                <a:solidFill>
                  <a:schemeClr val="accent3"/>
                </a:solidFill>
              </a:rPr>
              <a:t>. 11,12 </a:t>
            </a:r>
            <a:r>
              <a:rPr lang="lt-LT" sz="5400" b="1" spc="0" dirty="0" err="1" smtClean="0">
                <a:ln/>
                <a:solidFill>
                  <a:schemeClr val="accent3"/>
                </a:solidFill>
              </a:rPr>
              <a:t>pateiktys</a:t>
            </a:r>
            <a:r>
              <a:rPr lang="lt-LT" sz="5400" b="1" spc="0" dirty="0" smtClean="0">
                <a:ln/>
                <a:solidFill>
                  <a:schemeClr val="accent3"/>
                </a:solidFill>
              </a:rPr>
              <a:t>).</a:t>
            </a:r>
            <a:endParaRPr lang="lt-LT" sz="54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1027" name="Picture 3" descr="D:\Users\Desktop\dice-spinn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511202" cy="14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9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spc="0" dirty="0" err="1" smtClean="0">
                <a:ln/>
                <a:solidFill>
                  <a:schemeClr val="accent3"/>
                </a:solidFill>
              </a:rPr>
              <a:t>Eidamas</a:t>
            </a:r>
            <a:r>
              <a:rPr lang="en-US" sz="2400" b="1" spc="0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400" b="1" spc="0" dirty="0" err="1" smtClean="0">
                <a:ln/>
                <a:solidFill>
                  <a:schemeClr val="accent3"/>
                </a:solidFill>
              </a:rPr>
              <a:t>tamsiu</a:t>
            </a:r>
            <a:r>
              <a:rPr lang="en-US" sz="2400" b="1" spc="0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400" b="1" spc="0" dirty="0" err="1" smtClean="0">
                <a:ln/>
                <a:solidFill>
                  <a:schemeClr val="accent3"/>
                </a:solidFill>
              </a:rPr>
              <a:t>metu</a:t>
            </a:r>
            <a:endParaRPr lang="en-US" sz="2400" b="1" spc="0" dirty="0" smtClean="0">
              <a:ln/>
              <a:solidFill>
                <a:schemeClr val="accent3"/>
              </a:solidFill>
            </a:endParaRPr>
          </a:p>
          <a:p>
            <a:r>
              <a:rPr lang="en-US" sz="2400" b="1" spc="0" dirty="0" smtClean="0">
                <a:ln/>
                <a:solidFill>
                  <a:schemeClr val="accent3"/>
                </a:solidFill>
              </a:rPr>
              <a:t>At</a:t>
            </a:r>
            <a:r>
              <a:rPr lang="lt-LT" sz="2400" b="1" spc="0" dirty="0" smtClean="0">
                <a:ln/>
                <a:solidFill>
                  <a:schemeClr val="accent3"/>
                </a:solidFill>
              </a:rPr>
              <a:t>š</a:t>
            </a:r>
            <a:r>
              <a:rPr lang="en-US" sz="2400" b="1" spc="0" dirty="0" err="1" smtClean="0">
                <a:ln/>
                <a:solidFill>
                  <a:schemeClr val="accent3"/>
                </a:solidFill>
              </a:rPr>
              <a:t>vait</a:t>
            </a:r>
            <a:r>
              <a:rPr lang="lt-LT" sz="2400" b="1" spc="0" dirty="0" smtClean="0">
                <a:ln/>
                <a:solidFill>
                  <a:schemeClr val="accent3"/>
                </a:solidFill>
              </a:rPr>
              <a:t>ą</a:t>
            </a:r>
            <a:r>
              <a:rPr lang="en-US" sz="2400" b="1" spc="0" dirty="0" smtClean="0">
                <a:ln/>
                <a:solidFill>
                  <a:schemeClr val="accent3"/>
                </a:solidFill>
              </a:rPr>
              <a:t> </a:t>
            </a:r>
            <a:r>
              <a:rPr lang="lt-LT" sz="2400" b="1" spc="0" dirty="0" smtClean="0">
                <a:ln/>
                <a:solidFill>
                  <a:schemeClr val="accent3"/>
                </a:solidFill>
              </a:rPr>
              <a:t>nešioki </a:t>
            </a:r>
            <a:r>
              <a:rPr lang="en-US" sz="2400" b="1" spc="0" dirty="0" err="1" smtClean="0">
                <a:ln/>
                <a:solidFill>
                  <a:schemeClr val="accent3"/>
                </a:solidFill>
              </a:rPr>
              <a:t>tu.</a:t>
            </a:r>
            <a:endParaRPr lang="en-US" sz="2400" b="1" spc="0" dirty="0" smtClean="0">
              <a:ln/>
              <a:solidFill>
                <a:schemeClr val="accent3"/>
              </a:solidFill>
            </a:endParaRPr>
          </a:p>
          <a:p>
            <a:r>
              <a:rPr lang="lt-LT" sz="2400" b="1" spc="0" dirty="0" smtClean="0">
                <a:ln/>
                <a:solidFill>
                  <a:schemeClr val="accent3"/>
                </a:solidFill>
              </a:rPr>
              <a:t>Jis duos ženklą iš toli - </a:t>
            </a:r>
            <a:r>
              <a:rPr lang="lt-LT" sz="2400" b="1" spc="0" dirty="0" smtClean="0">
                <a:ln/>
                <a:solidFill>
                  <a:schemeClr val="accent3"/>
                </a:solidFill>
              </a:rPr>
              <a:t>Taip išliksime </a:t>
            </a:r>
          </a:p>
          <a:p>
            <a:r>
              <a:rPr lang="lt-LT" sz="2400" b="1" spc="0" dirty="0" smtClean="0">
                <a:ln/>
                <a:solidFill>
                  <a:schemeClr val="accent3"/>
                </a:solidFill>
              </a:rPr>
              <a:t>saugūs kely.</a:t>
            </a:r>
            <a:endParaRPr lang="lt-LT" sz="24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D:\Users\Desktop\IMG_674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-284" r="13052" b="1"/>
          <a:stretch/>
        </p:blipFill>
        <p:spPr bwMode="auto">
          <a:xfrm>
            <a:off x="4860032" y="188640"/>
            <a:ext cx="280326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Stačiakampis 4"/>
          <p:cNvSpPr/>
          <p:nvPr/>
        </p:nvSpPr>
        <p:spPr>
          <a:xfrm>
            <a:off x="508208" y="162880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/>
                <a:solidFill>
                  <a:schemeClr val="accent3"/>
                </a:solidFill>
                <a:effectLst/>
              </a:rPr>
              <a:t>KLAUSYK</a:t>
            </a:r>
            <a:endParaRPr lang="lt-L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33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11560" y="2204864"/>
            <a:ext cx="2971800" cy="352839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4400" b="1" spc="0" dirty="0" smtClean="0">
                <a:ln/>
                <a:solidFill>
                  <a:schemeClr val="accent3"/>
                </a:solidFill>
              </a:rPr>
              <a:t>Čia tu pereiti galėsi,</a:t>
            </a:r>
          </a:p>
          <a:p>
            <a:r>
              <a:rPr lang="lt-LT" sz="4400" b="1" spc="0" dirty="0">
                <a:ln/>
                <a:solidFill>
                  <a:schemeClr val="accent3"/>
                </a:solidFill>
              </a:rPr>
              <a:t>J</a:t>
            </a:r>
            <a:r>
              <a:rPr lang="lt-LT" sz="4400" b="1" spc="0" dirty="0" smtClean="0">
                <a:ln/>
                <a:solidFill>
                  <a:schemeClr val="accent3"/>
                </a:solidFill>
              </a:rPr>
              <a:t>ei tik atšvaitą turėsi.</a:t>
            </a:r>
            <a:endParaRPr lang="lt-LT" sz="44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5124" name="Picture 4" descr="D:\Users\Desktop\IMG_673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718" r="6375"/>
          <a:stretch/>
        </p:blipFill>
        <p:spPr bwMode="auto">
          <a:xfrm>
            <a:off x="4905286" y="188640"/>
            <a:ext cx="2777383" cy="55263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Stačiakampis 6"/>
          <p:cNvSpPr/>
          <p:nvPr/>
        </p:nvSpPr>
        <p:spPr>
          <a:xfrm>
            <a:off x="677549" y="908720"/>
            <a:ext cx="2540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/>
                <a:solidFill>
                  <a:schemeClr val="accent3"/>
                </a:solidFill>
                <a:effectLst/>
              </a:rPr>
              <a:t>SUSTOK</a:t>
            </a:r>
            <a:endParaRPr lang="lt-L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97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sz="quarter" idx="13"/>
          </p:nvPr>
        </p:nvSpPr>
        <p:spPr>
          <a:xfrm>
            <a:off x="3707904" y="332656"/>
            <a:ext cx="4902696" cy="538234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lt-LT" b="1" spc="0" dirty="0" smtClean="0">
                <a:ln/>
                <a:solidFill>
                  <a:schemeClr val="accent3"/>
                </a:solidFill>
              </a:rPr>
              <a:t>Segėkite </a:t>
            </a:r>
            <a:r>
              <a:rPr lang="lt-LT" b="1" spc="0" dirty="0">
                <a:ln/>
                <a:solidFill>
                  <a:schemeClr val="accent3"/>
                </a:solidFill>
              </a:rPr>
              <a:t>atšvaitus dešinėje drabužių 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pusėje ir      dėvėkite </a:t>
            </a:r>
            <a:r>
              <a:rPr lang="lt-LT" b="1" spc="0" dirty="0">
                <a:ln/>
                <a:solidFill>
                  <a:schemeClr val="accent3"/>
                </a:solidFill>
              </a:rPr>
              <a:t>ryškesnės spalvos 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drabužius.</a:t>
            </a:r>
          </a:p>
          <a:p>
            <a:pPr marL="0" indent="0">
              <a:buNone/>
            </a:pPr>
            <a:r>
              <a:rPr lang="lt-LT" b="1" spc="0" dirty="0" smtClean="0">
                <a:ln/>
                <a:solidFill>
                  <a:schemeClr val="accent3"/>
                </a:solidFill>
              </a:rPr>
              <a:t>Ant </a:t>
            </a:r>
            <a:r>
              <a:rPr lang="lt-LT" b="1" spc="0" dirty="0">
                <a:ln/>
                <a:solidFill>
                  <a:schemeClr val="accent3"/>
                </a:solidFill>
              </a:rPr>
              <a:t>kuprinių, rankinių, krepšių, kuriuos nešatės su savimi, prisisekite atšvaitą (-</a:t>
            </a:r>
            <a:r>
              <a:rPr lang="lt-LT" b="1" spc="0" dirty="0" err="1">
                <a:ln/>
                <a:solidFill>
                  <a:schemeClr val="accent3"/>
                </a:solidFill>
              </a:rPr>
              <a:t>us</a:t>
            </a:r>
            <a:r>
              <a:rPr lang="lt-LT" b="1" spc="0" dirty="0">
                <a:ln/>
                <a:solidFill>
                  <a:schemeClr val="accent3"/>
                </a:solidFill>
              </a:rPr>
              <a:t>), kuris (-</a:t>
            </a:r>
            <a:r>
              <a:rPr lang="lt-LT" b="1" spc="0" dirty="0" err="1">
                <a:ln/>
                <a:solidFill>
                  <a:schemeClr val="accent3"/>
                </a:solidFill>
              </a:rPr>
              <a:t>ie</a:t>
            </a:r>
            <a:r>
              <a:rPr lang="lt-LT" b="1" spc="0" dirty="0">
                <a:ln/>
                <a:solidFill>
                  <a:schemeClr val="accent3"/>
                </a:solidFill>
              </a:rPr>
              <a:t>) būtų matomi kitiems eismo dalyviams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r>
              <a:rPr lang="lt-LT" b="1" spc="0" dirty="0" smtClean="0">
                <a:ln/>
                <a:solidFill>
                  <a:schemeClr val="accent3"/>
                </a:solidFill>
              </a:rPr>
              <a:t> Jei </a:t>
            </a:r>
            <a:r>
              <a:rPr lang="lt-LT" b="1" spc="0" dirty="0">
                <a:ln/>
                <a:solidFill>
                  <a:schemeClr val="accent3"/>
                </a:solidFill>
              </a:rPr>
              <a:t>reikia, naudokite šviečiančius žibintus ar žibintuvėlius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r>
              <a:rPr lang="lt-LT" b="1" spc="0" dirty="0" smtClean="0">
                <a:ln/>
                <a:solidFill>
                  <a:schemeClr val="accent3"/>
                </a:solidFill>
              </a:rPr>
              <a:t>Judėkite </a:t>
            </a:r>
            <a:r>
              <a:rPr lang="lt-LT" b="1" spc="0" dirty="0">
                <a:ln/>
                <a:solidFill>
                  <a:schemeClr val="accent3"/>
                </a:solidFill>
              </a:rPr>
              <a:t>šaligatviais, pėsčiųjų takais arba pėsčiųjų ir dviračių takais (pėstiesiems skirta puse), o ten, kur jų nėra, – kelkraščiu. Jeigu nėra minėtų kelio elementų, galite eiti važiuojamosios kelio dalies pakraščiu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r>
              <a:rPr lang="lt-LT" b="1" spc="0" dirty="0" smtClean="0">
                <a:ln/>
                <a:solidFill>
                  <a:schemeClr val="accent3"/>
                </a:solidFill>
              </a:rPr>
              <a:t>Kelkraščiu </a:t>
            </a:r>
            <a:r>
              <a:rPr lang="lt-LT" b="1" spc="0" dirty="0">
                <a:ln/>
                <a:solidFill>
                  <a:schemeClr val="accent3"/>
                </a:solidFill>
              </a:rPr>
              <a:t>arba važiuojamosios kelio dalies pakraščiu turite eiti prieš transporto priemonių važiavimo kryptį, t. y. kairiąja kelio puse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r>
              <a:rPr lang="lt-LT" b="1" spc="0" dirty="0" smtClean="0">
                <a:ln/>
                <a:solidFill>
                  <a:schemeClr val="accent3"/>
                </a:solidFill>
              </a:rPr>
              <a:t>Per </a:t>
            </a:r>
            <a:r>
              <a:rPr lang="lt-LT" b="1" spc="0" dirty="0">
                <a:ln/>
                <a:solidFill>
                  <a:schemeClr val="accent3"/>
                </a:solidFill>
              </a:rPr>
              <a:t>kelią eikite tik leistinose 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vietose,- pėsčiųjų </a:t>
            </a:r>
            <a:r>
              <a:rPr lang="lt-LT" b="1" spc="0" dirty="0">
                <a:ln/>
                <a:solidFill>
                  <a:schemeClr val="accent3"/>
                </a:solidFill>
              </a:rPr>
              <a:t>perėjomis, jei jų nėra, – sankryžose pagal šaligatvių ar kelkraščių </a:t>
            </a:r>
            <a:r>
              <a:rPr lang="lt-LT" b="1" spc="0" dirty="0" smtClean="0">
                <a:ln/>
                <a:solidFill>
                  <a:schemeClr val="accent3"/>
                </a:solidFill>
              </a:rPr>
              <a:t>liniją.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612648" y="116632"/>
            <a:ext cx="1439072" cy="5112568"/>
          </a:xfrm>
        </p:spPr>
        <p:txBody>
          <a:bodyPr vert="vert27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8000" b="1" spc="0" dirty="0">
                <a:ln/>
                <a:solidFill>
                  <a:schemeClr val="accent3"/>
                </a:solidFill>
              </a:rPr>
              <a:t>T</a:t>
            </a:r>
            <a:r>
              <a:rPr lang="lt-LT" sz="8000" b="1" spc="0" dirty="0" smtClean="0">
                <a:ln/>
                <a:solidFill>
                  <a:schemeClr val="accent3"/>
                </a:solidFill>
              </a:rPr>
              <a:t>aisyklės</a:t>
            </a:r>
            <a:endParaRPr lang="lt-LT" sz="80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D:\Users\Desktop\IMG_67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29647" r="1482" b="13655"/>
          <a:stretch/>
        </p:blipFill>
        <p:spPr bwMode="auto">
          <a:xfrm>
            <a:off x="2990378" y="356556"/>
            <a:ext cx="661221" cy="515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Users\Desktop\IMG_67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33605"/>
          <a:stretch/>
        </p:blipFill>
        <p:spPr bwMode="auto">
          <a:xfrm>
            <a:off x="3052054" y="946514"/>
            <a:ext cx="611378" cy="8139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Desktop\IMG_67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5548" r="16536"/>
          <a:stretch/>
        </p:blipFill>
        <p:spPr bwMode="auto">
          <a:xfrm>
            <a:off x="3052054" y="2780928"/>
            <a:ext cx="658404" cy="720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Desktop\IMG_67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5217" r="657" b="25782"/>
          <a:stretch/>
        </p:blipFill>
        <p:spPr bwMode="auto">
          <a:xfrm>
            <a:off x="2990378" y="1942994"/>
            <a:ext cx="720080" cy="611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Users\Desktop\IMG_67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2088" r="30135"/>
          <a:stretch/>
        </p:blipFill>
        <p:spPr bwMode="auto">
          <a:xfrm>
            <a:off x="3189512" y="3717032"/>
            <a:ext cx="520192" cy="838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Desktop\IMG_67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13022" b="20907"/>
          <a:stretch/>
        </p:blipFill>
        <p:spPr bwMode="auto">
          <a:xfrm>
            <a:off x="3000070" y="4725144"/>
            <a:ext cx="715346" cy="627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414208" y="836712"/>
            <a:ext cx="833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DĖVĖK, SPINDĖK, NEBĖK</a:t>
            </a:r>
            <a:endParaRPr lang="lt-L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8" name="Picture 4" descr="D:\Users\Desktop\safety_light_up_vest_g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173338" cy="317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204864"/>
            <a:ext cx="216024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3200" b="1" dirty="0" smtClean="0">
                <a:ln/>
                <a:solidFill>
                  <a:schemeClr val="accent3"/>
                </a:solidFill>
              </a:rPr>
              <a:t>Goda, Gabija, </a:t>
            </a:r>
          </a:p>
          <a:p>
            <a:r>
              <a:rPr lang="lt-LT" sz="3200" b="1" dirty="0" smtClean="0">
                <a:ln/>
                <a:solidFill>
                  <a:schemeClr val="accent3"/>
                </a:solidFill>
              </a:rPr>
              <a:t>Viltė, Gustas, Augustas, Martynas</a:t>
            </a:r>
            <a:endParaRPr lang="lt-LT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72819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4000" b="1" cap="none" spc="0" dirty="0">
                <a:ln/>
                <a:solidFill>
                  <a:schemeClr val="accent3"/>
                </a:solidFill>
              </a:rPr>
              <a:t>Pagrindiniai saugaus eismo reikalavimai tamsiuoju paros metu. </a:t>
            </a:r>
            <a:r>
              <a:rPr lang="lt-LT" sz="4000" b="1" cap="none" spc="0" dirty="0" smtClean="0">
                <a:ln/>
                <a:solidFill>
                  <a:schemeClr val="accent3"/>
                </a:solidFill>
              </a:rPr>
              <a:t/>
            </a:r>
            <a:br>
              <a:rPr lang="lt-LT" sz="4000" b="1" cap="none" spc="0" dirty="0" smtClean="0">
                <a:ln/>
                <a:solidFill>
                  <a:schemeClr val="accent3"/>
                </a:solidFill>
              </a:rPr>
            </a:br>
            <a:r>
              <a:rPr lang="lt-LT" sz="4000" b="1" cap="none" spc="0" dirty="0" smtClean="0">
                <a:ln/>
                <a:solidFill>
                  <a:schemeClr val="accent3"/>
                </a:solidFill>
              </a:rPr>
              <a:t>Atšvaitai.</a:t>
            </a:r>
            <a:br>
              <a:rPr lang="lt-LT" sz="4000" b="1" cap="none" spc="0" dirty="0" smtClean="0">
                <a:ln/>
                <a:solidFill>
                  <a:schemeClr val="accent3"/>
                </a:solidFill>
              </a:rPr>
            </a:br>
            <a:r>
              <a:rPr lang="lt-LT" sz="4000" b="1" cap="none" spc="0" dirty="0">
                <a:ln/>
                <a:solidFill>
                  <a:schemeClr val="accent3"/>
                </a:solidFill>
              </a:rPr>
              <a:t/>
            </a:r>
            <a:br>
              <a:rPr lang="lt-LT" sz="4000" b="1" cap="none" spc="0" dirty="0">
                <a:ln/>
                <a:solidFill>
                  <a:schemeClr val="accent3"/>
                </a:solidFill>
              </a:rPr>
            </a:br>
            <a:r>
              <a:rPr lang="lt-LT" sz="4000" b="1" cap="none" spc="0" dirty="0" smtClean="0">
                <a:ln/>
                <a:solidFill>
                  <a:schemeClr val="accent3"/>
                </a:solidFill>
              </a:rPr>
              <a:t/>
            </a:r>
            <a:br>
              <a:rPr lang="lt-LT" sz="4000" b="1" cap="none" spc="0" dirty="0" smtClean="0">
                <a:ln/>
                <a:solidFill>
                  <a:schemeClr val="accent3"/>
                </a:solidFill>
              </a:rPr>
            </a:br>
            <a:r>
              <a:rPr lang="lt-LT" sz="4000" b="1" cap="none" spc="0" dirty="0">
                <a:ln/>
                <a:solidFill>
                  <a:schemeClr val="accent3"/>
                </a:solidFill>
              </a:rPr>
              <a:t/>
            </a:r>
            <a:br>
              <a:rPr lang="lt-LT" sz="4000" b="1" cap="none" spc="0" dirty="0">
                <a:ln/>
                <a:solidFill>
                  <a:schemeClr val="accent3"/>
                </a:solidFill>
              </a:rPr>
            </a:br>
            <a:endParaRPr lang="lt-LT" sz="40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179016" y="5373216"/>
            <a:ext cx="4831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3600" b="1" cap="none" spc="0" dirty="0" smtClean="0">
                <a:ln/>
                <a:solidFill>
                  <a:schemeClr val="accent3"/>
                </a:solidFill>
                <a:effectLst/>
              </a:rPr>
              <a:t>Vasario mėnesio užduotis</a:t>
            </a:r>
            <a:endParaRPr lang="lt-LT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 descr="D:\Users\Desktop\AZ0063-233x3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9269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Desktop\AZ0059-233x3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7" y="2039466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Users\Desktop\CountDownTrafficLigh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17" y="2492896"/>
            <a:ext cx="1561498" cy="30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4005064"/>
            <a:ext cx="2971800" cy="109728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3600" b="1" spc="0" dirty="0" smtClean="0">
                <a:ln/>
                <a:solidFill>
                  <a:schemeClr val="accent3"/>
                </a:solidFill>
              </a:rPr>
              <a:t/>
            </a:r>
            <a:br>
              <a:rPr lang="lt-LT" sz="3600" b="1" spc="0" dirty="0" smtClean="0">
                <a:ln/>
                <a:solidFill>
                  <a:schemeClr val="accent3"/>
                </a:solidFill>
              </a:rPr>
            </a:br>
            <a:r>
              <a:rPr lang="lt-LT" sz="3600" b="1" spc="0" dirty="0">
                <a:ln/>
                <a:solidFill>
                  <a:schemeClr val="accent3"/>
                </a:solidFill>
              </a:rPr>
              <a:t/>
            </a:r>
            <a:br>
              <a:rPr lang="lt-LT" sz="3600" b="1" spc="0" dirty="0">
                <a:ln/>
                <a:solidFill>
                  <a:schemeClr val="accent3"/>
                </a:solidFill>
              </a:rPr>
            </a:br>
            <a:r>
              <a:rPr lang="lt-LT" sz="3600" b="1" spc="0" dirty="0" smtClean="0">
                <a:ln/>
                <a:solidFill>
                  <a:schemeClr val="accent3"/>
                </a:solidFill>
              </a:rPr>
              <a:t/>
            </a:r>
            <a:br>
              <a:rPr lang="lt-LT" sz="3600" b="1" spc="0" dirty="0" smtClean="0">
                <a:ln/>
                <a:solidFill>
                  <a:schemeClr val="accent3"/>
                </a:solidFill>
              </a:rPr>
            </a:br>
            <a:r>
              <a:rPr lang="lt-LT" sz="3600" b="1" spc="0" dirty="0">
                <a:ln/>
                <a:solidFill>
                  <a:schemeClr val="accent3"/>
                </a:solidFill>
              </a:rPr>
              <a:t/>
            </a:r>
            <a:br>
              <a:rPr lang="lt-LT" sz="3600" b="1" spc="0" dirty="0">
                <a:ln/>
                <a:solidFill>
                  <a:schemeClr val="accent3"/>
                </a:solidFill>
              </a:rPr>
            </a:br>
            <a:r>
              <a:rPr lang="lt-LT" sz="3200" b="1" spc="0" dirty="0" smtClean="0">
                <a:ln/>
                <a:solidFill>
                  <a:schemeClr val="accent3"/>
                </a:solidFill>
              </a:rPr>
              <a:t>Mokiniai įvairiomis technikomis piešė savo atšvaitus, ir priskyrė jiems </a:t>
            </a:r>
            <a:r>
              <a:rPr lang="lt-LT" sz="3600" b="1" spc="0" dirty="0" smtClean="0">
                <a:ln/>
                <a:solidFill>
                  <a:schemeClr val="accent3"/>
                </a:solidFill>
              </a:rPr>
              <a:t/>
            </a:r>
            <a:br>
              <a:rPr lang="lt-LT" sz="3600" b="1" spc="0" dirty="0" smtClean="0">
                <a:ln/>
                <a:solidFill>
                  <a:schemeClr val="accent3"/>
                </a:solidFill>
              </a:rPr>
            </a:br>
            <a:r>
              <a:rPr lang="lt-LT" sz="48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vardus-šaukinius</a:t>
            </a:r>
            <a:endParaRPr lang="lt-LT" sz="48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D:\Users\Desktop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7" b="161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Desktop\IMG_675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29647" r="1482" b="13655"/>
          <a:stretch/>
        </p:blipFill>
        <p:spPr bwMode="auto">
          <a:xfrm>
            <a:off x="609600" y="2506208"/>
            <a:ext cx="3733800" cy="2912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Users\Desktop\IMG_674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33605"/>
          <a:stretch/>
        </p:blipFill>
        <p:spPr bwMode="auto">
          <a:xfrm>
            <a:off x="5351087" y="2209800"/>
            <a:ext cx="2632825" cy="3505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ačiakampis 12"/>
          <p:cNvSpPr/>
          <p:nvPr/>
        </p:nvSpPr>
        <p:spPr>
          <a:xfrm>
            <a:off x="1115616" y="1268760"/>
            <a:ext cx="230425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5400" b="1" dirty="0" smtClean="0">
                <a:ln/>
                <a:solidFill>
                  <a:schemeClr val="accent3"/>
                </a:solidFill>
              </a:rPr>
              <a:t>Išmok</a:t>
            </a:r>
            <a:endParaRPr lang="lt-LT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5547588" y="807095"/>
            <a:ext cx="207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/>
                <a:solidFill>
                  <a:schemeClr val="accent3"/>
                </a:solidFill>
                <a:effectLst/>
              </a:rPr>
              <a:t>Sustok</a:t>
            </a:r>
            <a:endParaRPr lang="lt-L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75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4000" b="1" cap="none" spc="0" dirty="0" smtClean="0">
                <a:ln/>
                <a:solidFill>
                  <a:schemeClr val="accent3"/>
                </a:solidFill>
              </a:rPr>
              <a:t> </a:t>
            </a:r>
            <a:endParaRPr lang="lt-LT" sz="40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6000" b="1" spc="0" dirty="0">
                <a:ln/>
                <a:solidFill>
                  <a:schemeClr val="accent3"/>
                </a:solidFill>
              </a:rPr>
              <a:t>K</a:t>
            </a:r>
            <a:r>
              <a:rPr lang="lt-LT" sz="6000" b="1" spc="0" dirty="0" smtClean="0">
                <a:ln/>
                <a:solidFill>
                  <a:schemeClr val="accent3"/>
                </a:solidFill>
              </a:rPr>
              <a:t>artok</a:t>
            </a:r>
            <a:endParaRPr lang="lt-LT" sz="60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D:\Users\Desktop\IMG_674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5548" r="16536"/>
          <a:stretch/>
        </p:blipFill>
        <p:spPr bwMode="auto">
          <a:xfrm>
            <a:off x="1187624" y="2492896"/>
            <a:ext cx="2976461" cy="3255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Desktop\IMG_6748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5217" r="657" b="25782"/>
          <a:stretch/>
        </p:blipFill>
        <p:spPr bwMode="auto">
          <a:xfrm>
            <a:off x="4788024" y="2852936"/>
            <a:ext cx="3096344" cy="2630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ačiakampis 8"/>
          <p:cNvSpPr/>
          <p:nvPr/>
        </p:nvSpPr>
        <p:spPr>
          <a:xfrm>
            <a:off x="1500376" y="1268760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lt-LT" sz="5400" b="1" dirty="0">
                <a:ln/>
                <a:solidFill>
                  <a:schemeClr val="accent3"/>
                </a:solidFill>
              </a:rPr>
              <a:t>K</a:t>
            </a:r>
            <a:r>
              <a:rPr lang="lt-LT" sz="5400" b="1" dirty="0" smtClean="0">
                <a:ln/>
                <a:solidFill>
                  <a:schemeClr val="accent3"/>
                </a:solidFill>
              </a:rPr>
              <a:t>lausyk</a:t>
            </a:r>
            <a:endParaRPr lang="lt-LT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Users\Desktop\IMG_674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2088" r="30135"/>
          <a:stretch/>
        </p:blipFill>
        <p:spPr bwMode="auto">
          <a:xfrm>
            <a:off x="1547664" y="2464866"/>
            <a:ext cx="2015875" cy="3250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Desktop\IMG_674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13022" b="20907"/>
          <a:stretch/>
        </p:blipFill>
        <p:spPr bwMode="auto">
          <a:xfrm>
            <a:off x="5341122" y="2666288"/>
            <a:ext cx="2640828" cy="2315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čiakampis 9"/>
          <p:cNvSpPr/>
          <p:nvPr/>
        </p:nvSpPr>
        <p:spPr>
          <a:xfrm>
            <a:off x="5436096" y="1412776"/>
            <a:ext cx="213231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5400" b="1" dirty="0" smtClean="0">
                <a:ln/>
                <a:solidFill>
                  <a:schemeClr val="accent3"/>
                </a:solidFill>
              </a:rPr>
              <a:t>Galvok</a:t>
            </a:r>
            <a:r>
              <a:rPr lang="lt-LT" b="1" dirty="0" smtClean="0">
                <a:ln/>
                <a:solidFill>
                  <a:schemeClr val="accent3"/>
                </a:solidFill>
              </a:rPr>
              <a:t> </a:t>
            </a:r>
            <a:endParaRPr lang="lt-LT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1547664" y="1340768"/>
            <a:ext cx="206819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5400" b="1" dirty="0" smtClean="0">
                <a:ln/>
                <a:solidFill>
                  <a:schemeClr val="accent3"/>
                </a:solidFill>
              </a:rPr>
              <a:t>Žinok  </a:t>
            </a:r>
            <a:r>
              <a:rPr lang="lt-LT" b="1" dirty="0" smtClean="0">
                <a:ln/>
                <a:solidFill>
                  <a:schemeClr val="accent3"/>
                </a:solidFill>
              </a:rPr>
              <a:t> </a:t>
            </a:r>
            <a:endParaRPr lang="lt-LT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sz="quarter" idx="13"/>
          </p:nvPr>
        </p:nvSpPr>
        <p:spPr>
          <a:xfrm>
            <a:off x="467544" y="3429000"/>
            <a:ext cx="4648200" cy="1117104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lt-LT" sz="32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Kiekvienam šaukiniui -</a:t>
            </a:r>
          </a:p>
          <a:p>
            <a:pPr marL="0" indent="0" algn="ctr">
              <a:buNone/>
            </a:pPr>
            <a:r>
              <a:rPr lang="lt-LT" sz="32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po taisyklę.</a:t>
            </a:r>
            <a:endParaRPr lang="lt-LT" sz="3200" b="1" spc="0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755576" y="1268760"/>
            <a:ext cx="3815336" cy="172819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2800" b="1" spc="0" dirty="0" smtClean="0">
                <a:ln/>
                <a:solidFill>
                  <a:schemeClr val="accent3"/>
                </a:solidFill>
              </a:rPr>
              <a:t>Pagrindinės taisyklės nugulė surimuotuose eilių posmuose.</a:t>
            </a:r>
            <a:endParaRPr lang="lt-LT" sz="28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580112" y="476672"/>
            <a:ext cx="2971800" cy="475252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2800" b="1" spc="0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Viens</a:t>
            </a:r>
            <a:r>
              <a:rPr lang="lt-LT" sz="28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 du trys</a:t>
            </a:r>
          </a:p>
          <a:p>
            <a:r>
              <a:rPr lang="lt-LT" sz="28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Tas šaukinys.</a:t>
            </a:r>
          </a:p>
          <a:p>
            <a:r>
              <a:rPr lang="lt-LT" sz="28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Nukeliaus kaip traukinys,</a:t>
            </a:r>
          </a:p>
          <a:p>
            <a:r>
              <a:rPr lang="lt-LT" sz="28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Ir visas taisykles,</a:t>
            </a:r>
          </a:p>
          <a:p>
            <a:r>
              <a:rPr lang="lt-LT" sz="28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Į eilėraštį suves.</a:t>
            </a:r>
          </a:p>
          <a:p>
            <a:r>
              <a:rPr lang="lt-LT" sz="28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Kely atšvaitai spindės, prie gyvybės prisidės.</a:t>
            </a:r>
          </a:p>
        </p:txBody>
      </p:sp>
    </p:spTree>
    <p:extLst>
      <p:ext uri="{BB962C8B-B14F-4D97-AF65-F5344CB8AC3E}">
        <p14:creationId xmlns:p14="http://schemas.microsoft.com/office/powerpoint/2010/main" val="319364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Jei tavo atšvaitai juostiniai,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O keliai vien užmiestiniai.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Teks dėvėti du draugus: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Jie rankos riešui, blauzdai bus.</a:t>
            </a:r>
            <a:endParaRPr lang="lt-LT" sz="2400" b="1" spc="0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lt-LT" sz="2400" b="1" spc="0" dirty="0">
                <a:ln/>
                <a:solidFill>
                  <a:schemeClr val="tx2">
                    <a:lumMod val="75000"/>
                  </a:schemeClr>
                </a:solidFill>
              </a:rPr>
              <a:t>Eidamas tamsiu metu,</a:t>
            </a:r>
          </a:p>
          <a:p>
            <a:pPr marL="0" indent="0">
              <a:buNone/>
            </a:pPr>
            <a:r>
              <a:rPr lang="lt-LT" sz="2400" b="1" spc="0" dirty="0">
                <a:ln/>
                <a:solidFill>
                  <a:schemeClr val="tx2">
                    <a:lumMod val="75000"/>
                  </a:schemeClr>
                </a:solidFill>
              </a:rPr>
              <a:t>Nebandyk skaičiuoti musių</a:t>
            </a: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lt-LT" sz="2400" b="1" spc="0" dirty="0">
              <a:ln/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Atšvaitus segėk aukštai,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Kur apšvies juos žibintai.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Dešinėje drabužio pusėj, 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Taip apsaugotas tu būsi.</a:t>
            </a:r>
            <a:endParaRPr lang="lt-LT" sz="2400" b="1" spc="0" dirty="0" smtClean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4000" b="1" spc="0" dirty="0" smtClean="0">
                <a:ln/>
                <a:solidFill>
                  <a:schemeClr val="accent3"/>
                </a:solidFill>
              </a:rPr>
              <a:t>IŠMOK</a:t>
            </a:r>
            <a:endParaRPr lang="lt-LT" sz="40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4400" b="1" spc="0" dirty="0" smtClean="0">
                <a:ln/>
                <a:solidFill>
                  <a:schemeClr val="accent3"/>
                </a:solidFill>
              </a:rPr>
              <a:t>ŽINOK</a:t>
            </a:r>
            <a:endParaRPr lang="lt-LT" sz="4400" b="1" spc="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Prisisek, kabink, klijuok,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Atšvaitą prisiūk, mojuok.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Būk keleivis – spindulys.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Atsakinga juk dalis,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Ji kartoja nuolatos:</a:t>
            </a:r>
          </a:p>
          <a:p>
            <a:pPr marL="0" indent="0">
              <a:buNone/>
            </a:pPr>
            <a:r>
              <a:rPr lang="lt-LT" sz="2400" b="1" spc="0" dirty="0" smtClean="0">
                <a:ln/>
                <a:solidFill>
                  <a:schemeClr val="tx2">
                    <a:lumMod val="75000"/>
                  </a:schemeClr>
                </a:solidFill>
              </a:rPr>
              <a:t>ATŠVAITAS GYVYBĘ DOVANOS.</a:t>
            </a:r>
            <a:endParaRPr lang="lt-LT" sz="2400" b="1" spc="0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lt-LT" sz="3200" b="1" spc="0" dirty="0" smtClean="0">
                <a:ln/>
                <a:solidFill>
                  <a:schemeClr val="tx2">
                    <a:lumMod val="50000"/>
                  </a:schemeClr>
                </a:solidFill>
              </a:rPr>
              <a:t>Atšvaitą kabint gali</a:t>
            </a:r>
          </a:p>
          <a:p>
            <a:pPr marL="0" indent="0">
              <a:buNone/>
            </a:pPr>
            <a:r>
              <a:rPr lang="lt-LT" sz="3200" b="1" spc="0" dirty="0" smtClean="0">
                <a:ln/>
                <a:solidFill>
                  <a:schemeClr val="tx2">
                    <a:lumMod val="50000"/>
                  </a:schemeClr>
                </a:solidFill>
              </a:rPr>
              <a:t>Kelių aukšty vidury.</a:t>
            </a:r>
          </a:p>
          <a:p>
            <a:pPr marL="0" indent="0">
              <a:buNone/>
            </a:pPr>
            <a:r>
              <a:rPr lang="lt-LT" sz="3200" b="1" spc="0" dirty="0" smtClean="0">
                <a:ln/>
                <a:solidFill>
                  <a:schemeClr val="tx2">
                    <a:lumMod val="50000"/>
                  </a:schemeClr>
                </a:solidFill>
              </a:rPr>
              <a:t>Ne prie kūno ar kuprinės.</a:t>
            </a:r>
          </a:p>
          <a:p>
            <a:pPr marL="0" indent="0">
              <a:buNone/>
            </a:pPr>
            <a:r>
              <a:rPr lang="lt-LT" sz="3200" b="1" spc="0" dirty="0" smtClean="0">
                <a:ln/>
                <a:solidFill>
                  <a:schemeClr val="tx2">
                    <a:lumMod val="50000"/>
                  </a:schemeClr>
                </a:solidFill>
              </a:rPr>
              <a:t>Bet palaidą ant grandinės.</a:t>
            </a:r>
          </a:p>
          <a:p>
            <a:endParaRPr lang="lt-LT" sz="32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733800" cy="57467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2800" b="1" spc="0" dirty="0" smtClean="0">
                <a:ln/>
                <a:solidFill>
                  <a:schemeClr val="accent3"/>
                </a:solidFill>
              </a:rPr>
              <a:t>Galvok </a:t>
            </a:r>
            <a:endParaRPr lang="lt-LT" sz="28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3733800" cy="57467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lt-LT" sz="3200" b="1" spc="0" dirty="0" smtClean="0">
                <a:ln/>
                <a:solidFill>
                  <a:schemeClr val="accent3"/>
                </a:solidFill>
              </a:rPr>
              <a:t>Kartok </a:t>
            </a:r>
            <a:endParaRPr lang="lt-LT" sz="3200" b="1" spc="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4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as">
  <a:themeElements>
    <a:clrScheme name="Horizontas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as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149</TotalTime>
  <Words>361</Words>
  <Application>Microsoft Office PowerPoint</Application>
  <PresentationFormat>Demonstracija ekrane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Horizontas</vt:lpstr>
      <vt:lpstr>Alytaus Piliakalnio progimnazijos  3 a klasės mokinių komanda</vt:lpstr>
      <vt:lpstr>Pagrindiniai saugaus eismo reikalavimai tamsiuoju paros metu.  Atšvaitai.    </vt:lpstr>
      <vt:lpstr>    Mokiniai įvairiomis technikomis piešė savo atšvaitus, ir priskyrė jiems  vardus-šaukinius</vt:lpstr>
      <vt:lpstr>PowerPoint pristatymas</vt:lpstr>
      <vt:lpstr> </vt:lpstr>
      <vt:lpstr>PowerPoint pristatymas</vt:lpstr>
      <vt:lpstr>Pagrindinės taisyklės nugulė surimuotuose eilių posmuose.</vt:lpstr>
      <vt:lpstr>PowerPoint pristatymas</vt:lpstr>
      <vt:lpstr>PowerPoint pristatymas</vt:lpstr>
      <vt:lpstr>Norėdami pereiti perėją, rideno kauliuką.  Paeiliui atsakinėjo į kiekvieno atšvaito/šaukinio klausimus.</vt:lpstr>
      <vt:lpstr>PowerPoint pristatymas</vt:lpstr>
      <vt:lpstr>PowerPoint pristatymas</vt:lpstr>
      <vt:lpstr>Taisyklės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Alytaus Piliakalnio progimnazijos 3 a klasės komanda</dc:title>
  <dc:creator>Intel</dc:creator>
  <cp:lastModifiedBy>Intel</cp:lastModifiedBy>
  <cp:revision>24</cp:revision>
  <dcterms:created xsi:type="dcterms:W3CDTF">2023-02-27T13:47:36Z</dcterms:created>
  <dcterms:modified xsi:type="dcterms:W3CDTF">2023-02-27T19:43:59Z</dcterms:modified>
</cp:coreProperties>
</file>