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9" r:id="rId4"/>
    <p:sldId id="260" r:id="rId5"/>
    <p:sldId id="261" r:id="rId6"/>
    <p:sldId id="271" r:id="rId7"/>
    <p:sldId id="258"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a" initials="I" lastIdx="1" clrIdx="0">
    <p:extLst>
      <p:ext uri="{19B8F6BF-5375-455C-9EA6-DF929625EA0E}">
        <p15:presenceInfo xmlns:p15="http://schemas.microsoft.com/office/powerpoint/2012/main" userId="6a03b7c5939296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8" d="100"/>
          <a:sy n="88" d="100"/>
        </p:scale>
        <p:origin x="3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260411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61034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062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380851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518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551070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134749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88799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77157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52BFEA74-E96F-4B92-8FB7-1F45D940AFD6}" type="datetimeFigureOut">
              <a:rPr lang="lt-LT" smtClean="0"/>
              <a:t>2023-02-28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213095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52BFEA74-E96F-4B92-8FB7-1F45D940AFD6}" type="datetimeFigureOut">
              <a:rPr lang="lt-LT" smtClean="0"/>
              <a:t>2023-02-28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428488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52BFEA74-E96F-4B92-8FB7-1F45D940AFD6}" type="datetimeFigureOut">
              <a:rPr lang="lt-LT" smtClean="0"/>
              <a:t>2023-02-28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388468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52BFEA74-E96F-4B92-8FB7-1F45D940AFD6}" type="datetimeFigureOut">
              <a:rPr lang="lt-LT" smtClean="0"/>
              <a:t>2023-02-28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266942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FEA74-E96F-4B92-8FB7-1F45D940AFD6}" type="datetimeFigureOut">
              <a:rPr lang="lt-LT" smtClean="0"/>
              <a:t>2023-02-28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304735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smtClean="0"/>
              <a:t>Spustelėję redag. ruoš. pavad.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52BFEA74-E96F-4B92-8FB7-1F45D940AFD6}" type="datetimeFigureOut">
              <a:rPr lang="lt-LT" smtClean="0"/>
              <a:t>2023-02-28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379930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52BFEA74-E96F-4B92-8FB7-1F45D940AFD6}" type="datetimeFigureOut">
              <a:rPr lang="lt-LT" smtClean="0"/>
              <a:t>2023-02-28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55BE3A4-9C95-4181-9AC4-B4E1A2137AD9}" type="slidenum">
              <a:rPr lang="lt-LT" smtClean="0"/>
              <a:t>‹#›</a:t>
            </a:fld>
            <a:endParaRPr lang="lt-LT"/>
          </a:p>
        </p:txBody>
      </p:sp>
    </p:spTree>
    <p:extLst>
      <p:ext uri="{BB962C8B-B14F-4D97-AF65-F5344CB8AC3E}">
        <p14:creationId xmlns:p14="http://schemas.microsoft.com/office/powerpoint/2010/main" val="259594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BFEA74-E96F-4B92-8FB7-1F45D940AFD6}" type="datetimeFigureOut">
              <a:rPr lang="lt-LT" smtClean="0"/>
              <a:t>2023-02-28</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55BE3A4-9C95-4181-9AC4-B4E1A2137AD9}" type="slidenum">
              <a:rPr lang="lt-LT" smtClean="0"/>
              <a:t>‹#›</a:t>
            </a:fld>
            <a:endParaRPr lang="lt-LT"/>
          </a:p>
        </p:txBody>
      </p:sp>
    </p:spTree>
    <p:extLst>
      <p:ext uri="{BB962C8B-B14F-4D97-AF65-F5344CB8AC3E}">
        <p14:creationId xmlns:p14="http://schemas.microsoft.com/office/powerpoint/2010/main" val="290114303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5CF3BC-565E-8FF2-2A08-1360F009A009}"/>
              </a:ext>
            </a:extLst>
          </p:cNvPr>
          <p:cNvSpPr>
            <a:spLocks noGrp="1"/>
          </p:cNvSpPr>
          <p:nvPr>
            <p:ph type="ctrTitle"/>
          </p:nvPr>
        </p:nvSpPr>
        <p:spPr>
          <a:xfrm>
            <a:off x="2281646" y="1636296"/>
            <a:ext cx="8230516" cy="1942927"/>
          </a:xfrm>
        </p:spPr>
        <p:txBody>
          <a:bodyPr/>
          <a:lstStyle/>
          <a:p>
            <a:pPr algn="l"/>
            <a:r>
              <a:rPr lang="lt-LT"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t>„Augu saugus ir atsakingas“ </a:t>
            </a:r>
            <a:br>
              <a:rPr lang="lt-LT"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br>
            <a:endParaRPr lang="lt-LT"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71C73121-9523-DC72-983B-D892250FC491}"/>
              </a:ext>
            </a:extLst>
          </p:cNvPr>
          <p:cNvSpPr>
            <a:spLocks noGrp="1"/>
          </p:cNvSpPr>
          <p:nvPr>
            <p:ph type="subTitle" idx="1"/>
          </p:nvPr>
        </p:nvSpPr>
        <p:spPr>
          <a:xfrm>
            <a:off x="5408507" y="5348410"/>
            <a:ext cx="7766936" cy="1096899"/>
          </a:xfrm>
        </p:spPr>
        <p:txBody>
          <a:bodyPr>
            <a:normAutofit fontScale="62500" lnSpcReduction="20000"/>
          </a:bodyPr>
          <a:lstStyle/>
          <a:p>
            <a:pPr algn="l"/>
            <a:r>
              <a:rPr lang="lt-LT" sz="3000" b="1" dirty="0" smtClean="0">
                <a:solidFill>
                  <a:schemeClr val="tx1">
                    <a:lumMod val="95000"/>
                    <a:lumOff val="5000"/>
                  </a:schemeClr>
                </a:solidFill>
                <a:latin typeface="Times New Roman" panose="02020603050405020304" pitchFamily="18" charset="0"/>
                <a:cs typeface="Times New Roman" panose="02020603050405020304" pitchFamily="18" charset="0"/>
              </a:rPr>
              <a:t>Priešmokyklinės </a:t>
            </a:r>
            <a:r>
              <a:rPr lang="lt-LT"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gr</a:t>
            </a:r>
            <a:r>
              <a:rPr lang="lt-LT" sz="3000" b="1" dirty="0" smtClean="0">
                <a:solidFill>
                  <a:schemeClr val="tx1">
                    <a:lumMod val="95000"/>
                    <a:lumOff val="5000"/>
                  </a:schemeClr>
                </a:solidFill>
                <a:latin typeface="Times New Roman" panose="02020603050405020304" pitchFamily="18" charset="0"/>
                <a:cs typeface="Times New Roman" panose="02020603050405020304" pitchFamily="18" charset="0"/>
              </a:rPr>
              <a:t>. „Pelėdžiukų“ komanda</a:t>
            </a:r>
          </a:p>
          <a:p>
            <a:pPr algn="l"/>
            <a:r>
              <a:rPr lang="lt-LT" sz="3000" b="1" dirty="0" smtClean="0">
                <a:solidFill>
                  <a:schemeClr val="tx1">
                    <a:lumMod val="95000"/>
                    <a:lumOff val="5000"/>
                  </a:schemeClr>
                </a:solidFill>
                <a:latin typeface="Times New Roman" panose="02020603050405020304" pitchFamily="18" charset="0"/>
                <a:cs typeface="Times New Roman" panose="02020603050405020304" pitchFamily="18" charset="0"/>
              </a:rPr>
              <a:t>Prieš</a:t>
            </a:r>
            <a:r>
              <a:rPr lang="lt-LT" sz="3000" b="1" dirty="0" smtClean="0">
                <a:solidFill>
                  <a:schemeClr val="tx1">
                    <a:lumMod val="95000"/>
                    <a:lumOff val="5000"/>
                  </a:schemeClr>
                </a:solidFill>
                <a:latin typeface="Times New Roman" panose="02020603050405020304" pitchFamily="18" charset="0"/>
                <a:cs typeface="Times New Roman" panose="02020603050405020304" pitchFamily="18" charset="0"/>
              </a:rPr>
              <a:t>mokyklinio </a:t>
            </a:r>
            <a:r>
              <a:rPr lang="lt-LT" sz="3000" b="1" dirty="0">
                <a:solidFill>
                  <a:schemeClr val="tx1">
                    <a:lumMod val="95000"/>
                    <a:lumOff val="5000"/>
                  </a:schemeClr>
                </a:solidFill>
                <a:latin typeface="Times New Roman" panose="02020603050405020304" pitchFamily="18" charset="0"/>
                <a:cs typeface="Times New Roman" panose="02020603050405020304" pitchFamily="18" charset="0"/>
              </a:rPr>
              <a:t>ugdymo mokytojos: </a:t>
            </a:r>
            <a:r>
              <a:rPr lang="lt-LT" sz="3000" b="1" dirty="0" smtClean="0">
                <a:solidFill>
                  <a:schemeClr val="tx1">
                    <a:lumMod val="95000"/>
                    <a:lumOff val="5000"/>
                  </a:schemeClr>
                </a:solidFill>
                <a:latin typeface="Times New Roman" panose="02020603050405020304" pitchFamily="18" charset="0"/>
                <a:cs typeface="Times New Roman" panose="02020603050405020304" pitchFamily="18" charset="0"/>
              </a:rPr>
              <a:t>Aušra </a:t>
            </a:r>
            <a:r>
              <a:rPr lang="lt-LT"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Zumienė</a:t>
            </a:r>
            <a:endParaRPr lang="lt-LT" sz="3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lt-LT" sz="3000" b="1" dirty="0" smtClean="0">
                <a:solidFill>
                  <a:schemeClr val="tx1">
                    <a:lumMod val="95000"/>
                    <a:lumOff val="5000"/>
                  </a:schemeClr>
                </a:solidFill>
                <a:latin typeface="Times New Roman" panose="02020603050405020304" pitchFamily="18" charset="0"/>
                <a:cs typeface="Times New Roman" panose="02020603050405020304" pitchFamily="18" charset="0"/>
              </a:rPr>
              <a:t>Violeta </a:t>
            </a:r>
            <a:r>
              <a:rPr lang="lt-LT"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Kartani</a:t>
            </a:r>
            <a:r>
              <a:rPr lang="lt-LT" sz="3000" b="1" dirty="0" err="1" smtClean="0">
                <a:solidFill>
                  <a:schemeClr val="tx1">
                    <a:lumMod val="95000"/>
                    <a:lumOff val="5000"/>
                  </a:schemeClr>
                </a:solidFill>
                <a:latin typeface="Times New Roman" panose="02020603050405020304" pitchFamily="18" charset="0"/>
                <a:cs typeface="Times New Roman" panose="02020603050405020304" pitchFamily="18" charset="0"/>
              </a:rPr>
              <a:t>enė</a:t>
            </a:r>
            <a:endParaRPr lang="lt-LT" sz="3000"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lt-LT" dirty="0">
              <a:solidFill>
                <a:schemeClr val="tx1">
                  <a:lumMod val="95000"/>
                  <a:lumOff val="5000"/>
                </a:schemeClr>
              </a:solidFill>
            </a:endParaRPr>
          </a:p>
        </p:txBody>
      </p:sp>
    </p:spTree>
    <p:extLst>
      <p:ext uri="{BB962C8B-B14F-4D97-AF65-F5344CB8AC3E}">
        <p14:creationId xmlns:p14="http://schemas.microsoft.com/office/powerpoint/2010/main" val="3817638809"/>
      </p:ext>
    </p:extLst>
  </p:cSld>
  <p:clrMapOvr>
    <a:masterClrMapping/>
  </p:clrMapOvr>
  <p:transition spd="slow" advTm="252584">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26726F-6F96-B92D-9099-EA1E19BB315E}"/>
              </a:ext>
            </a:extLst>
          </p:cNvPr>
          <p:cNvSpPr txBox="1"/>
          <p:nvPr/>
        </p:nvSpPr>
        <p:spPr>
          <a:xfrm>
            <a:off x="1780674" y="1613836"/>
            <a:ext cx="7180448" cy="3539430"/>
          </a:xfrm>
          <a:prstGeom prst="rect">
            <a:avLst/>
          </a:prstGeom>
          <a:noFill/>
        </p:spPr>
        <p:txBody>
          <a:bodyPr wrap="square">
            <a:spAutoFit/>
          </a:bodyPr>
          <a:lstStyle/>
          <a:p>
            <a:r>
              <a:rPr lang="lt-LT" sz="2800" b="1" dirty="0">
                <a:solidFill>
                  <a:schemeClr val="tx1">
                    <a:lumMod val="95000"/>
                    <a:lumOff val="5000"/>
                  </a:schemeClr>
                </a:solidFill>
                <a:latin typeface="Times New Roman" panose="02020603050405020304" pitchFamily="18" charset="0"/>
                <a:cs typeface="Times New Roman" panose="02020603050405020304" pitchFamily="18" charset="0"/>
              </a:rPr>
              <a:t>Saugaus vaiko elgesio ir savisaugos įgūdžių ugdymas yra sistemingas ir nuoseklus procesas, sužadinantis vaiko norą sužinoti daugiau, įgyti patirties, įsisąmoninti ir suvokti atsakomybę už savo ir kitų saugumą ir laikytis saugaus elgesio principų kasdieninėje aplinkoje, gebėti orientuotis sudėtingose situacijose. </a:t>
            </a:r>
          </a:p>
        </p:txBody>
      </p:sp>
    </p:spTree>
    <p:extLst>
      <p:ext uri="{BB962C8B-B14F-4D97-AF65-F5344CB8AC3E}">
        <p14:creationId xmlns:p14="http://schemas.microsoft.com/office/powerpoint/2010/main" val="2714707505"/>
      </p:ext>
    </p:extLst>
  </p:cSld>
  <p:clrMapOvr>
    <a:masterClrMapping/>
  </p:clrMapOvr>
  <p:transition spd="slow" advTm="1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50FA2-C21D-317A-B2D1-B6CB665C60BB}"/>
              </a:ext>
            </a:extLst>
          </p:cNvPr>
          <p:cNvSpPr txBox="1"/>
          <p:nvPr/>
        </p:nvSpPr>
        <p:spPr>
          <a:xfrm>
            <a:off x="1314991" y="576599"/>
            <a:ext cx="7426119" cy="1569660"/>
          </a:xfrm>
          <a:prstGeom prst="rect">
            <a:avLst/>
          </a:prstGeom>
          <a:noFill/>
        </p:spPr>
        <p:txBody>
          <a:bodyPr wrap="square">
            <a:spAutoFit/>
          </a:bodyPr>
          <a:lstStyle/>
          <a:p>
            <a:r>
              <a:rPr lang="lt-LT" sz="2400" b="1" dirty="0">
                <a:solidFill>
                  <a:schemeClr val="tx1">
                    <a:lumMod val="95000"/>
                    <a:lumOff val="5000"/>
                  </a:schemeClr>
                </a:solidFill>
                <a:latin typeface="Times New Roman" panose="02020603050405020304" pitchFamily="18" charset="0"/>
                <a:cs typeface="Times New Roman" panose="02020603050405020304" pitchFamily="18" charset="0"/>
              </a:rPr>
              <a:t>V</a:t>
            </a:r>
            <a:r>
              <a:rPr lang="lt-LT" sz="2400" b="1" dirty="0" smtClean="0">
                <a:solidFill>
                  <a:schemeClr val="tx1">
                    <a:lumMod val="95000"/>
                    <a:lumOff val="5000"/>
                  </a:schemeClr>
                </a:solidFill>
                <a:latin typeface="Times New Roman" panose="02020603050405020304" pitchFamily="18" charset="0"/>
                <a:cs typeface="Times New Roman" panose="02020603050405020304" pitchFamily="18" charset="0"/>
              </a:rPr>
              <a:t>aikai </a:t>
            </a:r>
            <a:r>
              <a:rPr lang="lt-LT" sz="2400" b="1" dirty="0">
                <a:solidFill>
                  <a:schemeClr val="tx1">
                    <a:lumMod val="95000"/>
                    <a:lumOff val="5000"/>
                  </a:schemeClr>
                </a:solidFill>
                <a:latin typeface="Times New Roman" panose="02020603050405020304" pitchFamily="18" charset="0"/>
                <a:cs typeface="Times New Roman" panose="02020603050405020304" pitchFamily="18" charset="0"/>
              </a:rPr>
              <a:t>supažindinami su pagrindinėmis saugaus elgesio taisyklėmis ir būdais, skatinami ir pratinami laikytis saugaus elgesio taisyklių, ugdomas gebėjimas numatyti ir atpažinti pavojingas situacijas</a:t>
            </a:r>
            <a:r>
              <a:rPr lang="lt-LT"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lt-LT"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aveikslėlis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93708" y="2584266"/>
            <a:ext cx="5268687" cy="3951515"/>
          </a:xfrm>
          <a:prstGeom prst="rect">
            <a:avLst/>
          </a:prstGeom>
        </p:spPr>
      </p:pic>
    </p:spTree>
    <p:extLst>
      <p:ext uri="{BB962C8B-B14F-4D97-AF65-F5344CB8AC3E}">
        <p14:creationId xmlns:p14="http://schemas.microsoft.com/office/powerpoint/2010/main" val="3005705531"/>
      </p:ext>
    </p:extLst>
  </p:cSld>
  <p:clrMapOvr>
    <a:masterClrMapping/>
  </p:clrMapOvr>
  <p:transition spd="slow" advTm="1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C6B210-D0EE-4DF5-353B-B3EC832A9414}"/>
              </a:ext>
            </a:extLst>
          </p:cNvPr>
          <p:cNvSpPr txBox="1"/>
          <p:nvPr/>
        </p:nvSpPr>
        <p:spPr>
          <a:xfrm>
            <a:off x="391886" y="365760"/>
            <a:ext cx="11800114" cy="523220"/>
          </a:xfrm>
          <a:prstGeom prst="rect">
            <a:avLst/>
          </a:prstGeom>
          <a:noFill/>
        </p:spPr>
        <p:txBody>
          <a:bodyPr wrap="square">
            <a:spAutoFit/>
          </a:bodyPr>
          <a:lstStyle/>
          <a:p>
            <a:r>
              <a:rPr lang="lt-LT" sz="2800" b="1" dirty="0" smtClean="0">
                <a:solidFill>
                  <a:schemeClr val="tx1">
                    <a:lumMod val="95000"/>
                    <a:lumOff val="5000"/>
                  </a:schemeClr>
                </a:solidFill>
                <a:latin typeface="Times New Roman" panose="02020603050405020304" pitchFamily="18" charset="0"/>
                <a:cs typeface="Times New Roman" panose="02020603050405020304" pitchFamily="18" charset="0"/>
              </a:rPr>
              <a:t>Svečiuose šuniukas </a:t>
            </a:r>
            <a:r>
              <a:rPr lang="lt-LT"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Amsis</a:t>
            </a:r>
            <a:r>
              <a:rPr lang="lt-LT" sz="2800" b="1" dirty="0" smtClean="0">
                <a:solidFill>
                  <a:schemeClr val="tx1">
                    <a:lumMod val="95000"/>
                    <a:lumOff val="5000"/>
                  </a:schemeClr>
                </a:solidFill>
                <a:latin typeface="Times New Roman" panose="02020603050405020304" pitchFamily="18" charset="0"/>
                <a:cs typeface="Times New Roman" panose="02020603050405020304" pitchFamily="18" charset="0"/>
              </a:rPr>
              <a:t> ir pareigūnai</a:t>
            </a:r>
            <a:endParaRPr lang="lt-LT"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C988BAE5-2502-4F2F-E887-7FE4B75C7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1684" y="1683200"/>
            <a:ext cx="2759241" cy="4359816"/>
          </a:xfrm>
          <a:prstGeom prst="rect">
            <a:avLst/>
          </a:prstGeom>
        </p:spPr>
      </p:pic>
      <p:sp>
        <p:nvSpPr>
          <p:cNvPr id="6" name="TextBox 5">
            <a:extLst>
              <a:ext uri="{FF2B5EF4-FFF2-40B4-BE49-F238E27FC236}">
                <a16:creationId xmlns:a16="http://schemas.microsoft.com/office/drawing/2014/main" id="{29A57728-65EB-F284-6DF2-1EB398E00006}"/>
              </a:ext>
            </a:extLst>
          </p:cNvPr>
          <p:cNvSpPr txBox="1"/>
          <p:nvPr/>
        </p:nvSpPr>
        <p:spPr>
          <a:xfrm>
            <a:off x="3609474" y="1796716"/>
            <a:ext cx="7732293" cy="1815882"/>
          </a:xfrm>
          <a:prstGeom prst="rect">
            <a:avLst/>
          </a:prstGeom>
          <a:noFill/>
        </p:spPr>
        <p:txBody>
          <a:bodyPr wrap="square" rtlCol="0">
            <a:spAutoFit/>
          </a:bodyPr>
          <a:lstStyle/>
          <a:p>
            <a:r>
              <a:rPr lang="lt-LT" sz="2800" b="1" i="0" dirty="0">
                <a:solidFill>
                  <a:schemeClr val="tx1">
                    <a:lumMod val="95000"/>
                    <a:lumOff val="5000"/>
                  </a:schemeClr>
                </a:solidFill>
                <a:effectLst/>
                <a:latin typeface="Times New Roman" panose="02020603050405020304" pitchFamily="18" charset="0"/>
                <a:cs typeface="Times New Roman" panose="02020603050405020304" pitchFamily="18" charset="0"/>
              </a:rPr>
              <a:t>Pareigūnai su vaikais aiškinosi kaip saugiai elgtis kelyje</a:t>
            </a:r>
            <a:r>
              <a:rPr lang="lt-LT" sz="28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ne tik dieną, bet ir tamsiuoju paros metu.</a:t>
            </a:r>
            <a:endParaRPr lang="lt-LT" sz="2800" b="1"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r>
              <a:rPr lang="lt-LT" sz="2800" b="1" dirty="0">
                <a:solidFill>
                  <a:schemeClr val="tx1">
                    <a:lumMod val="95000"/>
                    <a:lumOff val="5000"/>
                  </a:schemeClr>
                </a:solidFill>
                <a:latin typeface="Times New Roman" panose="02020603050405020304" pitchFamily="18" charset="0"/>
                <a:cs typeface="Times New Roman" panose="02020603050405020304" pitchFamily="18" charset="0"/>
              </a:rPr>
              <a:t>Taip pat papasakojo</a:t>
            </a:r>
            <a:r>
              <a:rPr lang="lt-LT" sz="2800" b="1" i="0" dirty="0">
                <a:solidFill>
                  <a:schemeClr val="tx1">
                    <a:lumMod val="95000"/>
                    <a:lumOff val="5000"/>
                  </a:schemeClr>
                </a:solidFill>
                <a:effectLst/>
                <a:latin typeface="Times New Roman" panose="02020603050405020304" pitchFamily="18" charset="0"/>
                <a:cs typeface="Times New Roman" panose="02020603050405020304" pitchFamily="18" charset="0"/>
              </a:rPr>
              <a:t>, kur segėti atšvaitą ir kam jis reikalingas.</a:t>
            </a:r>
            <a:endParaRPr lang="lt-LT"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600581"/>
      </p:ext>
    </p:extLst>
  </p:cSld>
  <p:clrMapOvr>
    <a:masterClrMapping/>
  </p:clrMapOvr>
  <p:transition spd="slow" advTm="13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C631AF-1422-46E5-EFBF-0E52E53E7476}"/>
              </a:ext>
            </a:extLst>
          </p:cNvPr>
          <p:cNvSpPr txBox="1"/>
          <p:nvPr/>
        </p:nvSpPr>
        <p:spPr>
          <a:xfrm>
            <a:off x="961813" y="242196"/>
            <a:ext cx="7197405" cy="954107"/>
          </a:xfrm>
          <a:prstGeom prst="rect">
            <a:avLst/>
          </a:prstGeom>
          <a:noFill/>
        </p:spPr>
        <p:txBody>
          <a:bodyPr wrap="square" rtlCol="0">
            <a:spAutoFit/>
          </a:bodyPr>
          <a:lstStyle/>
          <a:p>
            <a:r>
              <a:rPr lang="lt-LT" sz="2800" b="1" dirty="0" smtClean="0">
                <a:solidFill>
                  <a:schemeClr val="tx1">
                    <a:lumMod val="95000"/>
                    <a:lumOff val="5000"/>
                  </a:schemeClr>
                </a:solidFill>
                <a:latin typeface="Times New Roman" panose="02020603050405020304" pitchFamily="18" charset="0"/>
                <a:cs typeface="Times New Roman" panose="02020603050405020304" pitchFamily="18" charset="0"/>
              </a:rPr>
              <a:t>Vaikai </a:t>
            </a:r>
            <a:r>
              <a:rPr lang="lt-LT" sz="2800" b="1" dirty="0">
                <a:solidFill>
                  <a:schemeClr val="tx1">
                    <a:lumMod val="95000"/>
                    <a:lumOff val="5000"/>
                  </a:schemeClr>
                </a:solidFill>
                <a:latin typeface="Times New Roman" panose="02020603050405020304" pitchFamily="18" charset="0"/>
                <a:cs typeface="Times New Roman" panose="02020603050405020304" pitchFamily="18" charset="0"/>
              </a:rPr>
              <a:t>diskutavo, uždavinėjo klausimus, </a:t>
            </a:r>
            <a:r>
              <a:rPr lang="lt-LT" sz="2800" b="1" dirty="0" smtClean="0">
                <a:solidFill>
                  <a:schemeClr val="tx1">
                    <a:lumMod val="95000"/>
                    <a:lumOff val="5000"/>
                  </a:schemeClr>
                </a:solidFill>
                <a:latin typeface="Times New Roman" panose="02020603050405020304" pitchFamily="18" charset="0"/>
                <a:cs typeface="Times New Roman" panose="02020603050405020304" pitchFamily="18" charset="0"/>
              </a:rPr>
              <a:t>žinių įtvirtinimui atliko užduotis. </a:t>
            </a:r>
            <a:endParaRPr lang="lt-LT"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13" y="1523999"/>
            <a:ext cx="8383451" cy="4715691"/>
          </a:xfrm>
          <a:prstGeom prst="rect">
            <a:avLst/>
          </a:prstGeom>
        </p:spPr>
      </p:pic>
    </p:spTree>
    <p:extLst>
      <p:ext uri="{BB962C8B-B14F-4D97-AF65-F5344CB8AC3E}">
        <p14:creationId xmlns:p14="http://schemas.microsoft.com/office/powerpoint/2010/main" val="872073309"/>
      </p:ext>
    </p:extLst>
  </p:cSld>
  <p:clrMapOvr>
    <a:masterClrMapping/>
  </p:clrMapOvr>
  <p:transition spd="slow" advTm="12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D49A5650-5C74-ACBE-1174-E7C0E99930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14005" y="1950072"/>
            <a:ext cx="3552854" cy="4737139"/>
          </a:xfrm>
          <a:prstGeom prst="rect">
            <a:avLst/>
          </a:prstGeom>
        </p:spPr>
      </p:pic>
      <p:sp>
        <p:nvSpPr>
          <p:cNvPr id="4" name="TextBox 3">
            <a:extLst>
              <a:ext uri="{FF2B5EF4-FFF2-40B4-BE49-F238E27FC236}">
                <a16:creationId xmlns:a16="http://schemas.microsoft.com/office/drawing/2014/main" id="{6F19FB9E-9E61-6FAB-2BD3-7B51EBFB9895}"/>
              </a:ext>
            </a:extLst>
          </p:cNvPr>
          <p:cNvSpPr txBox="1"/>
          <p:nvPr/>
        </p:nvSpPr>
        <p:spPr>
          <a:xfrm>
            <a:off x="2086285" y="577515"/>
            <a:ext cx="6208294" cy="954107"/>
          </a:xfrm>
          <a:prstGeom prst="rect">
            <a:avLst/>
          </a:prstGeom>
          <a:noFill/>
        </p:spPr>
        <p:txBody>
          <a:bodyPr wrap="square" rtlCol="0">
            <a:spAutoFit/>
          </a:bodyPr>
          <a:lstStyle/>
          <a:p>
            <a:pPr algn="ctr"/>
            <a:r>
              <a:rPr lang="lt-LT" sz="2800" b="1" dirty="0">
                <a:solidFill>
                  <a:schemeClr val="tx1">
                    <a:lumMod val="95000"/>
                    <a:lumOff val="5000"/>
                  </a:schemeClr>
                </a:solidFill>
                <a:latin typeface="Times New Roman" panose="02020603050405020304" pitchFamily="18" charset="0"/>
                <a:cs typeface="Times New Roman" panose="02020603050405020304" pitchFamily="18" charset="0"/>
              </a:rPr>
              <a:t>Striukės papuoštos.</a:t>
            </a:r>
          </a:p>
          <a:p>
            <a:pPr algn="ctr"/>
            <a:r>
              <a:rPr lang="lt-LT" sz="2800" b="1" dirty="0">
                <a:solidFill>
                  <a:schemeClr val="tx1">
                    <a:lumMod val="95000"/>
                    <a:lumOff val="5000"/>
                  </a:schemeClr>
                </a:solidFill>
                <a:latin typeface="Times New Roman" panose="02020603050405020304" pitchFamily="18" charset="0"/>
                <a:cs typeface="Times New Roman" panose="02020603050405020304" pitchFamily="18" charset="0"/>
              </a:rPr>
              <a:t>Vaikai bus matomi ir tamsoje.</a:t>
            </a:r>
          </a:p>
        </p:txBody>
      </p:sp>
    </p:spTree>
    <p:extLst>
      <p:ext uri="{BB962C8B-B14F-4D97-AF65-F5344CB8AC3E}">
        <p14:creationId xmlns:p14="http://schemas.microsoft.com/office/powerpoint/2010/main" val="3222901262"/>
      </p:ext>
    </p:extLst>
  </p:cSld>
  <p:clrMapOvr>
    <a:masterClrMapping/>
  </p:clrMapOvr>
  <p:transition spd="slow" advTm="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F8778-E759-E798-4DED-6CD8E8DEDB4A}"/>
              </a:ext>
            </a:extLst>
          </p:cNvPr>
          <p:cNvSpPr txBox="1"/>
          <p:nvPr/>
        </p:nvSpPr>
        <p:spPr>
          <a:xfrm>
            <a:off x="1410788" y="1510250"/>
            <a:ext cx="8229601" cy="3724096"/>
          </a:xfrm>
          <a:prstGeom prst="rect">
            <a:avLst/>
          </a:prstGeom>
          <a:noFill/>
        </p:spPr>
        <p:txBody>
          <a:bodyPr wrap="square">
            <a:spAutoFit/>
          </a:bodyPr>
          <a:lstStyle/>
          <a:p>
            <a:r>
              <a:rPr lang="lt-LT" sz="4000"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lt-LT" sz="2800" b="1" dirty="0">
                <a:solidFill>
                  <a:schemeClr val="tx1">
                    <a:lumMod val="95000"/>
                    <a:lumOff val="5000"/>
                  </a:schemeClr>
                </a:solidFill>
                <a:latin typeface="Times New Roman" panose="02020603050405020304" pitchFamily="18" charset="0"/>
                <a:cs typeface="Times New Roman" panose="02020603050405020304" pitchFamily="18" charset="0"/>
              </a:rPr>
              <a:t>Saugaus vaiko elgesio įgūdžių ugdymas bus efektyviausias, jei bus laikomasi vaikų darželio ir šeimos ugdymo tęstinumo. </a:t>
            </a:r>
            <a:r>
              <a:rPr lang="lt-LT" sz="2800" b="1" i="0" dirty="0">
                <a:solidFill>
                  <a:schemeClr val="tx1">
                    <a:lumMod val="95000"/>
                    <a:lumOff val="5000"/>
                  </a:schemeClr>
                </a:solidFill>
                <a:effectLst/>
                <a:latin typeface="Times New Roman" panose="02020603050405020304" pitchFamily="18" charset="0"/>
                <a:cs typeface="Times New Roman" panose="02020603050405020304" pitchFamily="18" charset="0"/>
              </a:rPr>
              <a:t>Tėvų pareiga ir atsakomybė – ugdyti sąmoningus vaikus. Tėvai nebus nuolat šalia, tad atsakingos laisvės suteikimas ir aiškių ribų žinojimas tiek tėvams, tiek vaikams suteiks saugumo, o tai reikia daryti išmintingai ir sistemingai.</a:t>
            </a:r>
            <a:endParaRPr lang="lt-LT"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148771"/>
      </p:ext>
    </p:extLst>
  </p:cSld>
  <p:clrMapOvr>
    <a:masterClrMapping/>
  </p:clrMapOvr>
  <p:transition spd="slow"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25E1B-FD64-55C4-5672-77F5CA7A93D2}"/>
              </a:ext>
            </a:extLst>
          </p:cNvPr>
          <p:cNvSpPr txBox="1"/>
          <p:nvPr/>
        </p:nvSpPr>
        <p:spPr>
          <a:xfrm>
            <a:off x="1524000" y="196632"/>
            <a:ext cx="7405953" cy="1323439"/>
          </a:xfrm>
          <a:prstGeom prst="rect">
            <a:avLst/>
          </a:prstGeom>
          <a:noFill/>
        </p:spPr>
        <p:txBody>
          <a:bodyPr wrap="square">
            <a:spAutoFit/>
          </a:bodyPr>
          <a:lstStyle/>
          <a:p>
            <a:pPr algn="ctr"/>
            <a:r>
              <a:rPr lang="fi-FI" sz="4000" b="1" i="0" dirty="0">
                <a:solidFill>
                  <a:schemeClr val="tx1">
                    <a:lumMod val="95000"/>
                    <a:lumOff val="5000"/>
                  </a:schemeClr>
                </a:solidFill>
                <a:effectLst/>
                <a:latin typeface="Times New Roman" panose="02020603050405020304" pitchFamily="18" charset="0"/>
                <a:cs typeface="Times New Roman" panose="02020603050405020304" pitchFamily="18" charset="0"/>
              </a:rPr>
              <a:t>Būkim matomi ir saugokime vieni kitus!</a:t>
            </a:r>
            <a:endParaRPr lang="lt-LT"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198" y="2168433"/>
            <a:ext cx="6049555" cy="4537166"/>
          </a:xfrm>
          <a:prstGeom prst="rect">
            <a:avLst/>
          </a:prstGeom>
        </p:spPr>
      </p:pic>
    </p:spTree>
    <p:extLst>
      <p:ext uri="{BB962C8B-B14F-4D97-AF65-F5344CB8AC3E}">
        <p14:creationId xmlns:p14="http://schemas.microsoft.com/office/powerpoint/2010/main" val="3610522472"/>
      </p:ext>
    </p:extLst>
  </p:cSld>
  <p:clrMapOvr>
    <a:masterClrMapping/>
  </p:clrMapOvr>
  <p:transition spd="slow" advTm="5000">
    <p:push dir="u"/>
  </p:transition>
</p:sld>
</file>

<file path=ppt/theme/theme1.xml><?xml version="1.0" encoding="utf-8"?>
<a:theme xmlns:a="http://schemas.openxmlformats.org/drawingml/2006/main" name="Briaunota">
  <a:themeElements>
    <a:clrScheme name="Briauno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Briauno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auno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236</TotalTime>
  <Words>211</Words>
  <Application>Microsoft Office PowerPoint</Application>
  <PresentationFormat>Plačiaekranė</PresentationFormat>
  <Paragraphs>14</Paragraphs>
  <Slides>8</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8</vt:i4>
      </vt:variant>
    </vt:vector>
  </HeadingPairs>
  <TitlesOfParts>
    <vt:vector size="13" baseType="lpstr">
      <vt:lpstr>Arial</vt:lpstr>
      <vt:lpstr>Times New Roman</vt:lpstr>
      <vt:lpstr>Trebuchet MS</vt:lpstr>
      <vt:lpstr>Wingdings 3</vt:lpstr>
      <vt:lpstr>Briaunota</vt:lpstr>
      <vt:lpstr>„Augu saugus ir atsakingas“  </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 saugus ir atsakingas“  </dc:title>
  <dc:creator>Ina</dc:creator>
  <cp:lastModifiedBy>A_Zumiene</cp:lastModifiedBy>
  <cp:revision>64</cp:revision>
  <dcterms:created xsi:type="dcterms:W3CDTF">2023-02-24T12:13:43Z</dcterms:created>
  <dcterms:modified xsi:type="dcterms:W3CDTF">2023-02-28T11:57:16Z</dcterms:modified>
</cp:coreProperties>
</file>