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5489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995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00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65967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8322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29132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415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3764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7995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7364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086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3953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1655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4180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6667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7245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35CA6-44F2-4E1C-84BF-962A0878F0C6}" type="datetimeFigureOut">
              <a:rPr lang="lt-LT" smtClean="0"/>
              <a:t>2022-06-30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303CCC2-B67E-46F7-8FB5-A513935B262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4522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933D8F1-9988-4343-929C-0D23A05D1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479" y="1531088"/>
            <a:ext cx="7889358" cy="3976577"/>
          </a:xfrm>
        </p:spPr>
        <p:txBody>
          <a:bodyPr>
            <a:normAutofit fontScale="90000"/>
          </a:bodyPr>
          <a:lstStyle/>
          <a:p>
            <a:pPr algn="ctr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VILNIAUS LOPŠELIS – DARŽELIS  ,,PAGRANDUKAS“</a:t>
            </a:r>
            <a:b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PROJEKTAS ,,SVEIKATA VISUS METUS 2022“</a:t>
            </a:r>
            <a:b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PROJEKTO DALYVIAI: „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PAGRANDUKO SVEIKUOLIAI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ŠŠŪKIS: „TRYKŠTANTIS SVEIKATOS ŠALTINIAI MIŠKE“</a:t>
            </a:r>
            <a:endParaRPr lang="lt-L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86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FEE029A-FE43-4BF4-9B45-3423BB8EF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1690578"/>
            <a:ext cx="7987807" cy="4529470"/>
          </a:xfrm>
        </p:spPr>
        <p:txBody>
          <a:bodyPr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,,ŠYPSENĖLIŲ“ GRUPĖS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– 6 METŲ AMŽIAUS VAIKAI</a:t>
            </a:r>
            <a:b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„NUOSTABUS MEDŽIŲ PASAULIS“</a:t>
            </a:r>
            <a:b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MOKYTOJ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JOLITA ANDRIJAUSKIENĖ </a:t>
            </a:r>
            <a:br>
              <a:rPr lang="lt-LT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880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CFBE6EC-5CE8-432A-9581-74BF8F3F2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73888"/>
            <a:ext cx="8596668" cy="4967474"/>
          </a:xfrm>
        </p:spPr>
        <p:txBody>
          <a:bodyPr/>
          <a:lstStyle/>
          <a:p>
            <a:pPr marL="0" indent="0">
              <a:buNone/>
            </a:pPr>
            <a:endParaRPr lang="lt-LT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Nulijus pavasariniams lietums, kai medžių laja nusidažo ryškiai žalia spalva, pakvietė „Šypsenėlių „ grupės vaikus į pažintinę – tiriamąją veiklą. Vaikai stebėjo bei tyrinėjo darželio teritorijoje ir už jos ribų augančius medžius. </a:t>
            </a:r>
          </a:p>
          <a:p>
            <a:pPr marL="0" indent="0">
              <a:buNone/>
            </a:pPr>
            <a:r>
              <a:rPr lang="lt-LT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Padedami pedagogo,  iš knygų, kompiuterio sužinojo daug informacijos apie medžių rūšis, jų sandarą, naudą žmonėms, bei visai planetai, kad medžiai naudojama ne tik pramonėje, bet teikia ir vaistinę žaliavą. </a:t>
            </a:r>
          </a:p>
          <a:p>
            <a:pPr marL="0" indent="0">
              <a:buNone/>
            </a:pPr>
            <a:r>
              <a:rPr lang="lt-LT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o po visų tyrinėjimų, informacijos ieškojimų ir darbų, medžiai padeda atsigauti kūnui ir sielai.</a:t>
            </a:r>
          </a:p>
          <a:p>
            <a:pPr marL="0" indent="0">
              <a:buNone/>
            </a:pPr>
            <a:r>
              <a:rPr lang="lt-LT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Visa tai užfiksavome fotografijose, vaikų darbeliuose ir jų išsakytomis mintimis apie medžius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2170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073FB52-EF53-4F65-99EF-52B3A01C0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16419"/>
            <a:ext cx="8596668" cy="4924943"/>
          </a:xfrm>
        </p:spPr>
        <p:txBody>
          <a:bodyPr/>
          <a:lstStyle/>
          <a:p>
            <a:r>
              <a:rPr lang="lt-LT" dirty="0">
                <a:solidFill>
                  <a:schemeClr val="accent1"/>
                </a:solidFill>
              </a:rPr>
              <a:t>Man miškas suteikia ramumą, apsikabinus medį pasijaučiu geriau. Dar aš surenku lapus ir juos išdžiovinu. Iš jų darau piešinukus ir darbelius. (Eglė 6 m.)</a:t>
            </a:r>
          </a:p>
          <a:p>
            <a:r>
              <a:rPr lang="lt-LT" dirty="0">
                <a:solidFill>
                  <a:schemeClr val="accent1"/>
                </a:solidFill>
              </a:rPr>
              <a:t>Aš miške jaučiuosi gerai, ten patinka man vaikštinėti ir apsikabinti medį. (Austėja 6 m.)</a:t>
            </a:r>
          </a:p>
          <a:p>
            <a:r>
              <a:rPr lang="lt-LT" dirty="0">
                <a:solidFill>
                  <a:schemeClr val="accent1"/>
                </a:solidFill>
              </a:rPr>
              <a:t>Medžiai man duoda meilę, džiaugsmą ir ramybę. Man miške patinka pabūti ramiai ir girdėti, kaip čiulba paukšteliai. (Ūla 5m.)</a:t>
            </a:r>
          </a:p>
          <a:p>
            <a:r>
              <a:rPr lang="lt-LT" dirty="0">
                <a:solidFill>
                  <a:schemeClr val="accent1"/>
                </a:solidFill>
              </a:rPr>
              <a:t>Medžiai jų lapai tokį garsą leidžia ir man patinka. Medžiai apsaugo nuo saulės ir juose gyvena paukščiai. Iš medžių galima pagaminti namuką. Dar lapai sugeria blogą orą.</a:t>
            </a:r>
          </a:p>
          <a:p>
            <a:r>
              <a:rPr lang="lt-LT" dirty="0">
                <a:solidFill>
                  <a:schemeClr val="accent1"/>
                </a:solidFill>
              </a:rPr>
              <a:t>Po medžiu aš jaučiu ramybę, tylą, sveikatą ir džiaugsmą. Vieną kartą aš su mama, močiute ir broliu miške grybavom ir radom tokį seną medį. Prisiskynėm lapų, o juos namuose išsidžiovinom ir iš jų gėrėm arbatą. (Elzė 5m.)</a:t>
            </a:r>
          </a:p>
        </p:txBody>
      </p:sp>
    </p:spTree>
    <p:extLst>
      <p:ext uri="{BB962C8B-B14F-4D97-AF65-F5344CB8AC3E}">
        <p14:creationId xmlns:p14="http://schemas.microsoft.com/office/powerpoint/2010/main" val="3882826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F199AB63-A8BD-4767-B31E-F488BE42F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D4893F6B-97A7-4DC2-A8D9-A5D4F2F20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5" r="-2" b="15741"/>
          <a:stretch/>
        </p:blipFill>
        <p:spPr>
          <a:xfrm rot="5400000">
            <a:off x="-1373448" y="2016916"/>
            <a:ext cx="6214533" cy="2824168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80399C6A-384F-43BA-9E74-E2F32615D1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 r="-2" b="25202"/>
          <a:stretch/>
        </p:blipFill>
        <p:spPr>
          <a:xfrm rot="5400000">
            <a:off x="1530487" y="2016914"/>
            <a:ext cx="6214533" cy="2824168"/>
          </a:xfrm>
          <a:prstGeom prst="rect">
            <a:avLst/>
          </a:prstGeom>
        </p:spPr>
      </p:pic>
      <p:pic>
        <p:nvPicPr>
          <p:cNvPr id="7" name="Turinio vietos rezervavimo ženklas 6">
            <a:extLst>
              <a:ext uri="{FF2B5EF4-FFF2-40B4-BE49-F238E27FC236}">
                <a16:creationId xmlns:a16="http://schemas.microsoft.com/office/drawing/2014/main" id="{0BA37D48-4A80-4FEA-8C0D-6CEA0E7AC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7" r="1" b="17685"/>
          <a:stretch/>
        </p:blipFill>
        <p:spPr>
          <a:xfrm rot="5400000">
            <a:off x="4433394" y="2017941"/>
            <a:ext cx="6217920" cy="2825496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C13E53B0-3427-4D19-9CB3-F61EE5228C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5" r="30959" b="-2"/>
          <a:stretch/>
        </p:blipFill>
        <p:spPr>
          <a:xfrm>
            <a:off x="9034869" y="321732"/>
            <a:ext cx="2825496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7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F199AB63-A8BD-4767-B31E-F488BE42F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27EDD5E-3A61-4CC1-9845-820B08E67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4" r="-2" b="19702"/>
          <a:stretch/>
        </p:blipFill>
        <p:spPr>
          <a:xfrm rot="5400000">
            <a:off x="-1373448" y="2016916"/>
            <a:ext cx="6214533" cy="2824168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769689B1-CF34-4D2E-BEBE-7EFEE51AA4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6" r="25241" b="-1"/>
          <a:stretch/>
        </p:blipFill>
        <p:spPr>
          <a:xfrm>
            <a:off x="3225670" y="321732"/>
            <a:ext cx="2824168" cy="6214533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7277EBF5-1276-456D-BA93-D4660F99E4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43" r="1" b="7570"/>
          <a:stretch/>
        </p:blipFill>
        <p:spPr>
          <a:xfrm rot="5400000">
            <a:off x="4433394" y="2017941"/>
            <a:ext cx="6217920" cy="2825496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AF82213-9BFF-4CC1-A325-D96FE05138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0" r="-2" b="-2"/>
          <a:stretch/>
        </p:blipFill>
        <p:spPr>
          <a:xfrm rot="5400000">
            <a:off x="7340350" y="2016250"/>
            <a:ext cx="6214533" cy="28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35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99AB63-A8BD-4767-B31E-F488BE42F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E02ED9DC-0911-486D-BCB7-0F03A96F2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5" r="-2" b="17221"/>
          <a:stretch/>
        </p:blipFill>
        <p:spPr>
          <a:xfrm rot="5400000">
            <a:off x="-1373448" y="2016916"/>
            <a:ext cx="6214533" cy="2824168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76F9E8CF-9499-4736-813E-F3C3C8404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8" r="-2" b="15448"/>
          <a:stretch/>
        </p:blipFill>
        <p:spPr>
          <a:xfrm rot="5400000">
            <a:off x="1530487" y="2016914"/>
            <a:ext cx="6214533" cy="2824168"/>
          </a:xfrm>
          <a:prstGeom prst="rect">
            <a:avLst/>
          </a:prstGeom>
        </p:spPr>
      </p:pic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2B1B3178-E0A6-43DD-AA48-81935F481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6" r="1" b="19707"/>
          <a:stretch/>
        </p:blipFill>
        <p:spPr>
          <a:xfrm rot="5400000">
            <a:off x="4433394" y="2017941"/>
            <a:ext cx="6217920" cy="2825496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7CAC902D-6209-4B6E-B71A-AB9C805D6A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7" r="-2" b="29780"/>
          <a:stretch/>
        </p:blipFill>
        <p:spPr>
          <a:xfrm rot="5400000">
            <a:off x="7340350" y="2016250"/>
            <a:ext cx="6214533" cy="28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04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99AB63-A8BD-4767-B31E-F488BE42F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E402CC6E-717A-467D-884A-E88FE2E63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4" r="-2" b="19702"/>
          <a:stretch/>
        </p:blipFill>
        <p:spPr>
          <a:xfrm rot="5400000">
            <a:off x="-1373448" y="2016916"/>
            <a:ext cx="6214533" cy="2824168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21AE4DCB-54FA-48FF-B2A0-F0E73CB457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6" r="-2" b="7690"/>
          <a:stretch/>
        </p:blipFill>
        <p:spPr>
          <a:xfrm rot="5400000">
            <a:off x="1530487" y="2016914"/>
            <a:ext cx="6214533" cy="2824168"/>
          </a:xfrm>
          <a:prstGeom prst="rect">
            <a:avLst/>
          </a:prstGeom>
        </p:spPr>
      </p:pic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72671FF4-D513-4874-ABCC-C32C58893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0" r="1" b="8903"/>
          <a:stretch/>
        </p:blipFill>
        <p:spPr>
          <a:xfrm rot="5400000">
            <a:off x="4433394" y="2017941"/>
            <a:ext cx="6217920" cy="2825496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CBF2CD66-4181-4F1A-8753-DEF472948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8" r="-2" b="6829"/>
          <a:stretch/>
        </p:blipFill>
        <p:spPr>
          <a:xfrm rot="5400000">
            <a:off x="7340350" y="2016250"/>
            <a:ext cx="6214533" cy="28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09727"/>
      </p:ext>
    </p:extLst>
  </p:cSld>
  <p:clrMapOvr>
    <a:masterClrMapping/>
  </p:clrMapOvr>
</p:sld>
</file>

<file path=ppt/theme/theme1.xml><?xml version="1.0" encoding="utf-8"?>
<a:theme xmlns:a="http://schemas.openxmlformats.org/drawingml/2006/main" name="Briaunota">
  <a:themeElements>
    <a:clrScheme name="Briauno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Briauno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auno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</Words>
  <Application>Microsoft Office PowerPoint</Application>
  <PresentationFormat>Plačiaekranė</PresentationFormat>
  <Paragraphs>12</Paragraphs>
  <Slides>8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Trebuchet MS</vt:lpstr>
      <vt:lpstr>Wingdings 3</vt:lpstr>
      <vt:lpstr>Briaunota</vt:lpstr>
      <vt:lpstr>VILNIAUS LOPŠELIS – DARŽELIS  ,,PAGRANDUKAS“  PROJEKTAS ,,SVEIKATA VISUS METUS 2022“  PROJEKTO DALYVIAI: „PAGRANDUKO SVEIKUOLIAI“  IŠŠŪKIS: „TRYKŠTANTIS SVEIKATOS ŠALTINIAI MIŠKE“</vt:lpstr>
      <vt:lpstr>,,ŠYPSENĖLIŲ“ GRUPĖS  5 – 6 METŲ AMŽIAUS VAIKAI  „NUOSTABUS MEDŽIŲ PASAULIS“      MOKYTOJA: JOLITA ANDRIJAUSKIENĖ  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VILNIAUS LOPŠELIS – DARŽELIS  ,,PAGRANDUKAS“  PROJEKTAS ,,SVEIKATA VISUS METUS 2022“  PROJEKTO DALYVIAI: „PAGRANDUKO SVEIKUOLIAI“  IŠŠŪKIS: „TRYKŠTANTIS SVEIKATOS ŠALTINIAI MIŠKE“</dc:title>
  <dc:creator>Šypsenėlių</dc:creator>
  <cp:lastModifiedBy>Šypsenėlių</cp:lastModifiedBy>
  <cp:revision>1</cp:revision>
  <dcterms:created xsi:type="dcterms:W3CDTF">2022-06-30T10:32:09Z</dcterms:created>
  <dcterms:modified xsi:type="dcterms:W3CDTF">2022-06-30T10:32:38Z</dcterms:modified>
</cp:coreProperties>
</file>