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6" r:id="rId6"/>
    <p:sldId id="267" r:id="rId7"/>
    <p:sldId id="268" r:id="rId8"/>
    <p:sldId id="269" r:id="rId9"/>
    <p:sldId id="273" r:id="rId10"/>
    <p:sldId id="271" r:id="rId11"/>
    <p:sldId id="272"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78FF9A-A5DE-4BE4-969B-F398EFBF52DE}"/>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8282F799-8128-4DD6-B293-C07ABC8A1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2C2F0FBF-118D-41AB-A9F8-6306459B83D6}"/>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E76B26F3-FB4A-4E35-932C-ED99FA39D08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A50C251-66FA-4237-A83C-B7559B4AA73E}"/>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77465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AC8E47A-5835-4FD8-BB35-AEEF3F7951FC}"/>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0D8D82BD-33EE-4DB4-9221-844394BEA0C1}"/>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4A81861-17A4-49CA-919C-9860D34840F3}"/>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114257C9-8AE6-43FF-B325-9F0AC45BE69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5E22FE3-B9E8-4F78-96F4-DB044134E0DA}"/>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53613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787A9902-2B4C-42F7-995D-52B4D2180A50}"/>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3E59F67-E7FF-47DB-A0B3-97B88EC54F23}"/>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1EFBDCB7-0C4C-4B42-8064-CF586BDEFF11}"/>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7EB1EDC5-D292-4A13-9C68-2F8D085F411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37B01C87-1ABC-4BC6-BCEB-C941FDAD2265}"/>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89088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A7DC7E-19F9-43D8-A76B-98B21609FEE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C05F7C79-343F-478A-9542-AF677A42C852}"/>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1ABA9F3-D5A5-43AB-9802-461E05C5B140}"/>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240DEC18-1F0C-48BC-9E84-56CEEA155A9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8C83F6E-5DB6-49C2-B657-4713B9145551}"/>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328184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A82FD66-F7AA-4665-9275-D8EF7FA418D2}"/>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AC5C7C28-DC23-4243-A5E2-D82B05888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28F1FCB6-0861-4077-A4B3-8271F3049470}"/>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0652B1F4-5137-4DA1-B84B-C4D68FC420D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DFBFBA79-FE09-49BC-87FA-EC6BD02779FE}"/>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57884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5369444-CF98-4405-BA15-C4D4419E6A16}"/>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0E20C950-36A0-456F-8279-185675E7CC44}"/>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D472EBE3-E647-44CA-BC3A-61C1902FF7DF}"/>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C10DD901-A4F1-45F2-A308-8F718B0968D2}"/>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6" name="Poraštės vietos rezervavimo ženklas 5">
            <a:extLst>
              <a:ext uri="{FF2B5EF4-FFF2-40B4-BE49-F238E27FC236}">
                <a16:creationId xmlns:a16="http://schemas.microsoft.com/office/drawing/2014/main" id="{6CF8492A-B770-4466-8F8F-7AAB29D3458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0C7D4894-FACB-47C7-9C0F-82DA1996E10C}"/>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63266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D802FC-5450-453C-B9F3-1F0E144FB74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A62280C9-A9CB-4129-9BFE-6BFD7208C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74747CEE-9245-4C3F-B49D-718CF92957C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4EEE7151-8213-460D-9288-02175204D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249481F0-CABA-4353-8289-AEF0A07A5C48}"/>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F9FD1168-F4E1-4552-B4EC-330B58D55D74}"/>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8" name="Poraštės vietos rezervavimo ženklas 7">
            <a:extLst>
              <a:ext uri="{FF2B5EF4-FFF2-40B4-BE49-F238E27FC236}">
                <a16:creationId xmlns:a16="http://schemas.microsoft.com/office/drawing/2014/main" id="{BDF2B189-2B34-44B7-9569-B39DB827EC39}"/>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CAF81944-D53C-4A08-A1C3-8805DBF08608}"/>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83368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F48496-AFFE-4A93-8E19-0F14C54D9EE4}"/>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035F283B-7E06-44F6-9583-7DF0943ABDF1}"/>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4" name="Poraštės vietos rezervavimo ženklas 3">
            <a:extLst>
              <a:ext uri="{FF2B5EF4-FFF2-40B4-BE49-F238E27FC236}">
                <a16:creationId xmlns:a16="http://schemas.microsoft.com/office/drawing/2014/main" id="{FF5136A5-467D-420A-932B-4864C8CB6A91}"/>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80FB4702-F668-4457-9CAE-DA84CE4EBE51}"/>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395366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86CADB1A-4D62-4758-AF8B-9EF1A613EF62}"/>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3" name="Poraštės vietos rezervavimo ženklas 2">
            <a:extLst>
              <a:ext uri="{FF2B5EF4-FFF2-40B4-BE49-F238E27FC236}">
                <a16:creationId xmlns:a16="http://schemas.microsoft.com/office/drawing/2014/main" id="{8D6D1632-5CE2-4BBC-84E9-578CC35B5A67}"/>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69630BB2-663C-40B1-8E01-FFB7CB5E1492}"/>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33735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FF7CCF-3DE1-4E98-8A26-9A89C3CEFF18}"/>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5704DD1F-55B0-45FA-B266-00BE3E0D5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F299B8C-6161-414F-90F5-D84CA1F4C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3E43F363-7771-41E6-AEB7-B0005F510252}"/>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6" name="Poraštės vietos rezervavimo ženklas 5">
            <a:extLst>
              <a:ext uri="{FF2B5EF4-FFF2-40B4-BE49-F238E27FC236}">
                <a16:creationId xmlns:a16="http://schemas.microsoft.com/office/drawing/2014/main" id="{12CED645-E2B5-4D3D-8BD1-F1A2F9D6A13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9A8ECF96-1BC7-4E2B-8A8B-9EB6B3AAE3E5}"/>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277740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13D4F3-97D4-4AF7-8AC9-25B14969EDBD}"/>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88F4ED4-EB4A-4DDD-B5C0-4A104B9A6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8769B7D5-5B16-437B-BEAD-07D53DBF4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5893F0B0-3420-4CB8-86B2-D0F7D413A4C8}"/>
              </a:ext>
            </a:extLst>
          </p:cNvPr>
          <p:cNvSpPr>
            <a:spLocks noGrp="1"/>
          </p:cNvSpPr>
          <p:nvPr>
            <p:ph type="dt" sz="half" idx="10"/>
          </p:nvPr>
        </p:nvSpPr>
        <p:spPr/>
        <p:txBody>
          <a:bodyPr/>
          <a:lstStyle/>
          <a:p>
            <a:fld id="{ECD3C3C8-9642-4FC3-BEE6-F1BEC5424201}" type="datetimeFigureOut">
              <a:rPr lang="lt-LT" smtClean="0"/>
              <a:t>2022-11-27</a:t>
            </a:fld>
            <a:endParaRPr lang="lt-LT"/>
          </a:p>
        </p:txBody>
      </p:sp>
      <p:sp>
        <p:nvSpPr>
          <p:cNvPr id="6" name="Poraštės vietos rezervavimo ženklas 5">
            <a:extLst>
              <a:ext uri="{FF2B5EF4-FFF2-40B4-BE49-F238E27FC236}">
                <a16:creationId xmlns:a16="http://schemas.microsoft.com/office/drawing/2014/main" id="{8583D91D-E091-4AA0-B656-1AE25CFCEF5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98BE551E-E9A0-4EDA-964E-EA3439C1EA4B}"/>
              </a:ext>
            </a:extLst>
          </p:cNvPr>
          <p:cNvSpPr>
            <a:spLocks noGrp="1"/>
          </p:cNvSpPr>
          <p:nvPr>
            <p:ph type="sldNum" sz="quarter" idx="12"/>
          </p:nvPr>
        </p:nvSpPr>
        <p:spPr/>
        <p:txBody>
          <a:bodyPr/>
          <a:lstStyle/>
          <a:p>
            <a:fld id="{11ED34F6-BAE4-4FE6-A5CD-7B84088CB123}" type="slidenum">
              <a:rPr lang="lt-LT" smtClean="0"/>
              <a:t>‹#›</a:t>
            </a:fld>
            <a:endParaRPr lang="lt-LT"/>
          </a:p>
        </p:txBody>
      </p:sp>
    </p:spTree>
    <p:extLst>
      <p:ext uri="{BB962C8B-B14F-4D97-AF65-F5344CB8AC3E}">
        <p14:creationId xmlns:p14="http://schemas.microsoft.com/office/powerpoint/2010/main" val="11843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E94938BA-31BA-4DE4-8D96-0FBE408A4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EF782ACF-9E2D-45E1-8E4D-DEBB95AE8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817166C-B79D-4D39-8450-423AE7BA9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3C3C8-9642-4FC3-BEE6-F1BEC5424201}" type="datetimeFigureOut">
              <a:rPr lang="lt-LT" smtClean="0"/>
              <a:t>2022-11-27</a:t>
            </a:fld>
            <a:endParaRPr lang="lt-LT"/>
          </a:p>
        </p:txBody>
      </p:sp>
      <p:sp>
        <p:nvSpPr>
          <p:cNvPr id="5" name="Poraštės vietos rezervavimo ženklas 4">
            <a:extLst>
              <a:ext uri="{FF2B5EF4-FFF2-40B4-BE49-F238E27FC236}">
                <a16:creationId xmlns:a16="http://schemas.microsoft.com/office/drawing/2014/main" id="{C3905375-AFAE-4A47-BC07-5336026B8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04C68432-EC01-4718-BBBD-D99E2C8B6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D34F6-BAE4-4FE6-A5CD-7B84088CB123}" type="slidenum">
              <a:rPr lang="lt-LT" smtClean="0"/>
              <a:t>‹#›</a:t>
            </a:fld>
            <a:endParaRPr lang="lt-LT"/>
          </a:p>
        </p:txBody>
      </p:sp>
    </p:spTree>
    <p:extLst>
      <p:ext uri="{BB962C8B-B14F-4D97-AF65-F5344CB8AC3E}">
        <p14:creationId xmlns:p14="http://schemas.microsoft.com/office/powerpoint/2010/main" val="63195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78E018-E5FE-4B81-B654-F03070A983BC}"/>
              </a:ext>
            </a:extLst>
          </p:cNvPr>
          <p:cNvSpPr>
            <a:spLocks noGrp="1"/>
          </p:cNvSpPr>
          <p:nvPr>
            <p:ph type="ctrTitle"/>
          </p:nvPr>
        </p:nvSpPr>
        <p:spPr>
          <a:xfrm>
            <a:off x="1524000" y="530087"/>
            <a:ext cx="9144000" cy="861391"/>
          </a:xfrm>
        </p:spPr>
        <p:txBody>
          <a:bodyPr>
            <a:normAutofit/>
          </a:bodyPr>
          <a:lstStyle/>
          <a:p>
            <a:r>
              <a:rPr lang="lt-LT" sz="3200" dirty="0">
                <a:latin typeface="Times New Roman" panose="02020603050405020304" pitchFamily="18" charset="0"/>
                <a:cs typeface="Times New Roman" panose="02020603050405020304" pitchFamily="18" charset="0"/>
              </a:rPr>
              <a:t>ALYTAUS LOPŠELIS-DARŽELIS „SAULUTĖ“</a:t>
            </a:r>
          </a:p>
        </p:txBody>
      </p:sp>
      <p:sp>
        <p:nvSpPr>
          <p:cNvPr id="3" name="Antrinis pavadinimas 2">
            <a:extLst>
              <a:ext uri="{FF2B5EF4-FFF2-40B4-BE49-F238E27FC236}">
                <a16:creationId xmlns:a16="http://schemas.microsoft.com/office/drawing/2014/main" id="{FE61DB27-CE79-4DFA-B0CD-ECEA8760DEBB}"/>
              </a:ext>
            </a:extLst>
          </p:cNvPr>
          <p:cNvSpPr>
            <a:spLocks noGrp="1"/>
          </p:cNvSpPr>
          <p:nvPr>
            <p:ph type="subTitle" idx="1"/>
          </p:nvPr>
        </p:nvSpPr>
        <p:spPr>
          <a:xfrm>
            <a:off x="1524000" y="2782957"/>
            <a:ext cx="9144000" cy="4678017"/>
          </a:xfrm>
        </p:spPr>
        <p:txBody>
          <a:bodyPr>
            <a:normAutofit/>
          </a:bodyPr>
          <a:lstStyle/>
          <a:p>
            <a:r>
              <a:rPr lang="lt-LT" sz="2800" b="1" dirty="0">
                <a:latin typeface="Times New Roman" panose="02020603050405020304" pitchFamily="18" charset="0"/>
                <a:cs typeface="Times New Roman" panose="02020603050405020304" pitchFamily="18" charset="0"/>
              </a:rPr>
              <a:t>DRAUSTI NEGALIMA LEISTI. (KUR DĖTI KABLELĮ?) – SAUGUS INTERNETAS.</a:t>
            </a:r>
          </a:p>
          <a:p>
            <a:endParaRPr lang="lt-LT" sz="2800" b="1"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„VOVERIUKAI SVEIKUOLIUKAI“</a:t>
            </a:r>
          </a:p>
          <a:p>
            <a:endParaRPr lang="lt-LT" sz="2800"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                              Parengė priešmokyklinio ugdymo    mokytojos A. Karasevičienė ir A. </a:t>
            </a:r>
            <a:r>
              <a:rPr lang="lt-LT" sz="2800" dirty="0" err="1">
                <a:latin typeface="Times New Roman" panose="02020603050405020304" pitchFamily="18" charset="0"/>
                <a:cs typeface="Times New Roman" panose="02020603050405020304" pitchFamily="18" charset="0"/>
              </a:rPr>
              <a:t>Zumienė</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40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31D18AC-3528-4E21-A3E9-8C077BABD870}"/>
              </a:ext>
            </a:extLst>
          </p:cNvPr>
          <p:cNvSpPr>
            <a:spLocks noGrp="1"/>
          </p:cNvSpPr>
          <p:nvPr>
            <p:ph type="title"/>
          </p:nvPr>
        </p:nvSpPr>
        <p:spPr>
          <a:xfrm>
            <a:off x="884859" y="556799"/>
            <a:ext cx="10515600" cy="1404523"/>
          </a:xfrm>
        </p:spPr>
        <p:txBody>
          <a:bodyPr>
            <a:normAutofit/>
          </a:bodyPr>
          <a:lstStyle/>
          <a:p>
            <a:pPr algn="ctr"/>
            <a:r>
              <a:rPr lang="lt-LT" sz="2800" b="1" dirty="0">
                <a:latin typeface="Times New Roman" panose="02020603050405020304" pitchFamily="18" charset="0"/>
                <a:cs typeface="Times New Roman" panose="02020603050405020304" pitchFamily="18" charset="0"/>
              </a:rPr>
              <a:t>REKOMENDACIJOS</a:t>
            </a:r>
            <a:br>
              <a:rPr lang="lt-LT" sz="2800" b="1" dirty="0">
                <a:latin typeface="Times New Roman" panose="02020603050405020304" pitchFamily="18" charset="0"/>
                <a:cs typeface="Times New Roman" panose="02020603050405020304" pitchFamily="18" charset="0"/>
              </a:rPr>
            </a:b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VAIKŲ MINTYS:</a:t>
            </a:r>
            <a:endParaRPr lang="lt-LT" sz="2800" dirty="0"/>
          </a:p>
        </p:txBody>
      </p:sp>
      <p:sp>
        <p:nvSpPr>
          <p:cNvPr id="3" name="Teksto vietos rezervavimo ženklas 2">
            <a:extLst>
              <a:ext uri="{FF2B5EF4-FFF2-40B4-BE49-F238E27FC236}">
                <a16:creationId xmlns:a16="http://schemas.microsoft.com/office/drawing/2014/main" id="{3BCBBD03-1365-4942-B88C-CB46D93C6C34}"/>
              </a:ext>
            </a:extLst>
          </p:cNvPr>
          <p:cNvSpPr>
            <a:spLocks noGrp="1"/>
          </p:cNvSpPr>
          <p:nvPr>
            <p:ph type="body" idx="1"/>
          </p:nvPr>
        </p:nvSpPr>
        <p:spPr>
          <a:xfrm>
            <a:off x="831850" y="2438401"/>
            <a:ext cx="10515600" cy="3651250"/>
          </a:xfrm>
        </p:spPr>
        <p:txBody>
          <a:bodyPr/>
          <a:lstStyle/>
          <a:p>
            <a:r>
              <a:rPr lang="lt-LT" dirty="0">
                <a:solidFill>
                  <a:schemeClr val="tx1"/>
                </a:solidFill>
              </a:rPr>
              <a:t>„Jei prie kompiuterio būsime neilgai, tai nepavargs akytės“.</a:t>
            </a:r>
          </a:p>
          <a:p>
            <a:r>
              <a:rPr lang="lt-LT" dirty="0">
                <a:solidFill>
                  <a:schemeClr val="tx1"/>
                </a:solidFill>
              </a:rPr>
              <a:t>„Daugiau gulėdama niekada nežaisiu su telefonu, nes gali galvytę skaudėti“.</a:t>
            </a:r>
          </a:p>
          <a:p>
            <a:r>
              <a:rPr lang="lt-LT" dirty="0">
                <a:solidFill>
                  <a:schemeClr val="tx1"/>
                </a:solidFill>
              </a:rPr>
              <a:t>„Visada telefoną reikia laikyti toliau nuo savęs“.</a:t>
            </a:r>
          </a:p>
          <a:p>
            <a:r>
              <a:rPr lang="lt-LT" dirty="0">
                <a:solidFill>
                  <a:schemeClr val="tx1"/>
                </a:solidFill>
              </a:rPr>
              <a:t>„Susikūprinusi daugiau nesėdėsiu“.</a:t>
            </a:r>
          </a:p>
          <a:p>
            <a:r>
              <a:rPr lang="lt-LT" dirty="0">
                <a:solidFill>
                  <a:schemeClr val="tx1"/>
                </a:solidFill>
              </a:rPr>
              <a:t>„Jei sėdėsiu išsitiesęs, tai nepavargs nugarytė“</a:t>
            </a:r>
          </a:p>
          <a:p>
            <a:r>
              <a:rPr lang="lt-LT" dirty="0">
                <a:solidFill>
                  <a:schemeClr val="tx1"/>
                </a:solidFill>
              </a:rPr>
              <a:t>„Su telefonu ilgai nežaisiu ir dar mamytei pasakysiu, nes akytes skaudės“.</a:t>
            </a:r>
          </a:p>
        </p:txBody>
      </p:sp>
    </p:spTree>
    <p:extLst>
      <p:ext uri="{BB962C8B-B14F-4D97-AF65-F5344CB8AC3E}">
        <p14:creationId xmlns:p14="http://schemas.microsoft.com/office/powerpoint/2010/main" val="219137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8B03BC8A-A058-4161-9DFE-B2D4BA4DA365}"/>
              </a:ext>
            </a:extLst>
          </p:cNvPr>
          <p:cNvPicPr>
            <a:picLocks noChangeAspect="1"/>
          </p:cNvPicPr>
          <p:nvPr/>
        </p:nvPicPr>
        <p:blipFill rotWithShape="1">
          <a:blip r:embed="rId2">
            <a:extLst>
              <a:ext uri="{28A0092B-C50C-407E-A947-70E740481C1C}">
                <a14:useLocalDpi xmlns:a14="http://schemas.microsoft.com/office/drawing/2010/main" val="0"/>
              </a:ext>
            </a:extLst>
          </a:blip>
          <a:srcRect l="16624" t="22138" r="20332" b="7161"/>
          <a:stretch/>
        </p:blipFill>
        <p:spPr>
          <a:xfrm>
            <a:off x="1957529" y="818322"/>
            <a:ext cx="8276941" cy="5221356"/>
          </a:xfrm>
          <a:prstGeom prst="rect">
            <a:avLst/>
          </a:prstGeom>
        </p:spPr>
      </p:pic>
    </p:spTree>
    <p:extLst>
      <p:ext uri="{BB962C8B-B14F-4D97-AF65-F5344CB8AC3E}">
        <p14:creationId xmlns:p14="http://schemas.microsoft.com/office/powerpoint/2010/main" val="69785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54E243-BF5D-412B-AEEF-8E1590AF0159}"/>
              </a:ext>
            </a:extLst>
          </p:cNvPr>
          <p:cNvSpPr>
            <a:spLocks noGrp="1"/>
          </p:cNvSpPr>
          <p:nvPr>
            <p:ph type="title"/>
          </p:nvPr>
        </p:nvSpPr>
        <p:spPr>
          <a:xfrm>
            <a:off x="838200" y="365125"/>
            <a:ext cx="10515600" cy="2338318"/>
          </a:xfrm>
        </p:spPr>
        <p:txBody>
          <a:bodyPr>
            <a:noAutofit/>
          </a:bodyPr>
          <a:lstStyle/>
          <a:p>
            <a:r>
              <a:rPr lang="lt-LT" sz="2400" dirty="0">
                <a:latin typeface="Times New Roman" panose="02020603050405020304" pitchFamily="18" charset="0"/>
                <a:cs typeface="Times New Roman" panose="02020603050405020304" pitchFamily="18" charset="0"/>
              </a:rPr>
              <a:t>Šiandien kompiuteris jau yra neatskiriamas nuo mūsų aplinkos elementas ir jos dalis. Daugelis net nežino koks kompiuterių poveikis sveikatai, o ką jau kalbėti apie taisyklių laikymąsi. Ypač vaikai, prie interneto galėtų sėdėti visą dieną, juk tiek daug įdomybių jis mums suteikia: galima žiūrėti filmukus, žaisti žaidimus bei klausytis muzikos kokios tik užsigeidi. Tik daugelis net nežino kiek laiko galima sėdėti prie interneto, kokiu atstumu nuo kompiuterio, televizoriaus ar telefono ir kaip sėdėti besimėgaujant interneto teikiamomis platybėmis.</a:t>
            </a:r>
          </a:p>
        </p:txBody>
      </p:sp>
      <p:pic>
        <p:nvPicPr>
          <p:cNvPr id="4" name="Paveikslėlis 3">
            <a:extLst>
              <a:ext uri="{FF2B5EF4-FFF2-40B4-BE49-F238E27FC236}">
                <a16:creationId xmlns:a16="http://schemas.microsoft.com/office/drawing/2014/main" id="{F3808CD9-B958-41DD-A16A-26A59D8C0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9" y="2805461"/>
            <a:ext cx="6944138" cy="3906078"/>
          </a:xfrm>
          <a:prstGeom prst="rect">
            <a:avLst/>
          </a:prstGeom>
        </p:spPr>
      </p:pic>
    </p:spTree>
    <p:extLst>
      <p:ext uri="{BB962C8B-B14F-4D97-AF65-F5344CB8AC3E}">
        <p14:creationId xmlns:p14="http://schemas.microsoft.com/office/powerpoint/2010/main" val="10245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45B55C-C77E-4BD9-A7BE-9D9517808364}"/>
              </a:ext>
            </a:extLst>
          </p:cNvPr>
          <p:cNvSpPr>
            <a:spLocks noGrp="1"/>
          </p:cNvSpPr>
          <p:nvPr>
            <p:ph type="title"/>
          </p:nvPr>
        </p:nvSpPr>
        <p:spPr>
          <a:xfrm>
            <a:off x="808382" y="530087"/>
            <a:ext cx="10417727" cy="2570922"/>
          </a:xfrm>
        </p:spPr>
        <p:txBody>
          <a:bodyPr>
            <a:normAutofit/>
          </a:bodyPr>
          <a:lstStyle/>
          <a:p>
            <a:r>
              <a:rPr lang="lt-LT" sz="4000" dirty="0">
                <a:latin typeface="Times New Roman" panose="02020603050405020304" pitchFamily="18" charset="0"/>
                <a:cs typeface="Times New Roman" panose="02020603050405020304" pitchFamily="18" charset="0"/>
              </a:rPr>
              <a:t>VAIKŲ MINTYS APIE INTERNETĄ:</a:t>
            </a:r>
            <a:br>
              <a:rPr lang="lt-LT" sz="4000" dirty="0">
                <a:latin typeface="Times New Roman" panose="02020603050405020304" pitchFamily="18" charset="0"/>
                <a:cs typeface="Times New Roman" panose="02020603050405020304" pitchFamily="18" charset="0"/>
              </a:rPr>
            </a:br>
            <a:br>
              <a:rPr lang="lt-LT" sz="4000" dirty="0">
                <a:latin typeface="Times New Roman" panose="02020603050405020304" pitchFamily="18" charset="0"/>
                <a:cs typeface="Times New Roman" panose="02020603050405020304" pitchFamily="18" charset="0"/>
              </a:rPr>
            </a:br>
            <a:br>
              <a:rPr lang="lt-LT" sz="4000" dirty="0">
                <a:latin typeface="Times New Roman" panose="02020603050405020304" pitchFamily="18" charset="0"/>
                <a:cs typeface="Times New Roman" panose="02020603050405020304" pitchFamily="18" charset="0"/>
              </a:rPr>
            </a:br>
            <a:endParaRPr lang="lt-LT" sz="4000" dirty="0"/>
          </a:p>
        </p:txBody>
      </p:sp>
      <p:sp>
        <p:nvSpPr>
          <p:cNvPr id="3" name="Teksto vietos rezervavimo ženklas 2">
            <a:extLst>
              <a:ext uri="{FF2B5EF4-FFF2-40B4-BE49-F238E27FC236}">
                <a16:creationId xmlns:a16="http://schemas.microsoft.com/office/drawing/2014/main" id="{06481F75-E5CB-444D-9E48-E1A7AD21CCD1}"/>
              </a:ext>
            </a:extLst>
          </p:cNvPr>
          <p:cNvSpPr>
            <a:spLocks noGrp="1"/>
          </p:cNvSpPr>
          <p:nvPr>
            <p:ph type="body" idx="1"/>
          </p:nvPr>
        </p:nvSpPr>
        <p:spPr>
          <a:xfrm>
            <a:off x="622851" y="1921565"/>
            <a:ext cx="10999305" cy="6364634"/>
          </a:xfrm>
        </p:spPr>
        <p:txBody>
          <a:bodyPr/>
          <a:lstStyle/>
          <a:p>
            <a:pPr marL="457200" indent="-457200">
              <a:buAutoNum type="arabicPeriod"/>
            </a:pPr>
            <a:r>
              <a:rPr lang="lt-LT" b="1" dirty="0">
                <a:solidFill>
                  <a:schemeClr val="tx1"/>
                </a:solidFill>
                <a:latin typeface="Times New Roman" panose="02020603050405020304" pitchFamily="18" charset="0"/>
                <a:cs typeface="Times New Roman" panose="02020603050405020304" pitchFamily="18" charset="0"/>
              </a:rPr>
              <a:t>KAS YRA INERNETAS?</a:t>
            </a:r>
          </a:p>
          <a:p>
            <a:r>
              <a:rPr lang="lt-LT" b="1" dirty="0">
                <a:solidFill>
                  <a:schemeClr val="tx1"/>
                </a:solidFill>
                <a:latin typeface="Times New Roman" panose="02020603050405020304" pitchFamily="18" charset="0"/>
                <a:cs typeface="Times New Roman" panose="02020603050405020304" pitchFamily="18" charset="0"/>
              </a:rPr>
              <a:t>      Internetas tai </a:t>
            </a:r>
            <a:r>
              <a:rPr lang="lt-LT" b="1" dirty="0" err="1">
                <a:solidFill>
                  <a:schemeClr val="tx1"/>
                </a:solidFill>
                <a:latin typeface="Times New Roman" panose="02020603050405020304" pitchFamily="18" charset="0"/>
                <a:cs typeface="Times New Roman" panose="02020603050405020304" pitchFamily="18" charset="0"/>
              </a:rPr>
              <a:t>kompas</a:t>
            </a:r>
            <a:r>
              <a:rPr lang="lt-LT" b="1" dirty="0">
                <a:solidFill>
                  <a:schemeClr val="tx1"/>
                </a:solidFill>
                <a:latin typeface="Times New Roman" panose="02020603050405020304" pitchFamily="18" charset="0"/>
                <a:cs typeface="Times New Roman" panose="02020603050405020304" pitchFamily="18" charset="0"/>
              </a:rPr>
              <a:t>, telefonas (Viltė).</a:t>
            </a:r>
          </a:p>
          <a:p>
            <a:r>
              <a:rPr lang="lt-LT" b="1" dirty="0">
                <a:solidFill>
                  <a:schemeClr val="tx1"/>
                </a:solidFill>
                <a:latin typeface="Times New Roman" panose="02020603050405020304" pitchFamily="18" charset="0"/>
                <a:cs typeface="Times New Roman" panose="02020603050405020304" pitchFamily="18" charset="0"/>
              </a:rPr>
              <a:t>      Internetas būna kompiuteryje, telefone, kur galime žaisti žaidimus (Kajus).</a:t>
            </a:r>
          </a:p>
          <a:p>
            <a:pPr marL="457200" indent="-457200">
              <a:buAutoNum type="arabicPeriod" startAt="2"/>
            </a:pPr>
            <a:r>
              <a:rPr lang="lt-LT" b="1" dirty="0">
                <a:solidFill>
                  <a:schemeClr val="tx1"/>
                </a:solidFill>
                <a:latin typeface="Times New Roman" panose="02020603050405020304" pitchFamily="18" charset="0"/>
                <a:cs typeface="Times New Roman" panose="02020603050405020304" pitchFamily="18" charset="0"/>
              </a:rPr>
              <a:t>KAS BŪTŲ JEI NEBŪTŲ INTERNETO?</a:t>
            </a:r>
          </a:p>
          <a:p>
            <a:r>
              <a:rPr lang="lt-LT" b="1" dirty="0">
                <a:solidFill>
                  <a:schemeClr val="tx1"/>
                </a:solidFill>
                <a:latin typeface="Times New Roman" panose="02020603050405020304" pitchFamily="18" charset="0"/>
                <a:cs typeface="Times New Roman" panose="02020603050405020304" pitchFamily="18" charset="0"/>
              </a:rPr>
              <a:t>      Nematytume įdomybių, filmukų, kuriuos norime žiūrėti (Urtė).</a:t>
            </a:r>
          </a:p>
          <a:p>
            <a:r>
              <a:rPr lang="lt-LT" b="1" dirty="0">
                <a:solidFill>
                  <a:schemeClr val="tx1"/>
                </a:solidFill>
                <a:latin typeface="Times New Roman" panose="02020603050405020304" pitchFamily="18" charset="0"/>
                <a:cs typeface="Times New Roman" panose="02020603050405020304" pitchFamily="18" charset="0"/>
              </a:rPr>
              <a:t>      Tada mama gal neduotų telefono, nes nebūtų filmukų (Skaistė).</a:t>
            </a:r>
          </a:p>
          <a:p>
            <a:pPr marL="457200" indent="-457200">
              <a:buAutoNum type="arabicPeriod" startAt="3"/>
            </a:pPr>
            <a:r>
              <a:rPr lang="lt-LT" b="1" dirty="0">
                <a:solidFill>
                  <a:schemeClr val="tx1"/>
                </a:solidFill>
                <a:latin typeface="Times New Roman" panose="02020603050405020304" pitchFamily="18" charset="0"/>
                <a:cs typeface="Times New Roman" panose="02020603050405020304" pitchFamily="18" charset="0"/>
              </a:rPr>
              <a:t>AR DAŽNAI ŽAIDŽIATE TELEFONU AR KOMPIUTERIU?</a:t>
            </a:r>
          </a:p>
          <a:p>
            <a:r>
              <a:rPr lang="lt-LT" b="1" dirty="0">
                <a:solidFill>
                  <a:schemeClr val="tx1"/>
                </a:solidFill>
                <a:latin typeface="Times New Roman" panose="02020603050405020304" pitchFamily="18" charset="0"/>
                <a:cs typeface="Times New Roman" panose="02020603050405020304" pitchFamily="18" charset="0"/>
              </a:rPr>
              <a:t>      Kai pareinu iš darželio, tai tada žaidžiu savo mėgstamą žaidimą (Viltė).</a:t>
            </a:r>
          </a:p>
          <a:p>
            <a:r>
              <a:rPr lang="lt-LT" b="1" dirty="0">
                <a:solidFill>
                  <a:schemeClr val="tx1"/>
                </a:solidFill>
                <a:latin typeface="Times New Roman" panose="02020603050405020304" pitchFamily="18" charset="0"/>
                <a:cs typeface="Times New Roman" panose="02020603050405020304" pitchFamily="18" charset="0"/>
              </a:rPr>
              <a:t>      Aš tai kai namuose būnu, tai žiūriu filmukus, man labai aptinka juos žiūrėti      (Austėja).</a:t>
            </a:r>
          </a:p>
          <a:p>
            <a:endParaRPr lang="lt-L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90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37DAAA-D9ED-44A9-A9DE-57683C3E5FDE}"/>
              </a:ext>
            </a:extLst>
          </p:cNvPr>
          <p:cNvSpPr>
            <a:spLocks noGrp="1"/>
          </p:cNvSpPr>
          <p:nvPr>
            <p:ph type="title"/>
          </p:nvPr>
        </p:nvSpPr>
        <p:spPr>
          <a:xfrm>
            <a:off x="583097" y="365125"/>
            <a:ext cx="10770704" cy="3928579"/>
          </a:xfrm>
        </p:spPr>
        <p:txBody>
          <a:bodyPr>
            <a:normAutofit/>
          </a:bodyPr>
          <a:lstStyle/>
          <a:p>
            <a:r>
              <a:rPr lang="lt-LT" sz="4000" dirty="0">
                <a:latin typeface="Times New Roman" panose="02020603050405020304" pitchFamily="18" charset="0"/>
                <a:cs typeface="Times New Roman" panose="02020603050405020304" pitchFamily="18" charset="0"/>
              </a:rPr>
              <a:t>Po pokalbio su vaikais išsiaiškinome, kad vaikai namuose dažniausiai mėgaujasi telefoniniais žaidimais bei filmukais. Vos keli vaikai pasakė, kad telefoną retai gauna, kartais mama leidžia pažaisti kompiuteriu. Dažniausiai vaikai žaidžia arba žiūri filmukus atsigulę lovoje, nes taip jiems patogiausia.</a:t>
            </a:r>
          </a:p>
        </p:txBody>
      </p:sp>
    </p:spTree>
    <p:extLst>
      <p:ext uri="{BB962C8B-B14F-4D97-AF65-F5344CB8AC3E}">
        <p14:creationId xmlns:p14="http://schemas.microsoft.com/office/powerpoint/2010/main" val="222388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E189C0-5166-4408-B4F7-D3B44E1B7CF5}"/>
              </a:ext>
            </a:extLst>
          </p:cNvPr>
          <p:cNvSpPr>
            <a:spLocks noGrp="1"/>
          </p:cNvSpPr>
          <p:nvPr>
            <p:ph type="ctrTitle"/>
          </p:nvPr>
        </p:nvSpPr>
        <p:spPr>
          <a:xfrm>
            <a:off x="1524000" y="437323"/>
            <a:ext cx="9144000" cy="1162878"/>
          </a:xfrm>
        </p:spPr>
        <p:txBody>
          <a:bodyPr>
            <a:normAutofit/>
          </a:bodyPr>
          <a:lstStyle/>
          <a:p>
            <a:r>
              <a:rPr lang="lt-LT" sz="2800" dirty="0">
                <a:latin typeface="Times New Roman" panose="02020603050405020304" pitchFamily="18" charset="0"/>
                <a:cs typeface="Times New Roman" panose="02020603050405020304" pitchFamily="18" charset="0"/>
              </a:rPr>
              <a:t>KAIP TINKAMAI SĖDĖTI PRIE KOMPIUTERIO AR KITŲ EKRANŲ?</a:t>
            </a:r>
          </a:p>
        </p:txBody>
      </p:sp>
      <p:sp>
        <p:nvSpPr>
          <p:cNvPr id="3" name="Antrinis pavadinimas 2">
            <a:extLst>
              <a:ext uri="{FF2B5EF4-FFF2-40B4-BE49-F238E27FC236}">
                <a16:creationId xmlns:a16="http://schemas.microsoft.com/office/drawing/2014/main" id="{30328F8A-2AFD-48B3-8800-84578D74C3DC}"/>
              </a:ext>
            </a:extLst>
          </p:cNvPr>
          <p:cNvSpPr>
            <a:spLocks noGrp="1"/>
          </p:cNvSpPr>
          <p:nvPr>
            <p:ph type="subTitle" idx="1"/>
          </p:nvPr>
        </p:nvSpPr>
        <p:spPr>
          <a:xfrm>
            <a:off x="1524000" y="2093843"/>
            <a:ext cx="9144000" cy="3163957"/>
          </a:xfrm>
        </p:spPr>
        <p:txBody>
          <a:bodyPr/>
          <a:lstStyle/>
          <a:p>
            <a:pPr algn="l"/>
            <a:r>
              <a:rPr lang="lt-LT" b="1" dirty="0">
                <a:latin typeface="Times New Roman" panose="02020603050405020304" pitchFamily="18" charset="0"/>
                <a:cs typeface="Times New Roman" panose="02020603050405020304" pitchFamily="18" charset="0"/>
              </a:rPr>
              <a:t>NETEISINGAI  </a:t>
            </a:r>
            <a:r>
              <a:rPr lang="lt-LT" b="1" dirty="0"/>
              <a:t>                                                                         </a:t>
            </a:r>
            <a:r>
              <a:rPr lang="lt-LT" b="1" dirty="0">
                <a:latin typeface="Times New Roman" panose="02020603050405020304" pitchFamily="18" charset="0"/>
                <a:cs typeface="Times New Roman" panose="02020603050405020304" pitchFamily="18" charset="0"/>
              </a:rPr>
              <a:t>TEISINGAI </a:t>
            </a:r>
            <a:r>
              <a:rPr lang="lt-LT" b="1" dirty="0"/>
              <a:t>  </a:t>
            </a:r>
          </a:p>
        </p:txBody>
      </p:sp>
      <p:pic>
        <p:nvPicPr>
          <p:cNvPr id="4" name="Paveikslėlis 3">
            <a:extLst>
              <a:ext uri="{FF2B5EF4-FFF2-40B4-BE49-F238E27FC236}">
                <a16:creationId xmlns:a16="http://schemas.microsoft.com/office/drawing/2014/main" id="{E04CACFD-31F0-46CD-A610-403D6E843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2" y="3163956"/>
            <a:ext cx="5088835" cy="2862470"/>
          </a:xfrm>
          <a:prstGeom prst="rect">
            <a:avLst/>
          </a:prstGeom>
        </p:spPr>
      </p:pic>
      <p:pic>
        <p:nvPicPr>
          <p:cNvPr id="6" name="Paveikslėlis 5">
            <a:extLst>
              <a:ext uri="{FF2B5EF4-FFF2-40B4-BE49-F238E27FC236}">
                <a16:creationId xmlns:a16="http://schemas.microsoft.com/office/drawing/2014/main" id="{1B8E6821-ABAE-4015-A361-DFFB8B9E4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3" y="3163956"/>
            <a:ext cx="5088835" cy="2862470"/>
          </a:xfrm>
          <a:prstGeom prst="rect">
            <a:avLst/>
          </a:prstGeom>
        </p:spPr>
      </p:pic>
    </p:spTree>
    <p:extLst>
      <p:ext uri="{BB962C8B-B14F-4D97-AF65-F5344CB8AC3E}">
        <p14:creationId xmlns:p14="http://schemas.microsoft.com/office/powerpoint/2010/main" val="170540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37D3943-6684-41AF-AF11-162012C00679}"/>
              </a:ext>
            </a:extLst>
          </p:cNvPr>
          <p:cNvSpPr>
            <a:spLocks noGrp="1"/>
          </p:cNvSpPr>
          <p:nvPr>
            <p:ph type="title"/>
          </p:nvPr>
        </p:nvSpPr>
        <p:spPr>
          <a:xfrm>
            <a:off x="861390" y="365125"/>
            <a:ext cx="10492409" cy="1132371"/>
          </a:xfrm>
        </p:spPr>
        <p:txBody>
          <a:bodyPr>
            <a:normAutofit/>
          </a:bodyPr>
          <a:lstStyle/>
          <a:p>
            <a:r>
              <a:rPr lang="lt-LT" sz="2800" b="1" dirty="0">
                <a:latin typeface="Times New Roman" panose="02020603050405020304" pitchFamily="18" charset="0"/>
                <a:cs typeface="Times New Roman" panose="02020603050405020304" pitchFamily="18" charset="0"/>
              </a:rPr>
              <a:t>NETEISINGAI  </a:t>
            </a:r>
            <a:r>
              <a:rPr lang="lt-LT" sz="2800" dirty="0">
                <a:latin typeface="Times New Roman" panose="02020603050405020304" pitchFamily="18" charset="0"/>
                <a:cs typeface="Times New Roman" panose="02020603050405020304" pitchFamily="18" charset="0"/>
              </a:rPr>
              <a:t>                                                      </a:t>
            </a:r>
            <a:r>
              <a:rPr lang="lt-LT" sz="2800" b="1" dirty="0">
                <a:latin typeface="Times New Roman" panose="02020603050405020304" pitchFamily="18" charset="0"/>
                <a:cs typeface="Times New Roman" panose="02020603050405020304" pitchFamily="18" charset="0"/>
              </a:rPr>
              <a:t>TEISINGAI</a:t>
            </a:r>
          </a:p>
        </p:txBody>
      </p:sp>
      <p:pic>
        <p:nvPicPr>
          <p:cNvPr id="4" name="Paveikslėlis 3">
            <a:extLst>
              <a:ext uri="{FF2B5EF4-FFF2-40B4-BE49-F238E27FC236}">
                <a16:creationId xmlns:a16="http://schemas.microsoft.com/office/drawing/2014/main" id="{932D1273-7745-4AE9-8FD3-198ABF64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1364975"/>
            <a:ext cx="4174433" cy="2348119"/>
          </a:xfrm>
          <a:prstGeom prst="rect">
            <a:avLst/>
          </a:prstGeom>
        </p:spPr>
      </p:pic>
      <p:pic>
        <p:nvPicPr>
          <p:cNvPr id="6" name="Paveikslėlis 5">
            <a:extLst>
              <a:ext uri="{FF2B5EF4-FFF2-40B4-BE49-F238E27FC236}">
                <a16:creationId xmlns:a16="http://schemas.microsoft.com/office/drawing/2014/main" id="{8472712C-0C0E-4F4A-833B-D414B58029CC}"/>
              </a:ext>
            </a:extLst>
          </p:cNvPr>
          <p:cNvPicPr>
            <a:picLocks noChangeAspect="1"/>
          </p:cNvPicPr>
          <p:nvPr/>
        </p:nvPicPr>
        <p:blipFill rotWithShape="1">
          <a:blip r:embed="rId3">
            <a:extLst>
              <a:ext uri="{28A0092B-C50C-407E-A947-70E740481C1C}">
                <a14:useLocalDpi xmlns:a14="http://schemas.microsoft.com/office/drawing/2010/main" val="0"/>
              </a:ext>
            </a:extLst>
          </a:blip>
          <a:srcRect t="14686" r="3044"/>
          <a:stretch/>
        </p:blipFill>
        <p:spPr>
          <a:xfrm>
            <a:off x="6856703" y="1391478"/>
            <a:ext cx="4725696" cy="2339008"/>
          </a:xfrm>
          <a:prstGeom prst="rect">
            <a:avLst/>
          </a:prstGeom>
        </p:spPr>
      </p:pic>
      <p:pic>
        <p:nvPicPr>
          <p:cNvPr id="8" name="Paveikslėlis 7">
            <a:extLst>
              <a:ext uri="{FF2B5EF4-FFF2-40B4-BE49-F238E27FC236}">
                <a16:creationId xmlns:a16="http://schemas.microsoft.com/office/drawing/2014/main" id="{250F1F82-6EBC-4499-A2ED-B0BE1BFCFF79}"/>
              </a:ext>
            </a:extLst>
          </p:cNvPr>
          <p:cNvPicPr>
            <a:picLocks noChangeAspect="1"/>
          </p:cNvPicPr>
          <p:nvPr/>
        </p:nvPicPr>
        <p:blipFill rotWithShape="1">
          <a:blip r:embed="rId4">
            <a:extLst>
              <a:ext uri="{28A0092B-C50C-407E-A947-70E740481C1C}">
                <a14:useLocalDpi xmlns:a14="http://schemas.microsoft.com/office/drawing/2010/main" val="0"/>
              </a:ext>
            </a:extLst>
          </a:blip>
          <a:srcRect l="23153" t="1546" r="6086" b="1739"/>
          <a:stretch/>
        </p:blipFill>
        <p:spPr>
          <a:xfrm>
            <a:off x="1258958" y="4119073"/>
            <a:ext cx="2941983" cy="2261847"/>
          </a:xfrm>
          <a:prstGeom prst="rect">
            <a:avLst/>
          </a:prstGeom>
        </p:spPr>
      </p:pic>
      <p:pic>
        <p:nvPicPr>
          <p:cNvPr id="10" name="Paveikslėlis 9">
            <a:extLst>
              <a:ext uri="{FF2B5EF4-FFF2-40B4-BE49-F238E27FC236}">
                <a16:creationId xmlns:a16="http://schemas.microsoft.com/office/drawing/2014/main" id="{A1FF90BC-AE8A-4C9C-A6D3-81FE31336CAC}"/>
              </a:ext>
            </a:extLst>
          </p:cNvPr>
          <p:cNvPicPr>
            <a:picLocks noChangeAspect="1"/>
          </p:cNvPicPr>
          <p:nvPr/>
        </p:nvPicPr>
        <p:blipFill rotWithShape="1">
          <a:blip r:embed="rId5">
            <a:extLst>
              <a:ext uri="{28A0092B-C50C-407E-A947-70E740481C1C}">
                <a14:useLocalDpi xmlns:a14="http://schemas.microsoft.com/office/drawing/2010/main" val="0"/>
              </a:ext>
            </a:extLst>
          </a:blip>
          <a:srcRect l="22718" t="5324" r="6875"/>
          <a:stretch/>
        </p:blipFill>
        <p:spPr>
          <a:xfrm>
            <a:off x="7527236" y="4119073"/>
            <a:ext cx="3193773" cy="2415720"/>
          </a:xfrm>
          <a:prstGeom prst="rect">
            <a:avLst/>
          </a:prstGeom>
        </p:spPr>
      </p:pic>
    </p:spTree>
    <p:extLst>
      <p:ext uri="{BB962C8B-B14F-4D97-AF65-F5344CB8AC3E}">
        <p14:creationId xmlns:p14="http://schemas.microsoft.com/office/powerpoint/2010/main" val="154812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4679707-499A-42F3-806C-F2811672F54F}"/>
              </a:ext>
            </a:extLst>
          </p:cNvPr>
          <p:cNvSpPr>
            <a:spLocks noGrp="1"/>
          </p:cNvSpPr>
          <p:nvPr>
            <p:ph type="title"/>
          </p:nvPr>
        </p:nvSpPr>
        <p:spPr/>
        <p:txBody>
          <a:bodyPr>
            <a:normAutofit/>
          </a:bodyPr>
          <a:lstStyle/>
          <a:p>
            <a:r>
              <a:rPr lang="lt-LT" sz="2800" b="1" dirty="0">
                <a:latin typeface="Times New Roman" panose="02020603050405020304" pitchFamily="18" charset="0"/>
                <a:cs typeface="Times New Roman" panose="02020603050405020304" pitchFamily="18" charset="0"/>
              </a:rPr>
              <a:t>NETEISINGAI                                           TEISINGAI</a:t>
            </a:r>
          </a:p>
        </p:txBody>
      </p:sp>
      <p:pic>
        <p:nvPicPr>
          <p:cNvPr id="4" name="Paveikslėlis 3">
            <a:extLst>
              <a:ext uri="{FF2B5EF4-FFF2-40B4-BE49-F238E27FC236}">
                <a16:creationId xmlns:a16="http://schemas.microsoft.com/office/drawing/2014/main" id="{90CAB2FC-89EC-4481-9721-970ACB912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21" y="1690688"/>
            <a:ext cx="4687221" cy="2636562"/>
          </a:xfrm>
          <a:prstGeom prst="rect">
            <a:avLst/>
          </a:prstGeom>
        </p:spPr>
      </p:pic>
      <p:pic>
        <p:nvPicPr>
          <p:cNvPr id="6" name="Paveikslėlis 5">
            <a:extLst>
              <a:ext uri="{FF2B5EF4-FFF2-40B4-BE49-F238E27FC236}">
                <a16:creationId xmlns:a16="http://schemas.microsoft.com/office/drawing/2014/main" id="{189E5477-9E16-422F-880F-66A657F22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928" y="1690688"/>
            <a:ext cx="4571629" cy="2571542"/>
          </a:xfrm>
          <a:prstGeom prst="rect">
            <a:avLst/>
          </a:prstGeom>
        </p:spPr>
      </p:pic>
      <p:pic>
        <p:nvPicPr>
          <p:cNvPr id="8" name="Paveikslėlis 7">
            <a:extLst>
              <a:ext uri="{FF2B5EF4-FFF2-40B4-BE49-F238E27FC236}">
                <a16:creationId xmlns:a16="http://schemas.microsoft.com/office/drawing/2014/main" id="{F4833CB5-F365-4E4E-AA94-40DC720E3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974" y="4407108"/>
            <a:ext cx="3993321" cy="2246243"/>
          </a:xfrm>
          <a:prstGeom prst="rect">
            <a:avLst/>
          </a:prstGeom>
        </p:spPr>
      </p:pic>
      <p:pic>
        <p:nvPicPr>
          <p:cNvPr id="10" name="Paveikslėlis 9">
            <a:extLst>
              <a:ext uri="{FF2B5EF4-FFF2-40B4-BE49-F238E27FC236}">
                <a16:creationId xmlns:a16="http://schemas.microsoft.com/office/drawing/2014/main" id="{484E910B-41F6-4B26-95F5-93630C860072}"/>
              </a:ext>
            </a:extLst>
          </p:cNvPr>
          <p:cNvPicPr>
            <a:picLocks noChangeAspect="1"/>
          </p:cNvPicPr>
          <p:nvPr/>
        </p:nvPicPr>
        <p:blipFill rotWithShape="1">
          <a:blip r:embed="rId5">
            <a:extLst>
              <a:ext uri="{28A0092B-C50C-407E-A947-70E740481C1C}">
                <a14:useLocalDpi xmlns:a14="http://schemas.microsoft.com/office/drawing/2010/main" val="0"/>
              </a:ext>
            </a:extLst>
          </a:blip>
          <a:srcRect l="11753" t="5324" r="16616" b="2405"/>
          <a:stretch/>
        </p:blipFill>
        <p:spPr>
          <a:xfrm>
            <a:off x="1830463" y="4581502"/>
            <a:ext cx="2741538" cy="1986471"/>
          </a:xfrm>
          <a:prstGeom prst="rect">
            <a:avLst/>
          </a:prstGeom>
        </p:spPr>
      </p:pic>
    </p:spTree>
    <p:extLst>
      <p:ext uri="{BB962C8B-B14F-4D97-AF65-F5344CB8AC3E}">
        <p14:creationId xmlns:p14="http://schemas.microsoft.com/office/powerpoint/2010/main" val="107997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061AB3-3E95-4CD6-9067-25E6CCB0EEC7}"/>
              </a:ext>
            </a:extLst>
          </p:cNvPr>
          <p:cNvSpPr>
            <a:spLocks noGrp="1"/>
          </p:cNvSpPr>
          <p:nvPr>
            <p:ph type="title"/>
          </p:nvPr>
        </p:nvSpPr>
        <p:spPr/>
        <p:txBody>
          <a:bodyPr/>
          <a:lstStyle/>
          <a:p>
            <a:endParaRPr lang="lt-LT"/>
          </a:p>
        </p:txBody>
      </p:sp>
      <p:pic>
        <p:nvPicPr>
          <p:cNvPr id="4" name="Paveikslėlis 3">
            <a:extLst>
              <a:ext uri="{FF2B5EF4-FFF2-40B4-BE49-F238E27FC236}">
                <a16:creationId xmlns:a16="http://schemas.microsoft.com/office/drawing/2014/main" id="{F645DD42-EB85-4509-B42D-CB07A7A88BE3}"/>
              </a:ext>
            </a:extLst>
          </p:cNvPr>
          <p:cNvPicPr>
            <a:picLocks noChangeAspect="1"/>
          </p:cNvPicPr>
          <p:nvPr/>
        </p:nvPicPr>
        <p:blipFill rotWithShape="1">
          <a:blip r:embed="rId2">
            <a:extLst>
              <a:ext uri="{28A0092B-C50C-407E-A947-70E740481C1C}">
                <a14:useLocalDpi xmlns:a14="http://schemas.microsoft.com/office/drawing/2010/main" val="0"/>
              </a:ext>
            </a:extLst>
          </a:blip>
          <a:srcRect l="20980" t="21449" r="19456" b="-1352"/>
          <a:stretch/>
        </p:blipFill>
        <p:spPr>
          <a:xfrm>
            <a:off x="6096000" y="2183296"/>
            <a:ext cx="4958454" cy="3741461"/>
          </a:xfrm>
          <a:prstGeom prst="rect">
            <a:avLst/>
          </a:prstGeom>
        </p:spPr>
      </p:pic>
      <p:pic>
        <p:nvPicPr>
          <p:cNvPr id="6" name="Paveikslėlis 5">
            <a:extLst>
              <a:ext uri="{FF2B5EF4-FFF2-40B4-BE49-F238E27FC236}">
                <a16:creationId xmlns:a16="http://schemas.microsoft.com/office/drawing/2014/main" id="{92344606-4B8D-45E1-BA0A-CF79DF913722}"/>
              </a:ext>
            </a:extLst>
          </p:cNvPr>
          <p:cNvPicPr>
            <a:picLocks noChangeAspect="1"/>
          </p:cNvPicPr>
          <p:nvPr/>
        </p:nvPicPr>
        <p:blipFill rotWithShape="1">
          <a:blip r:embed="rId3">
            <a:extLst>
              <a:ext uri="{28A0092B-C50C-407E-A947-70E740481C1C}">
                <a14:useLocalDpi xmlns:a14="http://schemas.microsoft.com/office/drawing/2010/main" val="0"/>
              </a:ext>
            </a:extLst>
          </a:blip>
          <a:srcRect l="22609" t="26666" r="17063" b="11884"/>
          <a:stretch/>
        </p:blipFill>
        <p:spPr>
          <a:xfrm>
            <a:off x="161168" y="2246244"/>
            <a:ext cx="5760878" cy="3300827"/>
          </a:xfrm>
          <a:prstGeom prst="rect">
            <a:avLst/>
          </a:prstGeom>
        </p:spPr>
      </p:pic>
    </p:spTree>
    <p:extLst>
      <p:ext uri="{BB962C8B-B14F-4D97-AF65-F5344CB8AC3E}">
        <p14:creationId xmlns:p14="http://schemas.microsoft.com/office/powerpoint/2010/main" val="133190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A233E10-0538-4D28-BF76-FF1D349AC6CA}"/>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JEI PER ILGAI UŽSIŽAIDEI IR PAVARGAI, PASIMANKŠTINK IR AKELIŲ NEPAMIRŠK</a:t>
            </a:r>
          </a:p>
        </p:txBody>
      </p:sp>
      <p:pic>
        <p:nvPicPr>
          <p:cNvPr id="4" name="Paveikslėlis 3">
            <a:extLst>
              <a:ext uri="{FF2B5EF4-FFF2-40B4-BE49-F238E27FC236}">
                <a16:creationId xmlns:a16="http://schemas.microsoft.com/office/drawing/2014/main" id="{7CB3A85E-B56F-436B-B050-B15AF6AFECF2}"/>
              </a:ext>
            </a:extLst>
          </p:cNvPr>
          <p:cNvPicPr>
            <a:picLocks noChangeAspect="1"/>
          </p:cNvPicPr>
          <p:nvPr/>
        </p:nvPicPr>
        <p:blipFill rotWithShape="1">
          <a:blip r:embed="rId2">
            <a:extLst>
              <a:ext uri="{28A0092B-C50C-407E-A947-70E740481C1C}">
                <a14:useLocalDpi xmlns:a14="http://schemas.microsoft.com/office/drawing/2010/main" val="0"/>
              </a:ext>
            </a:extLst>
          </a:blip>
          <a:srcRect l="13750" t="27246" r="15326"/>
          <a:stretch/>
        </p:blipFill>
        <p:spPr>
          <a:xfrm>
            <a:off x="685799" y="1522748"/>
            <a:ext cx="4691271" cy="2706916"/>
          </a:xfrm>
          <a:prstGeom prst="rect">
            <a:avLst/>
          </a:prstGeom>
        </p:spPr>
      </p:pic>
      <p:pic>
        <p:nvPicPr>
          <p:cNvPr id="6" name="Paveikslėlis 5">
            <a:extLst>
              <a:ext uri="{FF2B5EF4-FFF2-40B4-BE49-F238E27FC236}">
                <a16:creationId xmlns:a16="http://schemas.microsoft.com/office/drawing/2014/main" id="{B1F761A6-BC5A-4DC0-9C5F-7197F9F856D6}"/>
              </a:ext>
            </a:extLst>
          </p:cNvPr>
          <p:cNvPicPr>
            <a:picLocks noChangeAspect="1"/>
          </p:cNvPicPr>
          <p:nvPr/>
        </p:nvPicPr>
        <p:blipFill rotWithShape="1">
          <a:blip r:embed="rId3">
            <a:extLst>
              <a:ext uri="{28A0092B-C50C-407E-A947-70E740481C1C}">
                <a14:useLocalDpi xmlns:a14="http://schemas.microsoft.com/office/drawing/2010/main" val="0"/>
              </a:ext>
            </a:extLst>
          </a:blip>
          <a:srcRect l="12064" t="24652" r="9892"/>
          <a:stretch/>
        </p:blipFill>
        <p:spPr>
          <a:xfrm>
            <a:off x="6533320" y="1543419"/>
            <a:ext cx="4691271" cy="2547672"/>
          </a:xfrm>
          <a:prstGeom prst="rect">
            <a:avLst/>
          </a:prstGeom>
        </p:spPr>
      </p:pic>
      <p:pic>
        <p:nvPicPr>
          <p:cNvPr id="2050" name="Picture 2" descr="No description available.">
            <a:extLst>
              <a:ext uri="{FF2B5EF4-FFF2-40B4-BE49-F238E27FC236}">
                <a16:creationId xmlns:a16="http://schemas.microsoft.com/office/drawing/2014/main" id="{65C54BEF-A508-4EF0-AD9B-D742DAF5DA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26" t="24652"/>
          <a:stretch/>
        </p:blipFill>
        <p:spPr bwMode="auto">
          <a:xfrm>
            <a:off x="3220278" y="3871247"/>
            <a:ext cx="5751444" cy="279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2699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367</Words>
  <Application>Microsoft Office PowerPoint</Application>
  <PresentationFormat>Plačiaekranė</PresentationFormat>
  <Paragraphs>30</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Calibri Light</vt:lpstr>
      <vt:lpstr>Times New Roman</vt:lpstr>
      <vt:lpstr>„Office“ tema</vt:lpstr>
      <vt:lpstr>ALYTAUS LOPŠELIS-DARŽELIS „SAULUTĖ“</vt:lpstr>
      <vt:lpstr>Šiandien kompiuteris jau yra neatskiriamas nuo mūsų aplinkos elementas ir jos dalis. Daugelis net nežino koks kompiuterių poveikis sveikatai, o ką jau kalbėti apie taisyklių laikymąsi. Ypač vaikai, prie interneto galėtų sėdėti visą dieną, juk tiek daug įdomybių jis mums suteikia: galima žiūrėti filmukus, žaisti žaidimus bei klausytis muzikos kokios tik užsigeidi. Tik daugelis net nežino kiek laiko galima sėdėti prie interneto, kokiu atstumu nuo kompiuterio, televizoriaus ar telefono ir kaip sėdėti besimėgaujant interneto teikiamomis platybėmis.</vt:lpstr>
      <vt:lpstr>VAIKŲ MINTYS APIE INTERNETĄ:   </vt:lpstr>
      <vt:lpstr>Po pokalbio su vaikais išsiaiškinome, kad vaikai namuose dažniausiai mėgaujasi telefoniniais žaidimais bei filmukais. Vos keli vaikai pasakė, kad telefoną retai gauna, kartais mama leidžia pažaisti kompiuteriu. Dažniausiai vaikai žaidžia arba žiūri filmukus atsigulę lovoje, nes taip jiems patogiausia.</vt:lpstr>
      <vt:lpstr>KAIP TINKAMAI SĖDĖTI PRIE KOMPIUTERIO AR KITŲ EKRANŲ?</vt:lpstr>
      <vt:lpstr>NETEISINGAI                                                        TEISINGAI</vt:lpstr>
      <vt:lpstr>NETEISINGAI                                           TEISINGAI</vt:lpstr>
      <vt:lpstr>„PowerPoint“ pateiktis</vt:lpstr>
      <vt:lpstr>JEI PER ILGAI UŽSIŽAIDEI IR PAVARGAI, PASIMANKŠTINK IR AKELIŲ NEPAMIRŠK</vt:lpstr>
      <vt:lpstr>REKOMENDACIJOS  VAIKŲ MINTYS: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ALYTAUS LOPŠELIS-DARŽELIS „SAULUTĖ“</dc:title>
  <dc:creator>Asta Karasevičienė</dc:creator>
  <cp:lastModifiedBy>Asta Karasevičienė</cp:lastModifiedBy>
  <cp:revision>2</cp:revision>
  <dcterms:created xsi:type="dcterms:W3CDTF">2022-11-27T14:21:44Z</dcterms:created>
  <dcterms:modified xsi:type="dcterms:W3CDTF">2022-11-27T15:39:20Z</dcterms:modified>
</cp:coreProperties>
</file>