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1" r:id="rId3"/>
    <p:sldId id="270" r:id="rId4"/>
    <p:sldId id="286" r:id="rId5"/>
    <p:sldId id="267" r:id="rId6"/>
    <p:sldId id="277" r:id="rId7"/>
    <p:sldId id="273" r:id="rId8"/>
    <p:sldId id="274" r:id="rId9"/>
    <p:sldId id="276" r:id="rId10"/>
    <p:sldId id="280" r:id="rId11"/>
    <p:sldId id="266" r:id="rId12"/>
    <p:sldId id="265" r:id="rId13"/>
    <p:sldId id="279" r:id="rId14"/>
    <p:sldId id="285" r:id="rId15"/>
    <p:sldId id="259" r:id="rId16"/>
    <p:sldId id="275" r:id="rId17"/>
    <p:sldId id="283" r:id="rId18"/>
    <p:sldId id="284" r:id="rId19"/>
    <p:sldId id="268" r:id="rId2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4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620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0313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009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419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417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973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54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949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534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723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490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47FEA-59DE-440F-8BB3-4D5F191F1685}" type="datetimeFigureOut">
              <a:rPr lang="lt-LT" smtClean="0"/>
              <a:t>2023.08.30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D9D20-FD94-4777-BF74-882A59BE3F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616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3.wdp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microsoft.com/office/2007/relationships/hdphoto" Target="../media/hdphoto4.wdp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nata\Desktop\received_2082588789034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43"/>
            <a:ext cx="5256584" cy="68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enata\Desktop\Embl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243"/>
            <a:ext cx="2459877" cy="34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5364088" y="3105834"/>
            <a:ext cx="37444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t-LT" sz="4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lt-LT" sz="4000" dirty="0" smtClean="0">
                <a:solidFill>
                  <a:schemeClr val="accent3">
                    <a:lumMod val="50000"/>
                  </a:schemeClr>
                </a:solidFill>
              </a:rPr>
              <a:t>Kupiškio Lauryno   </a:t>
            </a:r>
            <a:r>
              <a:rPr lang="lt-LT" sz="4000" dirty="0">
                <a:solidFill>
                  <a:schemeClr val="accent3">
                    <a:lumMod val="50000"/>
                  </a:schemeClr>
                </a:solidFill>
              </a:rPr>
              <a:t>Stuokos – Gucevičiaus gimnazija</a:t>
            </a:r>
          </a:p>
        </p:txBody>
      </p:sp>
    </p:spTree>
    <p:extLst>
      <p:ext uri="{BB962C8B-B14F-4D97-AF65-F5344CB8AC3E}">
        <p14:creationId xmlns:p14="http://schemas.microsoft.com/office/powerpoint/2010/main" val="174747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nata\Desktop\IMG_20230828_195202271_MFN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48" y="260648"/>
            <a:ext cx="2909548" cy="26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nata\Desktop\IMG_20230828_195049681_MFN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48" y="3212976"/>
            <a:ext cx="2909548" cy="356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nata\Desktop\IMG_20230828_195403634_MFN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1" y="260647"/>
            <a:ext cx="5727601" cy="65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23528" y="2967334"/>
            <a:ext cx="55446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600" dirty="0" err="1" smtClean="0">
                <a:solidFill>
                  <a:schemeClr val="bg1"/>
                </a:solidFill>
              </a:rPr>
              <a:t>Raukšlėtalapis</a:t>
            </a:r>
            <a:r>
              <a:rPr lang="lt-LT" sz="3600" dirty="0" smtClean="0">
                <a:solidFill>
                  <a:schemeClr val="bg1"/>
                </a:solidFill>
              </a:rPr>
              <a:t> </a:t>
            </a:r>
            <a:r>
              <a:rPr lang="lt-LT" sz="3600" dirty="0">
                <a:solidFill>
                  <a:schemeClr val="bg1"/>
                </a:solidFill>
              </a:rPr>
              <a:t>erškėtis – užima vietinių augalų </a:t>
            </a:r>
            <a:r>
              <a:rPr lang="lt-LT" sz="3600" dirty="0" err="1">
                <a:solidFill>
                  <a:schemeClr val="bg1"/>
                </a:solidFill>
              </a:rPr>
              <a:t>augavietes</a:t>
            </a:r>
            <a:endParaRPr lang="lt-LT" sz="3600" dirty="0">
              <a:solidFill>
                <a:schemeClr val="bg1"/>
              </a:solidFill>
            </a:endParaRPr>
          </a:p>
          <a:p>
            <a:pPr algn="ctr"/>
            <a:r>
              <a:rPr lang="lt-LT" sz="3600" dirty="0">
                <a:solidFill>
                  <a:schemeClr val="bg1"/>
                </a:solidFill>
              </a:rPr>
              <a:t> Nyksta vietiniai augalai ir gyvūnų </a:t>
            </a:r>
            <a:r>
              <a:rPr lang="lt-LT" sz="3600" dirty="0" smtClean="0">
                <a:solidFill>
                  <a:schemeClr val="bg1"/>
                </a:solidFill>
              </a:rPr>
              <a:t>rūšys</a:t>
            </a:r>
          </a:p>
          <a:p>
            <a:pPr algn="ctr"/>
            <a:endParaRPr lang="lt-LT" sz="3600" dirty="0" smtClean="0">
              <a:solidFill>
                <a:schemeClr val="bg1"/>
              </a:solidFill>
            </a:endParaRPr>
          </a:p>
          <a:p>
            <a:pPr algn="ctr"/>
            <a:r>
              <a:rPr lang="lt-LT" sz="2800" dirty="0" smtClean="0">
                <a:solidFill>
                  <a:schemeClr val="bg1"/>
                </a:solidFill>
              </a:rPr>
              <a:t>Evelina Masiulytė </a:t>
            </a:r>
            <a:r>
              <a:rPr lang="lt-LT" sz="2800" smtClean="0">
                <a:solidFill>
                  <a:schemeClr val="bg1"/>
                </a:solidFill>
              </a:rPr>
              <a:t>IV klasė</a:t>
            </a:r>
            <a:endParaRPr lang="lt-L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0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st\Desktop\1689249236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13141"/>
            <a:ext cx="4824536" cy="61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251520" y="2348879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800" dirty="0">
                <a:solidFill>
                  <a:srgbClr val="0070C0"/>
                </a:solidFill>
              </a:rPr>
              <a:t>Atkurkime biologinę įvairovę</a:t>
            </a:r>
          </a:p>
        </p:txBody>
      </p:sp>
    </p:spTree>
    <p:extLst>
      <p:ext uri="{BB962C8B-B14F-4D97-AF65-F5344CB8AC3E}">
        <p14:creationId xmlns:p14="http://schemas.microsoft.com/office/powerpoint/2010/main" val="301691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st\Desktop\1689249236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168352" cy="61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707904" y="764704"/>
            <a:ext cx="5184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dirty="0">
                <a:solidFill>
                  <a:srgbClr val="7030A0"/>
                </a:solidFill>
              </a:rPr>
              <a:t>Nekaskite ir nesodinkite namuose saugomų augalų, neskinkite žiedų, lapų, sėklų.</a:t>
            </a:r>
          </a:p>
          <a:p>
            <a:r>
              <a:rPr lang="lt-LT" sz="3200" dirty="0">
                <a:solidFill>
                  <a:srgbClr val="7030A0"/>
                </a:solidFill>
              </a:rPr>
              <a:t>Nemindykit saugomų augalų</a:t>
            </a:r>
          </a:p>
        </p:txBody>
      </p:sp>
      <p:pic>
        <p:nvPicPr>
          <p:cNvPr id="3" name="Picture 2" descr="C:\Users\test\Desktop\IMG_20220409_142154_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40538" b="29731"/>
          <a:stretch/>
        </p:blipFill>
        <p:spPr bwMode="auto">
          <a:xfrm>
            <a:off x="3707904" y="3789040"/>
            <a:ext cx="2911195" cy="199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est\Desktop\IMG_20220606_163831_1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1" b="37774"/>
          <a:stretch/>
        </p:blipFill>
        <p:spPr bwMode="auto">
          <a:xfrm>
            <a:off x="6823229" y="3966892"/>
            <a:ext cx="20779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7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nata\Desktop\IMG_20230808_141853_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2246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5345990" y="1772816"/>
            <a:ext cx="28984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dirty="0">
                <a:solidFill>
                  <a:schemeClr val="accent3">
                    <a:lumMod val="50000"/>
                  </a:schemeClr>
                </a:solidFill>
              </a:rPr>
              <a:t>Laukinių augalų pieva patinka ir vabzdžiams</a:t>
            </a:r>
          </a:p>
        </p:txBody>
      </p:sp>
    </p:spTree>
    <p:extLst>
      <p:ext uri="{BB962C8B-B14F-4D97-AF65-F5344CB8AC3E}">
        <p14:creationId xmlns:p14="http://schemas.microsoft.com/office/powerpoint/2010/main" val="110743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C:\Users\Renata\Desktop\DSC_00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r="2260"/>
          <a:stretch/>
        </p:blipFill>
        <p:spPr bwMode="auto">
          <a:xfrm>
            <a:off x="3851920" y="260648"/>
            <a:ext cx="5040560" cy="6264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tačiakampis 2"/>
          <p:cNvSpPr/>
          <p:nvPr/>
        </p:nvSpPr>
        <p:spPr>
          <a:xfrm>
            <a:off x="179512" y="260648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t-LT" sz="2400" dirty="0"/>
          </a:p>
          <a:p>
            <a:pPr algn="ctr"/>
            <a:r>
              <a:rPr lang="lt-LT" sz="2400" dirty="0" smtClean="0"/>
              <a:t>Kupiškis </a:t>
            </a:r>
            <a:r>
              <a:rPr lang="lt-LT" sz="2400" dirty="0"/>
              <a:t>turtingas paukščiais ir gyvūnais. </a:t>
            </a:r>
            <a:endParaRPr lang="lt-LT" sz="2400" dirty="0" smtClean="0"/>
          </a:p>
          <a:p>
            <a:pPr algn="ctr"/>
            <a:endParaRPr lang="lt-LT" sz="2400" dirty="0"/>
          </a:p>
          <a:p>
            <a:pPr algn="ctr"/>
            <a:r>
              <a:rPr lang="lt-LT" sz="2400" dirty="0" smtClean="0"/>
              <a:t>Jie </a:t>
            </a:r>
            <a:r>
              <a:rPr lang="lt-LT" sz="2400" dirty="0"/>
              <a:t>gyvena prie vandens telkinių, pievose, miškuose. </a:t>
            </a:r>
            <a:endParaRPr lang="lt-LT" sz="2400" dirty="0" smtClean="0"/>
          </a:p>
          <a:p>
            <a:pPr algn="ctr"/>
            <a:endParaRPr lang="lt-LT" sz="2400" dirty="0" smtClean="0"/>
          </a:p>
          <a:p>
            <a:pPr algn="ctr"/>
            <a:r>
              <a:rPr lang="lt-LT" sz="2400" dirty="0" smtClean="0"/>
              <a:t>Mūsų </a:t>
            </a:r>
            <a:r>
              <a:rPr lang="lt-LT" sz="2400" dirty="0"/>
              <a:t>netinkami veiksmai gamtoje sukelia nepageidaujamus padarinius</a:t>
            </a:r>
            <a:r>
              <a:rPr lang="lt-LT" sz="2400" dirty="0" smtClean="0"/>
              <a:t>. </a:t>
            </a:r>
          </a:p>
          <a:p>
            <a:pPr algn="ctr"/>
            <a:endParaRPr lang="lt-LT" sz="2400" dirty="0" smtClean="0"/>
          </a:p>
          <a:p>
            <a:pPr algn="ctr"/>
            <a:r>
              <a:rPr lang="lt-LT" sz="2400" dirty="0" smtClean="0"/>
              <a:t>Gamtos </a:t>
            </a:r>
            <a:r>
              <a:rPr lang="lt-LT" sz="2400" dirty="0"/>
              <a:t>biologinė įvairovė labai svarbi ne tik žmogui, bet ir gyvūnams.</a:t>
            </a:r>
          </a:p>
        </p:txBody>
      </p:sp>
    </p:spTree>
    <p:extLst>
      <p:ext uri="{BB962C8B-B14F-4D97-AF65-F5344CB8AC3E}">
        <p14:creationId xmlns:p14="http://schemas.microsoft.com/office/powerpoint/2010/main" val="199674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nata\Desktop\IMG-0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1399" y="1440542"/>
            <a:ext cx="5556617" cy="41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23529" y="1988840"/>
            <a:ext cx="38884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800" dirty="0">
                <a:solidFill>
                  <a:schemeClr val="accent4">
                    <a:lumMod val="75000"/>
                  </a:schemeClr>
                </a:solidFill>
              </a:rPr>
              <a:t>Reikia saugomais augalais grožėtis, </a:t>
            </a:r>
            <a:endParaRPr lang="lt-LT" sz="4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lt-LT" sz="4800" dirty="0" smtClean="0">
                <a:solidFill>
                  <a:schemeClr val="accent4">
                    <a:lumMod val="75000"/>
                  </a:schemeClr>
                </a:solidFill>
              </a:rPr>
              <a:t>o </a:t>
            </a:r>
            <a:r>
              <a:rPr lang="lt-LT" sz="4800" dirty="0">
                <a:solidFill>
                  <a:schemeClr val="accent4">
                    <a:lumMod val="75000"/>
                  </a:schemeClr>
                </a:solidFill>
              </a:rPr>
              <a:t>ne skinti.</a:t>
            </a:r>
          </a:p>
        </p:txBody>
      </p:sp>
    </p:spTree>
    <p:extLst>
      <p:ext uri="{BB962C8B-B14F-4D97-AF65-F5344CB8AC3E}">
        <p14:creationId xmlns:p14="http://schemas.microsoft.com/office/powerpoint/2010/main" val="360107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st\Desktop\1690722015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1" y="665582"/>
            <a:ext cx="4203683" cy="59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est\Desktop\IMG_20230726_114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4014"/>
            <a:ext cx="4176464" cy="59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23528" y="3105834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t-LT" sz="3600" dirty="0" smtClean="0">
              <a:solidFill>
                <a:schemeClr val="bg1"/>
              </a:solidFill>
            </a:endParaRPr>
          </a:p>
          <a:p>
            <a:pPr algn="ctr"/>
            <a:endParaRPr lang="lt-LT" sz="3600" dirty="0">
              <a:solidFill>
                <a:schemeClr val="bg1"/>
              </a:solidFill>
            </a:endParaRPr>
          </a:p>
          <a:p>
            <a:pPr algn="ctr"/>
            <a:r>
              <a:rPr lang="lt-LT" sz="3600" dirty="0" smtClean="0">
                <a:solidFill>
                  <a:schemeClr val="bg1"/>
                </a:solidFill>
              </a:rPr>
              <a:t>Nesodinkite </a:t>
            </a:r>
            <a:r>
              <a:rPr lang="lt-LT" sz="3600" dirty="0">
                <a:solidFill>
                  <a:schemeClr val="bg1"/>
                </a:solidFill>
              </a:rPr>
              <a:t>dekoratyvinių lelijų natūraliuose ežeruose</a:t>
            </a:r>
          </a:p>
        </p:txBody>
      </p:sp>
      <p:sp>
        <p:nvSpPr>
          <p:cNvPr id="3" name="Stačiakampis 2"/>
          <p:cNvSpPr/>
          <p:nvPr/>
        </p:nvSpPr>
        <p:spPr>
          <a:xfrm>
            <a:off x="4788025" y="2708920"/>
            <a:ext cx="3960440" cy="3456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 </a:t>
            </a:r>
            <a:endParaRPr lang="lt-LT" dirty="0" smtClean="0"/>
          </a:p>
          <a:p>
            <a:pPr algn="ctr"/>
            <a:r>
              <a:rPr lang="lt-LT" sz="5400" dirty="0" smtClean="0">
                <a:solidFill>
                  <a:schemeClr val="bg1"/>
                </a:solidFill>
              </a:rPr>
              <a:t>Miške veši pakalnučių sąžalynai</a:t>
            </a:r>
            <a:endParaRPr lang="lt-LT" sz="5400" dirty="0">
              <a:solidFill>
                <a:schemeClr val="bg1"/>
              </a:solidFill>
            </a:endParaRPr>
          </a:p>
          <a:p>
            <a:endParaRPr lang="lt-L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6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nata\Desktop\received_133469944045593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3811"/>
            <a:ext cx="3816425" cy="50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nata\Desktop\received_2040779493312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43811"/>
            <a:ext cx="3789437" cy="505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95535" y="3244334"/>
            <a:ext cx="83979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t-LT" sz="5400" dirty="0" smtClean="0"/>
          </a:p>
          <a:p>
            <a:endParaRPr lang="lt-LT" sz="5400" dirty="0"/>
          </a:p>
          <a:p>
            <a:endParaRPr lang="lt-LT" sz="5400" dirty="0" smtClean="0"/>
          </a:p>
          <a:p>
            <a:pPr algn="ctr"/>
            <a:r>
              <a:rPr lang="lt-LT" sz="5400" dirty="0" smtClean="0">
                <a:solidFill>
                  <a:schemeClr val="accent3">
                    <a:lumMod val="75000"/>
                  </a:schemeClr>
                </a:solidFill>
              </a:rPr>
              <a:t>Nuostabus </a:t>
            </a:r>
            <a:r>
              <a:rPr lang="lt-LT" sz="5400" dirty="0">
                <a:solidFill>
                  <a:schemeClr val="accent3">
                    <a:lumMod val="75000"/>
                  </a:schemeClr>
                </a:solidFill>
              </a:rPr>
              <a:t>Rugpjūtis miške</a:t>
            </a:r>
          </a:p>
        </p:txBody>
      </p:sp>
    </p:spTree>
    <p:extLst>
      <p:ext uri="{BB962C8B-B14F-4D97-AF65-F5344CB8AC3E}">
        <p14:creationId xmlns:p14="http://schemas.microsoft.com/office/powerpoint/2010/main" val="211595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nata\Desktop\received_8295783621330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165618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23528" y="2276873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200" dirty="0">
                <a:solidFill>
                  <a:srgbClr val="0070C0"/>
                </a:solidFill>
              </a:rPr>
              <a:t>Grynas </a:t>
            </a:r>
            <a:r>
              <a:rPr lang="lt-LT" sz="3200" dirty="0" smtClean="0">
                <a:solidFill>
                  <a:srgbClr val="0070C0"/>
                </a:solidFill>
              </a:rPr>
              <a:t>oras, augalai </a:t>
            </a:r>
            <a:r>
              <a:rPr lang="lt-LT" sz="3200" dirty="0">
                <a:solidFill>
                  <a:srgbClr val="0070C0"/>
                </a:solidFill>
              </a:rPr>
              <a:t>ir vanduo </a:t>
            </a:r>
            <a:r>
              <a:rPr lang="lt-LT" sz="3200" dirty="0" smtClean="0">
                <a:solidFill>
                  <a:srgbClr val="0070C0"/>
                </a:solidFill>
              </a:rPr>
              <a:t>–</a:t>
            </a:r>
          </a:p>
          <a:p>
            <a:pPr algn="ctr"/>
            <a:r>
              <a:rPr lang="lt-LT" sz="3200" dirty="0" smtClean="0">
                <a:solidFill>
                  <a:srgbClr val="0070C0"/>
                </a:solidFill>
              </a:rPr>
              <a:t> </a:t>
            </a:r>
            <a:r>
              <a:rPr lang="lt-LT" sz="3200" dirty="0">
                <a:solidFill>
                  <a:srgbClr val="0070C0"/>
                </a:solidFill>
              </a:rPr>
              <a:t>mūsų gyvybės šaltinis</a:t>
            </a:r>
          </a:p>
          <a:p>
            <a:pPr algn="ctr"/>
            <a:r>
              <a:rPr lang="lt-LT" sz="3200" dirty="0" smtClean="0">
                <a:solidFill>
                  <a:srgbClr val="0070C0"/>
                </a:solidFill>
              </a:rPr>
              <a:t>Saugokime</a:t>
            </a:r>
          </a:p>
          <a:p>
            <a:pPr algn="ctr"/>
            <a:r>
              <a:rPr lang="lt-LT" sz="3200" dirty="0" smtClean="0">
                <a:solidFill>
                  <a:srgbClr val="0070C0"/>
                </a:solidFill>
              </a:rPr>
              <a:t> </a:t>
            </a:r>
            <a:r>
              <a:rPr lang="lt-LT" sz="3200" dirty="0">
                <a:solidFill>
                  <a:srgbClr val="0070C0"/>
                </a:solidFill>
              </a:rPr>
              <a:t>ir būkime dėkingi gamtai</a:t>
            </a:r>
          </a:p>
        </p:txBody>
      </p:sp>
      <p:pic>
        <p:nvPicPr>
          <p:cNvPr id="4" name="Paveikslėlis 3" descr="C:\Users\Renata\Desktop\DSC_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12368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 descr="C:\Users\Renata\Desktop\DSC_0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2520280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C:\Users\Renata\Desktop\DSC_00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664296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C:\Users\Renata\Desktop\DSC_0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03" y="4437112"/>
            <a:ext cx="228600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C:\Users\Renata\Desktop\DSC_005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37112"/>
            <a:ext cx="288721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C:\Users\Renata\Desktop\received_820654079764449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37112"/>
            <a:ext cx="1728192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81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st\Desktop\IMG_20220425_130225_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čiakampis 2"/>
          <p:cNvSpPr/>
          <p:nvPr/>
        </p:nvSpPr>
        <p:spPr>
          <a:xfrm>
            <a:off x="5436096" y="1268760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Parengė:</a:t>
            </a:r>
          </a:p>
          <a:p>
            <a:r>
              <a:rPr lang="lt-LT" dirty="0"/>
              <a:t>gimnazistų komanda</a:t>
            </a:r>
          </a:p>
          <a:p>
            <a:r>
              <a:rPr lang="lt-LT" dirty="0"/>
              <a:t>„ Sveikatos riešutėliai“,</a:t>
            </a:r>
          </a:p>
          <a:p>
            <a:r>
              <a:rPr lang="lt-LT" dirty="0"/>
              <a:t>gimnazistė</a:t>
            </a:r>
          </a:p>
          <a:p>
            <a:r>
              <a:rPr lang="lt-LT" dirty="0"/>
              <a:t>Austėja </a:t>
            </a:r>
            <a:r>
              <a:rPr lang="lt-LT" dirty="0" err="1"/>
              <a:t>Virbickaitė</a:t>
            </a:r>
            <a:r>
              <a:rPr lang="lt-LT" dirty="0"/>
              <a:t>,</a:t>
            </a:r>
          </a:p>
          <a:p>
            <a:r>
              <a:rPr lang="lt-LT" dirty="0" err="1"/>
              <a:t>IIc</a:t>
            </a:r>
            <a:r>
              <a:rPr lang="lt-LT" dirty="0"/>
              <a:t> klasė, </a:t>
            </a:r>
          </a:p>
          <a:p>
            <a:r>
              <a:rPr lang="lt-LT" dirty="0"/>
              <a:t>mokytoja</a:t>
            </a:r>
          </a:p>
          <a:p>
            <a:r>
              <a:rPr lang="lt-LT" dirty="0"/>
              <a:t>Aušra Virbickienė,</a:t>
            </a:r>
          </a:p>
          <a:p>
            <a:r>
              <a:rPr lang="lt-LT" dirty="0"/>
              <a:t>gimnazijos soc. pedagogė</a:t>
            </a:r>
          </a:p>
          <a:p>
            <a:r>
              <a:rPr lang="lt-LT" dirty="0"/>
              <a:t>Audronė </a:t>
            </a:r>
            <a:r>
              <a:rPr lang="lt-LT" dirty="0" err="1"/>
              <a:t>Matuzevičienė</a:t>
            </a:r>
            <a:endParaRPr lang="lt-LT" dirty="0"/>
          </a:p>
          <a:p>
            <a:r>
              <a:rPr lang="lt-LT" dirty="0"/>
              <a:t>ir bibliotekininkė</a:t>
            </a:r>
          </a:p>
          <a:p>
            <a:r>
              <a:rPr lang="lt-LT" dirty="0"/>
              <a:t>Renata Petrusevičienė</a:t>
            </a:r>
          </a:p>
        </p:txBody>
      </p:sp>
    </p:spTree>
    <p:extLst>
      <p:ext uri="{BB962C8B-B14F-4D97-AF65-F5344CB8AC3E}">
        <p14:creationId xmlns:p14="http://schemas.microsoft.com/office/powerpoint/2010/main" val="154988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nata\Desktop\received_8268578221836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634"/>
            <a:ext cx="4842538" cy="64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5508104" y="1340768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6000" dirty="0">
                <a:solidFill>
                  <a:schemeClr val="bg2">
                    <a:lumMod val="50000"/>
                  </a:schemeClr>
                </a:solidFill>
              </a:rPr>
              <a:t>SVEIKATA VISUS METUS</a:t>
            </a:r>
          </a:p>
        </p:txBody>
      </p:sp>
    </p:spTree>
    <p:extLst>
      <p:ext uri="{BB962C8B-B14F-4D97-AF65-F5344CB8AC3E}">
        <p14:creationId xmlns:p14="http://schemas.microsoft.com/office/powerpoint/2010/main" val="354066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st\Desktop\IMG_20220618_184441_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566" r="-774" b="17382"/>
          <a:stretch/>
        </p:blipFill>
        <p:spPr bwMode="auto">
          <a:xfrm>
            <a:off x="107505" y="116632"/>
            <a:ext cx="4032448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est\Desktop\IMG_20220606_125451_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0"/>
          <a:stretch/>
        </p:blipFill>
        <p:spPr bwMode="auto">
          <a:xfrm>
            <a:off x="4211960" y="116632"/>
            <a:ext cx="4824536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4283968" y="2204864"/>
            <a:ext cx="4392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dirty="0">
                <a:solidFill>
                  <a:schemeClr val="bg1"/>
                </a:solidFill>
              </a:rPr>
              <a:t>"Nerauk, neskink, neplėšk, žmogau, esi tos pačios gamtos dalis</a:t>
            </a:r>
            <a:r>
              <a:rPr lang="lt-LT" sz="4400" dirty="0" smtClean="0">
                <a:solidFill>
                  <a:schemeClr val="bg1"/>
                </a:solidFill>
              </a:rPr>
              <a:t>"</a:t>
            </a:r>
          </a:p>
          <a:p>
            <a:pPr algn="ctr"/>
            <a:r>
              <a:rPr lang="lt-LT" sz="4400" dirty="0" smtClean="0">
                <a:solidFill>
                  <a:schemeClr val="tx2">
                    <a:lumMod val="75000"/>
                  </a:schemeClr>
                </a:solidFill>
              </a:rPr>
              <a:t>                    </a:t>
            </a:r>
          </a:p>
          <a:p>
            <a:pPr algn="ctr"/>
            <a:r>
              <a:rPr lang="lt-LT" sz="3200" i="1" dirty="0" smtClean="0">
                <a:solidFill>
                  <a:schemeClr val="bg1"/>
                </a:solidFill>
              </a:rPr>
              <a:t>Dr</a:t>
            </a:r>
            <a:r>
              <a:rPr lang="lt-LT" sz="3200" i="1" dirty="0">
                <a:solidFill>
                  <a:schemeClr val="bg1"/>
                </a:solidFill>
              </a:rPr>
              <a:t>. Eugenija </a:t>
            </a:r>
            <a:r>
              <a:rPr lang="lt-LT" sz="3200" i="1" dirty="0" err="1">
                <a:solidFill>
                  <a:schemeClr val="bg1"/>
                </a:solidFill>
              </a:rPr>
              <a:t>Šimkūnaitė</a:t>
            </a:r>
            <a:endParaRPr lang="lt-L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C:\Users\Renata\Desktop\IMG_20230810_120133_3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tačiakampis 2"/>
          <p:cNvSpPr/>
          <p:nvPr/>
        </p:nvSpPr>
        <p:spPr>
          <a:xfrm>
            <a:off x="107504" y="116632"/>
            <a:ext cx="37444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dirty="0">
                <a:solidFill>
                  <a:schemeClr val="accent3">
                    <a:lumMod val="75000"/>
                  </a:schemeClr>
                </a:solidFill>
              </a:rPr>
              <a:t>Meilė gamtai užsimezga, kai būdami joje </a:t>
            </a:r>
            <a:r>
              <a:rPr lang="lt-LT" sz="2400" dirty="0" smtClean="0">
                <a:solidFill>
                  <a:schemeClr val="accent3">
                    <a:lumMod val="75000"/>
                  </a:schemeClr>
                </a:solidFill>
              </a:rPr>
              <a:t>stebime</a:t>
            </a:r>
          </a:p>
          <a:p>
            <a:pPr algn="ctr"/>
            <a:r>
              <a:rPr lang="lt-L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lt-LT" sz="2400" dirty="0">
                <a:solidFill>
                  <a:schemeClr val="accent3">
                    <a:lumMod val="75000"/>
                  </a:schemeClr>
                </a:solidFill>
              </a:rPr>
              <a:t>jos grožį. </a:t>
            </a:r>
            <a:endParaRPr lang="lt-L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lt-LT" sz="2400" dirty="0"/>
          </a:p>
          <a:p>
            <a:pPr algn="ctr"/>
            <a:r>
              <a:rPr lang="lt-LT" sz="2400" dirty="0" smtClean="0">
                <a:solidFill>
                  <a:schemeClr val="accent6">
                    <a:lumMod val="75000"/>
                  </a:schemeClr>
                </a:solidFill>
              </a:rPr>
              <a:t>Gamta </a:t>
            </a:r>
            <a:r>
              <a:rPr lang="lt-LT" sz="2400" dirty="0">
                <a:solidFill>
                  <a:schemeClr val="accent6">
                    <a:lumMod val="75000"/>
                  </a:schemeClr>
                </a:solidFill>
              </a:rPr>
              <a:t>kelia džiaugsmą, suteikia žinių, padeda suprasti bioįvairovę. </a:t>
            </a:r>
            <a:endParaRPr lang="lt-LT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lt-LT" sz="2400" dirty="0"/>
          </a:p>
          <a:p>
            <a:pPr algn="ctr"/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</a:rPr>
              <a:t>Pasivaikščiojimai </a:t>
            </a:r>
            <a:r>
              <a:rPr lang="lt-LT" sz="2400" dirty="0">
                <a:solidFill>
                  <a:schemeClr val="tx2">
                    <a:lumMod val="75000"/>
                  </a:schemeClr>
                </a:solidFill>
              </a:rPr>
              <a:t>gamtoje padeda sumažinti stresą, gerina atmintį, sustiprina imuninę sistemą, suteikia daugiau energijos</a:t>
            </a:r>
            <a:r>
              <a:rPr lang="lt-LT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endParaRPr lang="lt-LT" sz="2400" dirty="0"/>
          </a:p>
          <a:p>
            <a:pPr algn="ctr"/>
            <a:r>
              <a:rPr lang="lt-LT" sz="2400" dirty="0">
                <a:solidFill>
                  <a:schemeClr val="accent3">
                    <a:lumMod val="75000"/>
                  </a:schemeClr>
                </a:solidFill>
              </a:rPr>
              <a:t>Mus, gimnazistus, nustebino, kiek visko įdomaus galime </a:t>
            </a:r>
            <a:endParaRPr lang="lt-L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lt-LT" sz="2400" dirty="0" smtClean="0">
                <a:solidFill>
                  <a:schemeClr val="accent3">
                    <a:lumMod val="75000"/>
                  </a:schemeClr>
                </a:solidFill>
              </a:rPr>
              <a:t>atrasti </a:t>
            </a:r>
            <a:r>
              <a:rPr lang="lt-LT" sz="2400" dirty="0">
                <a:solidFill>
                  <a:schemeClr val="accent3">
                    <a:lumMod val="75000"/>
                  </a:schemeClr>
                </a:solidFill>
              </a:rPr>
              <a:t>gamtoje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lt-LT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7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st\Desktop\1689249236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9694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95536" y="3244334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t-LT" sz="7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lt-LT" sz="7200" dirty="0" smtClean="0">
                <a:solidFill>
                  <a:schemeClr val="accent3">
                    <a:lumMod val="50000"/>
                  </a:schemeClr>
                </a:solidFill>
              </a:rPr>
              <a:t>Elkimės </a:t>
            </a:r>
            <a:r>
              <a:rPr lang="lt-LT" sz="7200" dirty="0">
                <a:solidFill>
                  <a:schemeClr val="accent3">
                    <a:lumMod val="50000"/>
                  </a:schemeClr>
                </a:solidFill>
              </a:rPr>
              <a:t>su gamtos turtais išmintingai</a:t>
            </a:r>
          </a:p>
        </p:txBody>
      </p:sp>
    </p:spTree>
    <p:extLst>
      <p:ext uri="{BB962C8B-B14F-4D97-AF65-F5344CB8AC3E}">
        <p14:creationId xmlns:p14="http://schemas.microsoft.com/office/powerpoint/2010/main" val="34202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st\Desktop\IMG_20230810_101330_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20787"/>
            <a:ext cx="259228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st\Desktop\IMG_20230810_115957_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808312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st\Desktop\IMG_20230810_115706_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20788"/>
            <a:ext cx="2808312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6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st\Desktop\IMG_20230726_114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4006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5796136" y="836712"/>
            <a:ext cx="32403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000" dirty="0" smtClean="0">
                <a:solidFill>
                  <a:schemeClr val="accent3">
                    <a:lumMod val="50000"/>
                  </a:schemeClr>
                </a:solidFill>
              </a:rPr>
              <a:t>Mūsų netinkamas elgesys miške vasarą, daro </a:t>
            </a:r>
            <a:r>
              <a:rPr lang="lt-LT" sz="4000" dirty="0">
                <a:solidFill>
                  <a:schemeClr val="accent3">
                    <a:lumMod val="50000"/>
                  </a:schemeClr>
                </a:solidFill>
              </a:rPr>
              <a:t>žalą aplinkai</a:t>
            </a:r>
            <a:r>
              <a:rPr lang="lt-LT" sz="40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lt-LT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t-LT" sz="4000" dirty="0">
                <a:solidFill>
                  <a:schemeClr val="accent3">
                    <a:lumMod val="50000"/>
                  </a:schemeClr>
                </a:solidFill>
              </a:rPr>
              <a:t>o saugomos rūšys nyksta</a:t>
            </a:r>
            <a:br>
              <a:rPr lang="lt-LT" sz="4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lt-LT" sz="40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lt-LT" sz="4000" dirty="0">
                <a:solidFill>
                  <a:schemeClr val="accent3">
                    <a:lumMod val="50000"/>
                  </a:schemeClr>
                </a:solidFill>
              </a:rPr>
            </a:br>
            <a:endParaRPr lang="lt-LT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2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st\Desktop\IMG_20230726_114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3123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275856" y="1052736"/>
            <a:ext cx="25202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Plastikui miške </a:t>
            </a:r>
            <a:endParaRPr lang="lt-LT" sz="48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lt-LT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lt-LT" sz="4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vieta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lt-LT" sz="4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est\Desktop\IMG_20230726_114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4" y="692696"/>
            <a:ext cx="310906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92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st\Desktop\IMG_20230816_151453_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5040560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179513" y="1988840"/>
            <a:ext cx="3384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dirty="0">
                <a:solidFill>
                  <a:schemeClr val="accent6"/>
                </a:solidFill>
              </a:rPr>
              <a:t>Nesodinkime invazinių augalų</a:t>
            </a:r>
          </a:p>
        </p:txBody>
      </p:sp>
    </p:spTree>
    <p:extLst>
      <p:ext uri="{BB962C8B-B14F-4D97-AF65-F5344CB8AC3E}">
        <p14:creationId xmlns:p14="http://schemas.microsoft.com/office/powerpoint/2010/main" val="3823487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249</Words>
  <Application>Microsoft Office PowerPoint</Application>
  <PresentationFormat>Demonstracija ekrane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0" baseType="lpstr">
      <vt:lpstr>Office tema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Renata</dc:creator>
  <cp:lastModifiedBy>Renata</cp:lastModifiedBy>
  <cp:revision>42</cp:revision>
  <dcterms:created xsi:type="dcterms:W3CDTF">2023-06-12T06:32:57Z</dcterms:created>
  <dcterms:modified xsi:type="dcterms:W3CDTF">2023-08-30T08:32:26Z</dcterms:modified>
</cp:coreProperties>
</file>