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EAE224-5C99-4D4D-AC85-4924749745B0}" type="datetimeFigureOut">
              <a:rPr lang="lt-LT" smtClean="0"/>
              <a:t>2023-07-27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B6F7A7-0EDB-455C-85F3-E031EC258C43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lt.wikipedia.org/wiki/Angliavandeniai" TargetMode="External"/><Relationship Id="rId7" Type="http://schemas.microsoft.com/office/2007/relationships/hdphoto" Target="../media/hdphoto1.wdp"/><Relationship Id="rId2" Type="http://schemas.openxmlformats.org/officeDocument/2006/relationships/hyperlink" Target="https://lt.wikipedia.org/wiki/Baltyma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lt.wikipedia.org/wiki/Sveikata" TargetMode="External"/><Relationship Id="rId4" Type="http://schemas.openxmlformats.org/officeDocument/2006/relationships/hyperlink" Target="https://lt.wikipedia.org/wiki/Riebala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6696744" cy="6120680"/>
          </a:xfrm>
        </p:spPr>
        <p:txBody>
          <a:bodyPr>
            <a:normAutofit/>
          </a:bodyPr>
          <a:lstStyle/>
          <a:p>
            <a:pPr algn="ctr"/>
            <a:r>
              <a:rPr lang="lt-LT" sz="2500" dirty="0" smtClean="0">
                <a:solidFill>
                  <a:srgbClr val="7030A0"/>
                </a:solidFill>
              </a:rPr>
              <a:t>Šilalės r. Pajūrio Stanislovo </a:t>
            </a:r>
          </a:p>
          <a:p>
            <a:pPr algn="ctr"/>
            <a:r>
              <a:rPr lang="lt-LT" sz="2500" dirty="0" smtClean="0">
                <a:solidFill>
                  <a:srgbClr val="7030A0"/>
                </a:solidFill>
              </a:rPr>
              <a:t>Biržiškio gimnazijos komanda</a:t>
            </a:r>
          </a:p>
          <a:p>
            <a:pPr algn="r"/>
            <a:endParaRPr lang="lt-LT" dirty="0" smtClean="0">
              <a:solidFill>
                <a:srgbClr val="7030A0"/>
              </a:solidFill>
            </a:endParaRPr>
          </a:p>
          <a:p>
            <a:pPr algn="r"/>
            <a:endParaRPr lang="lt-LT" dirty="0" smtClean="0">
              <a:solidFill>
                <a:srgbClr val="7030A0"/>
              </a:solidFill>
            </a:endParaRPr>
          </a:p>
          <a:p>
            <a:pPr algn="r"/>
            <a:endParaRPr lang="lt-LT" dirty="0">
              <a:solidFill>
                <a:srgbClr val="7030A0"/>
              </a:solidFill>
            </a:endParaRPr>
          </a:p>
          <a:p>
            <a:pPr algn="r"/>
            <a:endParaRPr lang="lt-LT" dirty="0" smtClean="0">
              <a:solidFill>
                <a:srgbClr val="7030A0"/>
              </a:solidFill>
            </a:endParaRPr>
          </a:p>
          <a:p>
            <a:pPr algn="r"/>
            <a:endParaRPr lang="lt-LT" dirty="0">
              <a:solidFill>
                <a:srgbClr val="7030A0"/>
              </a:solidFill>
            </a:endParaRPr>
          </a:p>
          <a:p>
            <a:pPr algn="r"/>
            <a:endParaRPr lang="lt-LT" dirty="0" smtClean="0">
              <a:solidFill>
                <a:srgbClr val="7030A0"/>
              </a:solidFill>
            </a:endParaRPr>
          </a:p>
          <a:p>
            <a:pPr algn="r"/>
            <a:endParaRPr lang="lt-LT" dirty="0">
              <a:solidFill>
                <a:srgbClr val="7030A0"/>
              </a:solidFill>
            </a:endParaRPr>
          </a:p>
          <a:p>
            <a:pPr algn="r"/>
            <a:endParaRPr lang="lt-LT" dirty="0">
              <a:solidFill>
                <a:srgbClr val="7030A0"/>
              </a:solidFill>
            </a:endParaRPr>
          </a:p>
          <a:p>
            <a:pPr algn="r"/>
            <a:endParaRPr lang="lt-LT" dirty="0" smtClean="0">
              <a:solidFill>
                <a:srgbClr val="7030A0"/>
              </a:solidFill>
            </a:endParaRPr>
          </a:p>
          <a:p>
            <a:pPr algn="r"/>
            <a:endParaRPr lang="lt-LT" dirty="0" smtClean="0">
              <a:solidFill>
                <a:srgbClr val="7030A0"/>
              </a:solidFill>
            </a:endParaRPr>
          </a:p>
          <a:p>
            <a:pPr algn="ctr"/>
            <a:r>
              <a:rPr lang="lt-LT" dirty="0" smtClean="0">
                <a:solidFill>
                  <a:srgbClr val="7030A0"/>
                </a:solidFill>
              </a:rPr>
              <a:t>Liepa 2023m.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820891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t-LT" sz="4500" dirty="0" smtClean="0">
                <a:solidFill>
                  <a:srgbClr val="7030A0"/>
                </a:solidFill>
              </a:rPr>
              <a:t>„KAI SVEIKAS MAISTAS – NEREIKALINGAS IR VAISTAS“</a:t>
            </a:r>
            <a:endParaRPr lang="lt-LT" sz="4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0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7030A0"/>
                </a:solidFill>
              </a:rPr>
              <a:t>Kas yra sveikas maistas?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2699793" y="2930460"/>
            <a:ext cx="37858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bg1">
                    <a:lumMod val="50000"/>
                  </a:schemeClr>
                </a:solidFill>
              </a:rPr>
              <a:t>     Pagrindinės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maisto </a:t>
            </a:r>
            <a:r>
              <a:rPr lang="lt-LT" dirty="0" smtClean="0">
                <a:solidFill>
                  <a:schemeClr val="bg1">
                    <a:lumMod val="50000"/>
                  </a:schemeClr>
                </a:solidFill>
              </a:rPr>
              <a:t>medžiagos yra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hlinkClick r:id="rId2" tooltip="Baltymai"/>
              </a:rPr>
              <a:t>baltymai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hlinkClick r:id="rId3" tooltip="Angliavandeniai"/>
              </a:rPr>
              <a:t>angliavandeniai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 bei </a:t>
            </a:r>
            <a:endParaRPr lang="lt-LT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t-LT" dirty="0" smtClean="0">
                <a:solidFill>
                  <a:schemeClr val="bg1">
                    <a:lumMod val="50000"/>
                  </a:schemeClr>
                </a:solidFill>
                <a:hlinkClick r:id="rId4" tooltip="Riebalai"/>
              </a:rPr>
              <a:t>riebalai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lt-LT" dirty="0" smtClean="0">
                <a:solidFill>
                  <a:schemeClr val="bg1">
                    <a:lumMod val="50000"/>
                  </a:schemeClr>
                </a:solidFill>
              </a:rPr>
              <a:t>kurie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, norint užtikrinti gerą 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hlinkClick r:id="rId5" tooltip="Sveikata"/>
              </a:rPr>
              <a:t>sveikatą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, turi būti vartojami </a:t>
            </a:r>
            <a:endParaRPr lang="lt-LT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t-LT" dirty="0" smtClean="0">
                <a:solidFill>
                  <a:schemeClr val="bg1">
                    <a:lumMod val="50000"/>
                  </a:schemeClr>
                </a:solidFill>
              </a:rPr>
              <a:t>tam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tikromis proporcijomis. 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395536" y="188169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Tai </a:t>
            </a:r>
            <a:r>
              <a:rPr lang="lt-LT" dirty="0">
                <a:solidFill>
                  <a:srgbClr val="92D050">
                    <a:lumMod val="50000"/>
                  </a:srgbClr>
                </a:solidFill>
              </a:rPr>
              <a:t>žmogaus organizmui reikiamai subalansuotas maistas, </a:t>
            </a:r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kuris būna </a:t>
            </a:r>
            <a:r>
              <a:rPr lang="lt-LT" dirty="0">
                <a:solidFill>
                  <a:srgbClr val="92D050">
                    <a:lumMod val="50000"/>
                  </a:srgbClr>
                </a:solidFill>
              </a:rPr>
              <a:t>pakankamai įvairus. 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887924" y="47971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  Proporcijos kiekiai priklauso </a:t>
            </a:r>
            <a:r>
              <a:rPr lang="lt-LT" dirty="0">
                <a:solidFill>
                  <a:srgbClr val="92D050">
                    <a:lumMod val="50000"/>
                  </a:srgbClr>
                </a:solidFill>
              </a:rPr>
              <a:t>ir nuo žmogaus gyvenimo būdo: aktyvesnis gyvenimo būdas reiškia didesnį energijos sunaudojimą ir didesnį jos poreikį.</a:t>
            </a:r>
          </a:p>
        </p:txBody>
      </p:sp>
      <p:pic>
        <p:nvPicPr>
          <p:cNvPr id="8" name="Paveikslėlis 7" descr="Sveika mityba, maisto piramidė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3" b="99535" l="4146" r="98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1889"/>
            <a:ext cx="2016224" cy="19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9" descr="https://www.orklacare.lt/wp-content/uploads/2015/07/LIVOL_beTOP2-e1438004689846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69124"/>
            <a:ext cx="2448272" cy="299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88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4809372" y="2852936"/>
            <a:ext cx="4126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  Svarbu užtikrinti, kad valgytume įvairaus maisto ir siektume išlaikyti žmogui rekomenduojamą santykį: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92D050">
                    <a:lumMod val="50000"/>
                  </a:srgbClr>
                </a:solidFill>
              </a:rPr>
              <a:t>b</a:t>
            </a:r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ent 40 % angliavandenių;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92D050">
                    <a:lumMod val="50000"/>
                  </a:srgbClr>
                </a:solidFill>
              </a:rPr>
              <a:t>a</a:t>
            </a:r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pie 30 % baltymų;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92D050">
                    <a:lumMod val="50000"/>
                  </a:srgbClr>
                </a:solidFill>
              </a:rPr>
              <a:t>n</a:t>
            </a:r>
            <a:r>
              <a:rPr lang="lt-LT" dirty="0" smtClean="0">
                <a:solidFill>
                  <a:srgbClr val="92D050">
                    <a:lumMod val="50000"/>
                  </a:srgbClr>
                </a:solidFill>
              </a:rPr>
              <a:t>e daugiau nei 30 % riebalų.</a:t>
            </a:r>
          </a:p>
        </p:txBody>
      </p:sp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3278235" y="463708"/>
            <a:ext cx="5688632" cy="1143000"/>
          </a:xfrm>
        </p:spPr>
        <p:txBody>
          <a:bodyPr/>
          <a:lstStyle/>
          <a:p>
            <a:pPr marL="0" indent="0">
              <a:buNone/>
            </a:pPr>
            <a:r>
              <a:rPr lang="lt-LT" dirty="0">
                <a:solidFill>
                  <a:srgbClr val="7030A0"/>
                </a:solidFill>
              </a:rPr>
              <a:t>Teisinga mityba</a:t>
            </a:r>
            <a:br>
              <a:rPr lang="lt-LT" dirty="0">
                <a:solidFill>
                  <a:srgbClr val="7030A0"/>
                </a:solidFill>
              </a:rPr>
            </a:br>
            <a:endParaRPr lang="lt-LT" dirty="0">
              <a:solidFill>
                <a:srgbClr val="7030A0"/>
              </a:solidFill>
            </a:endParaRPr>
          </a:p>
        </p:txBody>
      </p:sp>
      <p:pic>
        <p:nvPicPr>
          <p:cNvPr id="8" name="Paveikslėlis 7" descr="C:\Users\Eugenija\Downloads\mitybos-piram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" y="1628800"/>
            <a:ext cx="4181475" cy="472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72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>
                    <a:lumMod val="50000"/>
                  </a:schemeClr>
                </a:solidFill>
              </a:rPr>
              <a:t>...</a:t>
            </a:r>
            <a:endParaRPr lang="lt-L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64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lt-LT" dirty="0" smtClean="0">
                <a:solidFill>
                  <a:schemeClr val="tx1">
                    <a:lumMod val="50000"/>
                  </a:schemeClr>
                </a:solidFill>
              </a:rPr>
              <a:t>Sveikai mitybai reikia ne tik 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</a:rPr>
              <a:t>baltymų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</a:rPr>
              <a:t>, angliavandenių, riebalų, bet ir vitaminų, mineralinių medžiagų. </a:t>
            </a:r>
            <a:endParaRPr lang="lt-LT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aveikslėlis 4" descr="Vitaminai ir minerala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9947" r="-184" b="24607"/>
          <a:stretch/>
        </p:blipFill>
        <p:spPr bwMode="auto">
          <a:xfrm>
            <a:off x="2411760" y="3573016"/>
            <a:ext cx="6010275" cy="256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6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7030A0"/>
                </a:solidFill>
              </a:rPr>
              <a:t>Kas </a:t>
            </a:r>
            <a:r>
              <a:rPr lang="lt-LT" dirty="0" smtClean="0">
                <a:solidFill>
                  <a:srgbClr val="7030A0"/>
                </a:solidFill>
              </a:rPr>
              <a:t>naudinga </a:t>
            </a:r>
            <a:r>
              <a:rPr lang="lt-LT" u="sng" dirty="0" smtClean="0">
                <a:solidFill>
                  <a:srgbClr val="7030A0"/>
                </a:solidFill>
              </a:rPr>
              <a:t>AKIMS</a:t>
            </a:r>
            <a:r>
              <a:rPr lang="lt-LT" dirty="0" smtClean="0">
                <a:solidFill>
                  <a:srgbClr val="7030A0"/>
                </a:solidFill>
              </a:rPr>
              <a:t>? </a:t>
            </a:r>
            <a:endParaRPr lang="lt-LT" dirty="0">
              <a:solidFill>
                <a:srgbClr val="7030A0"/>
              </a:solidFill>
            </a:endParaRPr>
          </a:p>
        </p:txBody>
      </p:sp>
      <p:pic>
        <p:nvPicPr>
          <p:cNvPr id="4" name="Paveikslėlis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09" b="91821" l="18031" r="87189">
                        <a14:foregroundMark x1="27402" y1="30079" x2="27402" y2="30079"/>
                        <a14:foregroundMark x1="47450" y1="27177" x2="47450" y2="27177"/>
                        <a14:foregroundMark x1="58837" y1="26649" x2="58837" y2="26649"/>
                        <a14:foregroundMark x1="74140" y1="32190" x2="74140" y2="32190"/>
                        <a14:foregroundMark x1="76512" y1="55937" x2="76512" y2="55937"/>
                        <a14:foregroundMark x1="68921" y1="75462" x2="68921" y2="75462"/>
                        <a14:foregroundMark x1="53025" y1="75198" x2="53025" y2="75198"/>
                        <a14:foregroundMark x1="37485" y1="78100" x2="37485" y2="78100"/>
                        <a14:foregroundMark x1="27758" y1="80211" x2="27758" y2="80211"/>
                        <a14:foregroundMark x1="23250" y1="74142" x2="23250" y2="74142"/>
                        <a14:foregroundMark x1="21827" y1="68074" x2="21827" y2="68074"/>
                        <a14:foregroundMark x1="25030" y1="81003" x2="25030" y2="81003"/>
                        <a14:foregroundMark x1="31198" y1="29024" x2="31198" y2="29024"/>
                        <a14:foregroundMark x1="49348" y1="29551" x2="49348" y2="29551"/>
                        <a14:foregroundMark x1="41993" y1="30079" x2="41993" y2="30079"/>
                        <a14:foregroundMark x1="41756" y1="25066" x2="41756" y2="25066"/>
                        <a14:foregroundMark x1="44484" y1="30871" x2="44484" y2="30871"/>
                        <a14:foregroundMark x1="33808" y1="25066" x2="33808" y2="25066"/>
                        <a14:foregroundMark x1="46856" y1="29024" x2="46856" y2="29024"/>
                        <a14:foregroundMark x1="60261" y1="37203" x2="60261" y2="37203"/>
                        <a14:foregroundMark x1="61210" y1="41425" x2="61210" y2="41425"/>
                        <a14:foregroundMark x1="72598" y1="26649" x2="72598" y2="26649"/>
                        <a14:foregroundMark x1="71649" y1="32718" x2="71649" y2="32718"/>
                        <a14:foregroundMark x1="73191" y1="33773" x2="73191" y2="33773"/>
                        <a14:foregroundMark x1="82918" y1="31926" x2="82918" y2="31926"/>
                        <a14:foregroundMark x1="69751" y1="17678" x2="69751" y2="17678"/>
                        <a14:foregroundMark x1="65836" y1="25066" x2="65836" y2="25066"/>
                        <a14:foregroundMark x1="41163" y1="78100" x2="41163" y2="78100"/>
                        <a14:foregroundMark x1="40807" y1="74934" x2="40807" y2="74934"/>
                        <a14:foregroundMark x1="42823" y1="75726" x2="42823" y2="75726"/>
                        <a14:foregroundMark x1="42705" y1="72823" x2="42705" y2="72823"/>
                        <a14:foregroundMark x1="36062" y1="75989" x2="36062" y2="75989"/>
                        <a14:foregroundMark x1="25860" y1="79947" x2="25860" y2="79947"/>
                        <a14:foregroundMark x1="33096" y1="78892" x2="33096" y2="78892"/>
                        <a14:foregroundMark x1="30486" y1="35620" x2="30486" y2="35620"/>
                        <a14:foregroundMark x1="28826" y1="33773" x2="28826" y2="33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9971" r="12425" b="4557"/>
          <a:stretch/>
        </p:blipFill>
        <p:spPr bwMode="auto">
          <a:xfrm>
            <a:off x="1228296" y="1556792"/>
            <a:ext cx="7068507" cy="5157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Regos sutrikimai: ką derėtų žinoti apie akių ligas ir kaip stiprinti  regėjimą? | zmones.l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02826"/>
            <a:ext cx="2700025" cy="1361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32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Asociacija » Kraujas.lt – Įdomūs faktai apie lėtinę mieloleukemij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302433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Burokėlių istorija kelia šypsnį: graikai naudojo pajuokai išreikšti, ir  kodėl jų sultis reikėtų vartoti itin saiking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1099">
            <a:off x="646914" y="353701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1835697" y="836613"/>
            <a:ext cx="6800304" cy="114300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7030A0"/>
                </a:solidFill>
              </a:rPr>
              <a:t>Kas </a:t>
            </a:r>
            <a:r>
              <a:rPr lang="lt-LT" dirty="0" smtClean="0">
                <a:solidFill>
                  <a:srgbClr val="7030A0"/>
                </a:solidFill>
              </a:rPr>
              <a:t>naudinga </a:t>
            </a:r>
            <a:r>
              <a:rPr lang="lt-LT" u="sng" dirty="0" smtClean="0">
                <a:solidFill>
                  <a:srgbClr val="7030A0"/>
                </a:solidFill>
              </a:rPr>
              <a:t>KRAUJUI</a:t>
            </a:r>
            <a:r>
              <a:rPr lang="lt-LT" dirty="0" smtClean="0">
                <a:solidFill>
                  <a:srgbClr val="7030A0"/>
                </a:solidFill>
              </a:rPr>
              <a:t>? </a:t>
            </a:r>
            <a:endParaRPr lang="lt-LT" dirty="0">
              <a:solidFill>
                <a:srgbClr val="7030A0"/>
              </a:solidFill>
            </a:endParaRPr>
          </a:p>
        </p:txBody>
      </p:sp>
      <p:pic>
        <p:nvPicPr>
          <p:cNvPr id="7" name="Paveikslėlis 6" descr="3 dzūkiškos Žolinės įkvėpti receptai su kopūstais - L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76" y="4727996"/>
            <a:ext cx="2950128" cy="213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 descr="Špinatų nauda | Kuo naudingi špinatai - valgo.me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81" b="74476" l="19571" r="81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23714" r="18749" b="25502"/>
          <a:stretch/>
        </p:blipFill>
        <p:spPr bwMode="auto">
          <a:xfrm>
            <a:off x="845332" y="2147487"/>
            <a:ext cx="2448272" cy="1597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Svogūnų nauda sveikatai | Kuo naudingi svogūnai? - valgo.me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5" t="20757" r="20666" b="20757"/>
          <a:stretch/>
        </p:blipFill>
        <p:spPr bwMode="auto">
          <a:xfrm>
            <a:off x="2627784" y="5028664"/>
            <a:ext cx="1763688" cy="152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9" descr="Pomidoras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152" y1="14310" x2="52152" y2="14310"/>
                        <a14:foregroundMark x1="50828" y1="18855" x2="50828" y2="18855"/>
                        <a14:foregroundMark x1="58940" y1="18855" x2="58940" y2="18855"/>
                        <a14:foregroundMark x1="56291" y1="16667" x2="56291" y2="16667"/>
                        <a14:foregroundMark x1="40728" y1="14815" x2="40728" y2="14815"/>
                        <a14:foregroundMark x1="40397" y1="18350" x2="40397" y2="18350"/>
                        <a14:foregroundMark x1="51656" y1="6061" x2="51656" y2="6061"/>
                        <a14:foregroundMark x1="52152" y1="96296" x2="52152" y2="96296"/>
                        <a14:foregroundMark x1="52980" y1="2357" x2="52980" y2="2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90934"/>
            <a:ext cx="1312697" cy="135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aveikslėlis 10" descr="https://zemaitijoszuvis.lt/wp-content/uploads/2016/06/ZZFISH1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4482" r="12350" b="11618"/>
          <a:stretch/>
        </p:blipFill>
        <p:spPr bwMode="auto">
          <a:xfrm>
            <a:off x="2987824" y="1492744"/>
            <a:ext cx="1798000" cy="115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aveikslėlis 11" descr="Žirniai raukšlėtieji Kaskada 1 k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33" b="78500" l="6167" r="94500">
                        <a14:foregroundMark x1="83833" y1="27500" x2="83833" y2="27500"/>
                        <a14:foregroundMark x1="72167" y1="32333" x2="72167" y2="32333"/>
                        <a14:foregroundMark x1="76500" y1="31000" x2="76500" y2="31000"/>
                        <a14:foregroundMark x1="88000" y1="32667" x2="88000" y2="32667"/>
                        <a14:foregroundMark x1="88000" y1="28000" x2="88000" y2="28000"/>
                        <a14:foregroundMark x1="87167" y1="31167" x2="87167" y2="3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5" t="18885" r="3238" b="19424"/>
          <a:stretch/>
        </p:blipFill>
        <p:spPr bwMode="auto">
          <a:xfrm>
            <a:off x="6057540" y="1738873"/>
            <a:ext cx="2809999" cy="1652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84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304599" cy="114300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7030A0"/>
                </a:solidFill>
              </a:rPr>
              <a:t>Kas </a:t>
            </a:r>
            <a:r>
              <a:rPr lang="lt-LT" dirty="0" smtClean="0">
                <a:solidFill>
                  <a:srgbClr val="7030A0"/>
                </a:solidFill>
              </a:rPr>
              <a:t>naudinga </a:t>
            </a:r>
            <a:r>
              <a:rPr lang="lt-LT" u="sng" dirty="0" smtClean="0">
                <a:solidFill>
                  <a:srgbClr val="7030A0"/>
                </a:solidFill>
              </a:rPr>
              <a:t>KAULAMS</a:t>
            </a:r>
            <a:r>
              <a:rPr lang="lt-LT" dirty="0" smtClean="0">
                <a:solidFill>
                  <a:srgbClr val="7030A0"/>
                </a:solidFill>
              </a:rPr>
              <a:t>? </a:t>
            </a:r>
            <a:endParaRPr lang="lt-LT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02018"/>
            <a:ext cx="2520280" cy="14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aveikslėlis 7" descr="undefin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8152"/>
          <a:stretch/>
        </p:blipFill>
        <p:spPr bwMode="auto">
          <a:xfrm>
            <a:off x="1817611" y="3296428"/>
            <a:ext cx="1746277" cy="250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Skeletas, Žmogus, Kaukolė, Kaulas, Kaulai, Anatomija, Juokinga, Nemokama Vektorinė Grafika, Nemokamos Nuotraukos,  Nemokama Licenzija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51" y="1025555"/>
            <a:ext cx="2994858" cy="46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9" descr="Šviežia lašiša | eProm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861048"/>
            <a:ext cx="234025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aveikslėlis 10" descr="Špinatai: nuo šiol ne tik Popajaus, bet ir tavo slaptasis ginklas!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2097" r="73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2" r="25911"/>
          <a:stretch/>
        </p:blipFill>
        <p:spPr bwMode="auto">
          <a:xfrm>
            <a:off x="6804248" y="1958322"/>
            <a:ext cx="1980219" cy="1486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aveikslėlis 12" descr="Kiaušiniai 63-73g, dydis L,10vnt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53" b="89961" l="5019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03" y="1948838"/>
            <a:ext cx="2083426" cy="20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aveikslėlis 13" descr="Ar žinome, kokį sūrį valgome? | Alkas.lt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2" b="94754" l="0" r="97000">
                        <a14:foregroundMark x1="12000" y1="87213" x2="12000" y2="87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59" y="2701341"/>
            <a:ext cx="2088232" cy="231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97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 txBox="1">
            <a:spLocks/>
          </p:cNvSpPr>
          <p:nvPr/>
        </p:nvSpPr>
        <p:spPr>
          <a:xfrm>
            <a:off x="1115616" y="620688"/>
            <a:ext cx="7304599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t-LT" dirty="0" smtClean="0">
                <a:solidFill>
                  <a:srgbClr val="7030A0"/>
                </a:solidFill>
              </a:rPr>
              <a:t>O kokius vitaminus auginate </a:t>
            </a:r>
            <a:r>
              <a:rPr lang="lt-LT" smtClean="0">
                <a:solidFill>
                  <a:srgbClr val="7030A0"/>
                </a:solidFill>
              </a:rPr>
              <a:t>savo </a:t>
            </a:r>
            <a:r>
              <a:rPr lang="lt-LT" smtClean="0">
                <a:solidFill>
                  <a:srgbClr val="7030A0"/>
                </a:solidFill>
              </a:rPr>
              <a:t>namuose?</a:t>
            </a:r>
            <a:endParaRPr lang="lt-LT" dirty="0">
              <a:solidFill>
                <a:srgbClr val="7030A0"/>
              </a:solidFill>
            </a:endParaRPr>
          </a:p>
        </p:txBody>
      </p:sp>
      <p:pic>
        <p:nvPicPr>
          <p:cNvPr id="7170" name="Picture 2" descr="Kaip atkreipti akis – tikrai lengva piešimo pamoka - VD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7" b="38928"/>
          <a:stretch/>
        </p:blipFill>
        <p:spPr bwMode="auto">
          <a:xfrm rot="839746">
            <a:off x="3662733" y="2492894"/>
            <a:ext cx="4914793" cy="15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 descr="Lupa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31" l="0" r="99625">
                        <a14:foregroundMark x1="44625" y1="38785" x2="44625" y2="38785"/>
                        <a14:foregroundMark x1="96125" y1="60748" x2="96125" y2="60748"/>
                        <a14:foregroundMark x1="96125" y1="64252" x2="96125" y2="64252"/>
                        <a14:foregroundMark x1="96750" y1="58645" x2="96750" y2="58645"/>
                        <a14:foregroundMark x1="97625" y1="54907" x2="97625" y2="54907"/>
                        <a14:foregroundMark x1="48125" y1="55841" x2="48125" y2="55841"/>
                        <a14:foregroundMark x1="46500" y1="49766" x2="46500" y2="49766"/>
                        <a14:foregroundMark x1="46750" y1="53271" x2="46750" y2="53271"/>
                        <a14:foregroundMark x1="97625" y1="52570" x2="97625" y2="52570"/>
                        <a14:foregroundMark x1="97000" y1="56542" x2="97000" y2="56542"/>
                        <a14:backgroundMark x1="41500" y1="13551" x2="41500" y2="13551"/>
                        <a14:backgroundMark x1="23500" y1="1636" x2="23500" y2="1636"/>
                        <a14:backgroundMark x1="29750" y1="32243" x2="29750" y2="32243"/>
                        <a14:backgroundMark x1="10625" y1="3037" x2="10625" y2="3037"/>
                        <a14:backgroundMark x1="72375" y1="32944" x2="72375" y2="32944"/>
                        <a14:backgroundMark x1="72625" y1="46729" x2="72625" y2="46729"/>
                        <a14:backgroundMark x1="68750" y1="53738" x2="68750" y2="53738"/>
                        <a14:backgroundMark x1="74875" y1="53271" x2="74875" y2="53271"/>
                        <a14:backgroundMark x1="80250" y1="50234" x2="80250" y2="50234"/>
                        <a14:backgroundMark x1="82875" y1="38785" x2="82875" y2="38785"/>
                        <a14:backgroundMark x1="82250" y1="21963" x2="82250" y2="21963"/>
                        <a14:backgroundMark x1="59375" y1="48832" x2="59375" y2="48832"/>
                        <a14:backgroundMark x1="73125" y1="66589" x2="73125" y2="66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269"/>
            <a:ext cx="6120130" cy="327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 descr="Daržas (nuotr. 123rf.com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024336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7212466"/>
      </p:ext>
    </p:extLst>
  </p:cSld>
  <p:clrMapOvr>
    <a:masterClrMapping/>
  </p:clrMapOvr>
</p:sld>
</file>

<file path=ppt/theme/theme1.xml><?xml version="1.0" encoding="utf-8"?>
<a:theme xmlns:a="http://schemas.openxmlformats.org/drawingml/2006/main" name="Srautas">
  <a:themeElements>
    <a:clrScheme name="Pasirinktinis 1">
      <a:dk1>
        <a:srgbClr val="92D050"/>
      </a:dk1>
      <a:lt1>
        <a:srgbClr val="92D050"/>
      </a:lt1>
      <a:dk2>
        <a:srgbClr val="92D050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rau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rau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158</TotalTime>
  <Words>136</Words>
  <Application>Microsoft Office PowerPoint</Application>
  <PresentationFormat>Demonstracija ekrane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Srautas</vt:lpstr>
      <vt:lpstr>„KAI SVEIKAS MAISTAS – NEREIKALINGAS IR VAISTAS“</vt:lpstr>
      <vt:lpstr>Kas yra sveikas maistas?</vt:lpstr>
      <vt:lpstr>Teisinga mityba </vt:lpstr>
      <vt:lpstr>...</vt:lpstr>
      <vt:lpstr>Kas naudinga AKIMS? </vt:lpstr>
      <vt:lpstr>Kas naudinga KRAUJUI? </vt:lpstr>
      <vt:lpstr>Kas naudinga KAULAMS? 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„KAI SVEIKAS MAISTAS – NEREIKALINGAS IR VAISTAS“</dc:title>
  <dc:creator>Eugenija</dc:creator>
  <cp:lastModifiedBy>Eugenija</cp:lastModifiedBy>
  <cp:revision>16</cp:revision>
  <dcterms:created xsi:type="dcterms:W3CDTF">2023-07-18T12:56:53Z</dcterms:created>
  <dcterms:modified xsi:type="dcterms:W3CDTF">2023-07-27T20:13:11Z</dcterms:modified>
</cp:coreProperties>
</file>