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4" r:id="rId10"/>
    <p:sldId id="265" r:id="rId11"/>
    <p:sldId id="266" r:id="rId1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417016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9953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7461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108005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14064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84F8A9FE-FDDA-46C6-AF19-2048BC223C38}" type="datetimeFigureOut">
              <a:rPr lang="lt-LT" smtClean="0"/>
              <a:t>2023.07.17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249187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84F8A9FE-FDDA-46C6-AF19-2048BC223C38}" type="datetimeFigureOut">
              <a:rPr lang="lt-LT" smtClean="0"/>
              <a:t>2023.07.17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422533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84F8A9FE-FDDA-46C6-AF19-2048BC223C38}" type="datetimeFigureOut">
              <a:rPr lang="lt-LT" smtClean="0"/>
              <a:t>2023.07.17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415885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4F8A9FE-FDDA-46C6-AF19-2048BC223C38}" type="datetimeFigureOut">
              <a:rPr lang="lt-LT" smtClean="0"/>
              <a:t>2023.07.17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373796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4F8A9FE-FDDA-46C6-AF19-2048BC223C38}" type="datetimeFigureOut">
              <a:rPr lang="lt-LT" smtClean="0"/>
              <a:t>2023.07.17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231440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4F8A9FE-FDDA-46C6-AF19-2048BC223C38}" type="datetimeFigureOut">
              <a:rPr lang="lt-LT" smtClean="0"/>
              <a:t>2023.07.17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EA896FF-387B-4E01-9C53-8D2BB3785EBE}" type="slidenum">
              <a:rPr lang="lt-LT" smtClean="0"/>
              <a:t>‹#›</a:t>
            </a:fld>
            <a:endParaRPr lang="lt-LT"/>
          </a:p>
        </p:txBody>
      </p:sp>
    </p:spTree>
    <p:extLst>
      <p:ext uri="{BB962C8B-B14F-4D97-AF65-F5344CB8AC3E}">
        <p14:creationId xmlns:p14="http://schemas.microsoft.com/office/powerpoint/2010/main" val="357075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8A9FE-FDDA-46C6-AF19-2048BC223C38}" type="datetimeFigureOut">
              <a:rPr lang="lt-LT" smtClean="0"/>
              <a:t>2023.07.17</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896FF-387B-4E01-9C53-8D2BB3785EBE}" type="slidenum">
              <a:rPr lang="lt-LT" smtClean="0"/>
              <a:t>‹#›</a:t>
            </a:fld>
            <a:endParaRPr lang="lt-LT"/>
          </a:p>
        </p:txBody>
      </p:sp>
    </p:spTree>
    <p:extLst>
      <p:ext uri="{BB962C8B-B14F-4D97-AF65-F5344CB8AC3E}">
        <p14:creationId xmlns:p14="http://schemas.microsoft.com/office/powerpoint/2010/main" val="424866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692697"/>
            <a:ext cx="7772400" cy="2907754"/>
          </a:xfrm>
        </p:spPr>
        <p:txBody>
          <a:bodyPr>
            <a:normAutofit fontScale="90000"/>
          </a:bodyPr>
          <a:lstStyle/>
          <a:p>
            <a:r>
              <a:rPr lang="lt-LT" dirty="0"/>
              <a:t>PROJEKTAS „SVEIKATA VISUS METUS 2023“</a:t>
            </a:r>
            <a:br>
              <a:rPr lang="lt-LT" dirty="0"/>
            </a:br>
            <a:r>
              <a:rPr lang="lt-LT" dirty="0"/>
              <a:t> </a:t>
            </a:r>
            <a:r>
              <a:rPr lang="lt-LT" dirty="0" smtClean="0"/>
              <a:t>LIEPOS </a:t>
            </a:r>
            <a:r>
              <a:rPr lang="lt-LT" dirty="0"/>
              <a:t>MĖN. </a:t>
            </a:r>
            <a:r>
              <a:rPr lang="lt-LT" dirty="0" smtClean="0"/>
              <a:t>IŠŠŪKIS</a:t>
            </a:r>
            <a:br>
              <a:rPr lang="lt-LT" dirty="0" smtClean="0"/>
            </a:br>
            <a:r>
              <a:rPr lang="fi-FI" dirty="0">
                <a:solidFill>
                  <a:srgbClr val="7030A0"/>
                </a:solidFill>
              </a:rPr>
              <a:t>„Kai sveikas maistas-nereikalingas ir vaistas“.</a:t>
            </a:r>
            <a:endParaRPr lang="lt-LT" dirty="0">
              <a:solidFill>
                <a:srgbClr val="7030A0"/>
              </a:solidFill>
            </a:endParaRPr>
          </a:p>
        </p:txBody>
      </p:sp>
      <p:sp>
        <p:nvSpPr>
          <p:cNvPr id="3" name="Antrinis pavadinimas 2"/>
          <p:cNvSpPr>
            <a:spLocks noGrp="1"/>
          </p:cNvSpPr>
          <p:nvPr>
            <p:ph type="subTitle" idx="1"/>
          </p:nvPr>
        </p:nvSpPr>
        <p:spPr>
          <a:xfrm>
            <a:off x="4644008" y="3789040"/>
            <a:ext cx="3416424" cy="1752600"/>
          </a:xfrm>
        </p:spPr>
        <p:txBody>
          <a:bodyPr>
            <a:normAutofit lnSpcReduction="10000"/>
          </a:bodyPr>
          <a:lstStyle/>
          <a:p>
            <a:r>
              <a:rPr lang="lt-LT" sz="2100" dirty="0">
                <a:solidFill>
                  <a:schemeClr val="tx1"/>
                </a:solidFill>
                <a:latin typeface="Times New Roman" panose="02020603050405020304" pitchFamily="18" charset="0"/>
                <a:cs typeface="Times New Roman" panose="02020603050405020304" pitchFamily="18" charset="0"/>
              </a:rPr>
              <a:t>Šakių ,,Varpo‘‘ mokyklos </a:t>
            </a:r>
          </a:p>
          <a:p>
            <a:r>
              <a:rPr lang="lt-LT" sz="2100" dirty="0">
                <a:solidFill>
                  <a:schemeClr val="tx1"/>
                </a:solidFill>
                <a:latin typeface="Times New Roman" panose="02020603050405020304" pitchFamily="18" charset="0"/>
                <a:cs typeface="Times New Roman" panose="02020603050405020304" pitchFamily="18" charset="0"/>
              </a:rPr>
              <a:t>    </a:t>
            </a:r>
            <a:r>
              <a:rPr lang="lt-LT" sz="2100" dirty="0" smtClean="0">
                <a:solidFill>
                  <a:schemeClr val="tx1"/>
                </a:solidFill>
                <a:latin typeface="Times New Roman" panose="02020603050405020304" pitchFamily="18" charset="0"/>
                <a:cs typeface="Times New Roman" panose="02020603050405020304" pitchFamily="18" charset="0"/>
              </a:rPr>
              <a:t>,,</a:t>
            </a:r>
            <a:r>
              <a:rPr lang="lt-LT" sz="2100" dirty="0">
                <a:solidFill>
                  <a:schemeClr val="tx1"/>
                </a:solidFill>
                <a:latin typeface="Times New Roman" panose="02020603050405020304" pitchFamily="18" charset="0"/>
                <a:cs typeface="Times New Roman" panose="02020603050405020304" pitchFamily="18" charset="0"/>
              </a:rPr>
              <a:t>Varpo </a:t>
            </a:r>
            <a:r>
              <a:rPr lang="lt-LT" sz="2100" dirty="0" err="1">
                <a:solidFill>
                  <a:schemeClr val="tx1"/>
                </a:solidFill>
                <a:latin typeface="Times New Roman" panose="02020603050405020304" pitchFamily="18" charset="0"/>
                <a:cs typeface="Times New Roman" panose="02020603050405020304" pitchFamily="18" charset="0"/>
              </a:rPr>
              <a:t>sveikuoliukų</a:t>
            </a:r>
            <a:r>
              <a:rPr lang="lt-LT" sz="2100" dirty="0">
                <a:solidFill>
                  <a:schemeClr val="tx1"/>
                </a:solidFill>
                <a:latin typeface="Times New Roman" panose="02020603050405020304" pitchFamily="18" charset="0"/>
                <a:cs typeface="Times New Roman" panose="02020603050405020304" pitchFamily="18" charset="0"/>
              </a:rPr>
              <a:t>‘‘ 2 </a:t>
            </a:r>
            <a:r>
              <a:rPr lang="lt-LT" sz="2100" dirty="0" err="1">
                <a:solidFill>
                  <a:schemeClr val="tx1"/>
                </a:solidFill>
                <a:latin typeface="Times New Roman" panose="02020603050405020304" pitchFamily="18" charset="0"/>
                <a:cs typeface="Times New Roman" panose="02020603050405020304" pitchFamily="18" charset="0"/>
              </a:rPr>
              <a:t>kl</a:t>
            </a:r>
            <a:r>
              <a:rPr lang="lt-LT" sz="2100" dirty="0">
                <a:solidFill>
                  <a:schemeClr val="tx1"/>
                </a:solidFill>
                <a:latin typeface="Times New Roman" panose="02020603050405020304" pitchFamily="18" charset="0"/>
                <a:cs typeface="Times New Roman" panose="02020603050405020304" pitchFamily="18" charset="0"/>
              </a:rPr>
              <a:t>. </a:t>
            </a:r>
            <a:endParaRPr lang="lt-LT" sz="2100" dirty="0" smtClean="0">
              <a:solidFill>
                <a:schemeClr val="tx1"/>
              </a:solidFill>
              <a:latin typeface="Times New Roman" panose="02020603050405020304" pitchFamily="18" charset="0"/>
              <a:cs typeface="Times New Roman" panose="02020603050405020304" pitchFamily="18" charset="0"/>
            </a:endParaRPr>
          </a:p>
          <a:p>
            <a:r>
              <a:rPr lang="lt-LT" sz="2100" dirty="0" smtClean="0">
                <a:solidFill>
                  <a:schemeClr val="tx1"/>
                </a:solidFill>
                <a:latin typeface="Times New Roman" panose="02020603050405020304" pitchFamily="18" charset="0"/>
                <a:cs typeface="Times New Roman" panose="02020603050405020304" pitchFamily="18" charset="0"/>
              </a:rPr>
              <a:t>,,Judriųjų </a:t>
            </a:r>
            <a:r>
              <a:rPr lang="lt-LT" sz="2100" dirty="0" smtClean="0">
                <a:solidFill>
                  <a:schemeClr val="tx1"/>
                </a:solidFill>
                <a:latin typeface="Times New Roman" panose="02020603050405020304" pitchFamily="18" charset="0"/>
                <a:cs typeface="Times New Roman" panose="02020603050405020304" pitchFamily="18" charset="0"/>
              </a:rPr>
              <a:t>žaidimų‘‘  </a:t>
            </a:r>
            <a:r>
              <a:rPr lang="lt-LT" sz="2100" dirty="0">
                <a:solidFill>
                  <a:schemeClr val="tx1"/>
                </a:solidFill>
                <a:latin typeface="Times New Roman" panose="02020603050405020304" pitchFamily="18" charset="0"/>
                <a:cs typeface="Times New Roman" panose="02020603050405020304" pitchFamily="18" charset="0"/>
              </a:rPr>
              <a:t>būrelio komanda ir </a:t>
            </a:r>
          </a:p>
          <a:p>
            <a:r>
              <a:rPr lang="lt-LT" sz="2100" dirty="0">
                <a:solidFill>
                  <a:schemeClr val="tx1"/>
                </a:solidFill>
                <a:latin typeface="Times New Roman" panose="02020603050405020304" pitchFamily="18" charset="0"/>
                <a:cs typeface="Times New Roman" panose="02020603050405020304" pitchFamily="18" charset="0"/>
              </a:rPr>
              <a:t>mokytoja Rita Čižauskienė</a:t>
            </a:r>
          </a:p>
          <a:p>
            <a:endParaRPr lang="lt-LT" dirty="0">
              <a:solidFill>
                <a:schemeClr val="tx1"/>
              </a:solidFill>
            </a:endParaRPr>
          </a:p>
        </p:txBody>
      </p:sp>
    </p:spTree>
    <p:extLst>
      <p:ext uri="{BB962C8B-B14F-4D97-AF65-F5344CB8AC3E}">
        <p14:creationId xmlns:p14="http://schemas.microsoft.com/office/powerpoint/2010/main" val="306751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Agrastai</a:t>
            </a:r>
            <a:endParaRPr lang="lt-LT" dirty="0"/>
          </a:p>
        </p:txBody>
      </p:sp>
      <p:sp>
        <p:nvSpPr>
          <p:cNvPr id="5" name="Turinio vietos rezervavimo ženklas 4"/>
          <p:cNvSpPr>
            <a:spLocks noGrp="1"/>
          </p:cNvSpPr>
          <p:nvPr>
            <p:ph sz="half" idx="2"/>
          </p:nvPr>
        </p:nvSpPr>
        <p:spPr>
          <a:xfrm>
            <a:off x="4648200" y="1340768"/>
            <a:ext cx="4038600" cy="5199459"/>
          </a:xfrm>
        </p:spPr>
        <p:txBody>
          <a:bodyPr>
            <a:noAutofit/>
          </a:bodyPr>
          <a:lstStyle/>
          <a:p>
            <a:r>
              <a:rPr lang="lt-LT" sz="2000" b="1" dirty="0"/>
              <a:t> Agrastuose yra fruktozės, gliukozės, sacharozės, pektinų, organinių rūgščių (citrinos, obuolių, rūgštynių, gintaro, vyno), kalio, cinko, geležies, fosforo, vario, mangano, fluoro, jodo, vitaminų (C, B1, B2, B6, F), rauginių </a:t>
            </a:r>
            <a:r>
              <a:rPr lang="lt-LT" sz="2000" b="1" dirty="0" smtClean="0"/>
              <a:t>medžiagų.</a:t>
            </a:r>
          </a:p>
          <a:p>
            <a:r>
              <a:rPr lang="lt-LT" sz="2000" b="1" dirty="0" smtClean="0"/>
              <a:t>Uogos </a:t>
            </a:r>
            <a:r>
              <a:rPr lang="lt-LT" sz="2000" b="1" dirty="0"/>
              <a:t>normalizuoja skrandžio ir žarnyno veiklą, padeda organizmui po sunkių ligų</a:t>
            </a:r>
            <a:r>
              <a:rPr lang="lt-LT" sz="2000" b="1" dirty="0" smtClean="0"/>
              <a:t>.</a:t>
            </a:r>
          </a:p>
          <a:p>
            <a:r>
              <a:rPr lang="lt-LT" sz="2000" b="1" dirty="0" smtClean="0"/>
              <a:t> </a:t>
            </a:r>
            <a:r>
              <a:rPr lang="lt-LT" sz="2000" b="1" dirty="0"/>
              <a:t>Uogose gausu vitamino P, kuris stiprina kraujagysles. Raudonos spalvos agrastuose šio vitamino yra 4 – 10 kartų daugiau, negu žaliose ar geltonose uogose.</a:t>
            </a: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2060849"/>
            <a:ext cx="324036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9715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146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dirty="0">
                <a:solidFill>
                  <a:srgbClr val="92D050"/>
                </a:solidFill>
              </a:rPr>
              <a:t>Visas tavo maistas turi būti tavo vaistas! </a:t>
            </a:r>
            <a:r>
              <a:rPr lang="lt-LT" dirty="0"/>
              <a:t>(Hipokratas)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71763"/>
            <a:ext cx="4392488" cy="241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84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solidFill>
                  <a:srgbClr val="FF0000"/>
                </a:solidFill>
              </a:rPr>
              <a:t>Jei sveikas maistas – nereikalingas ir </a:t>
            </a:r>
            <a:r>
              <a:rPr lang="lt-LT" dirty="0" smtClean="0">
                <a:solidFill>
                  <a:srgbClr val="FF0000"/>
                </a:solidFill>
              </a:rPr>
              <a:t>vaistas. Uogos, vaisiai </a:t>
            </a:r>
            <a:endParaRPr lang="lt-LT" dirty="0">
              <a:solidFill>
                <a:srgbClr val="FF000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2132856"/>
            <a:ext cx="4720745"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43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en-GB" dirty="0" smtClean="0"/>
              <a:t>Bra</a:t>
            </a:r>
            <a:r>
              <a:rPr lang="lt-LT" dirty="0" err="1" smtClean="0"/>
              <a:t>škės</a:t>
            </a:r>
            <a:endParaRPr lang="lt-LT" dirty="0"/>
          </a:p>
        </p:txBody>
      </p:sp>
      <p:sp>
        <p:nvSpPr>
          <p:cNvPr id="8" name="Teksto vietos rezervavimo ženklas 7"/>
          <p:cNvSpPr>
            <a:spLocks noGrp="1"/>
          </p:cNvSpPr>
          <p:nvPr>
            <p:ph type="body" idx="1"/>
          </p:nvPr>
        </p:nvSpPr>
        <p:spPr>
          <a:xfrm>
            <a:off x="457200" y="1535112"/>
            <a:ext cx="4040188" cy="4918223"/>
          </a:xfrm>
        </p:spPr>
        <p:txBody>
          <a:bodyPr/>
          <a:lstStyle/>
          <a:p>
            <a:endParaRPr lang="lt-LT"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55576" y="3645024"/>
            <a:ext cx="14763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o vietos rezervavimo ženklas 8"/>
          <p:cNvSpPr>
            <a:spLocks noGrp="1"/>
          </p:cNvSpPr>
          <p:nvPr>
            <p:ph type="body" sz="quarter" idx="3"/>
          </p:nvPr>
        </p:nvSpPr>
        <p:spPr>
          <a:xfrm>
            <a:off x="4645025" y="1535112"/>
            <a:ext cx="4041775" cy="4702199"/>
          </a:xfrm>
        </p:spPr>
        <p:txBody>
          <a:bodyPr/>
          <a:lstStyle/>
          <a:p>
            <a:r>
              <a:rPr lang="lt-LT" dirty="0"/>
              <a:t>Braškės yra puiki prevencija širdies ir kraujagyslių ligoms, jos taip pat stabdo ir senėjimo procesus. Mokslininkai teigia, kad didelis antioksidantų kiekis braškėse gali padėti neutralizuoti neigiamą laisvųjų radikalų poveikį jūsų organizme</a:t>
            </a:r>
            <a:r>
              <a:rPr lang="lt-LT" dirty="0" smtClean="0"/>
              <a:t>.</a:t>
            </a:r>
          </a:p>
          <a:p>
            <a:r>
              <a:rPr lang="lt-LT" dirty="0" smtClean="0"/>
              <a:t> </a:t>
            </a:r>
            <a:r>
              <a:rPr lang="lt-LT" dirty="0"/>
              <a:t>Braškės stiprina imuninę sistemą ir padeda apsisaugoti nuo ligų, pavyzdžiui, gripo.</a:t>
            </a:r>
          </a:p>
        </p:txBody>
      </p:sp>
      <p:pic>
        <p:nvPicPr>
          <p:cNvPr id="1028"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755576" y="162880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1" y="3573016"/>
            <a:ext cx="1944216"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981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Vyšnios</a:t>
            </a:r>
            <a:endParaRPr lang="lt-LT" dirty="0"/>
          </a:p>
        </p:txBody>
      </p:sp>
      <p:sp>
        <p:nvSpPr>
          <p:cNvPr id="6" name="Turinio vietos rezervavimo ženklas 5"/>
          <p:cNvSpPr>
            <a:spLocks noGrp="1"/>
          </p:cNvSpPr>
          <p:nvPr>
            <p:ph sz="half" idx="2"/>
          </p:nvPr>
        </p:nvSpPr>
        <p:spPr/>
        <p:txBody>
          <a:bodyPr>
            <a:normAutofit fontScale="70000" lnSpcReduction="20000"/>
          </a:bodyPr>
          <a:lstStyle/>
          <a:p>
            <a:r>
              <a:rPr lang="lt-LT" sz="3100" b="1" dirty="0"/>
              <a:t>Vyšnios – mažo kaloringumo vaisius (100 g saldžiųjų vyšnių turi 63 kcal, rūgščiose – 50 kcal), kuriame gausu svarbių maistinių ir biologiškai aktyvių medžiagų: skaidulų, (100 g saldžiųjų vyšnių yra apie 2,1 g, o rūgščiose – apie 1,6 g), </a:t>
            </a:r>
            <a:r>
              <a:rPr lang="lt-LT" sz="3100" b="1" dirty="0" err="1"/>
              <a:t>fenolių</a:t>
            </a:r>
            <a:r>
              <a:rPr lang="lt-LT" sz="3100" b="1" dirty="0"/>
              <a:t> (100 g saldžiųjų – 109,8 mg, rūgščiųjų net 228,9 mg), </a:t>
            </a:r>
            <a:r>
              <a:rPr lang="lt-LT" sz="3100" b="1" dirty="0" err="1"/>
              <a:t>karotenoidų</a:t>
            </a:r>
            <a:r>
              <a:rPr lang="lt-LT" sz="3100" b="1" dirty="0"/>
              <a:t> (100 g saldžių vyšnių beta-</a:t>
            </a:r>
            <a:r>
              <a:rPr lang="lt-LT" sz="3100" b="1" dirty="0" err="1"/>
              <a:t>karoteno</a:t>
            </a:r>
            <a:r>
              <a:rPr lang="lt-LT" sz="3100" b="1" dirty="0"/>
              <a:t> yra 38µg, rūgščiose net 770 </a:t>
            </a:r>
            <a:r>
              <a:rPr lang="lt-LT" sz="3100" b="1" dirty="0" err="1"/>
              <a:t>µg</a:t>
            </a:r>
            <a:r>
              <a:rPr lang="lt-LT" sz="3100" b="1" dirty="0"/>
              <a:t>), vitaminų (ypatingai C ir A vitaminų) ir mineralų.</a:t>
            </a:r>
          </a:p>
          <a:p>
            <a:endParaRPr lang="lt-LT" dirty="0"/>
          </a:p>
          <a:p>
            <a:endParaRPr lang="lt-L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33843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9592" y="443711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73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Avietės</a:t>
            </a:r>
            <a:endParaRPr lang="lt-LT" dirty="0"/>
          </a:p>
        </p:txBody>
      </p:sp>
      <p:sp>
        <p:nvSpPr>
          <p:cNvPr id="5" name="Turinio vietos rezervavimo ženklas 4"/>
          <p:cNvSpPr>
            <a:spLocks noGrp="1"/>
          </p:cNvSpPr>
          <p:nvPr>
            <p:ph sz="half" idx="2"/>
          </p:nvPr>
        </p:nvSpPr>
        <p:spPr/>
        <p:txBody>
          <a:bodyPr>
            <a:normAutofit/>
          </a:bodyPr>
          <a:lstStyle/>
          <a:p>
            <a:r>
              <a:rPr lang="lt-LT" sz="2400" b="1" dirty="0"/>
              <a:t>Vienas puodelis aviečių suteiks daugiau kaip 50 proc. vitamino C paros normos, o tai itin svarbu gerinant imunitetą, odos būklę, kolageno gamybai. Avietėse taip pat yra mangano ir vitamino K, kurie itin svarbūs kaulų </a:t>
            </a:r>
            <a:r>
              <a:rPr lang="lt-LT" sz="2400" b="1" dirty="0" smtClean="0"/>
              <a:t>sveikatai.</a:t>
            </a:r>
            <a:endParaRPr lang="lt-LT" sz="2400" b="1"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338437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49080"/>
            <a:ext cx="2808312" cy="167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04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Obuoliai</a:t>
            </a:r>
            <a:endParaRPr lang="lt-LT" dirty="0"/>
          </a:p>
        </p:txBody>
      </p:sp>
      <p:sp>
        <p:nvSpPr>
          <p:cNvPr id="5" name="Turinio vietos rezervavimo ženklas 4"/>
          <p:cNvSpPr>
            <a:spLocks noGrp="1"/>
          </p:cNvSpPr>
          <p:nvPr>
            <p:ph sz="half" idx="2"/>
          </p:nvPr>
        </p:nvSpPr>
        <p:spPr/>
        <p:txBody>
          <a:bodyPr>
            <a:normAutofit/>
          </a:bodyPr>
          <a:lstStyle/>
          <a:p>
            <a:r>
              <a:rPr lang="lt-LT" sz="2000" b="1" dirty="0"/>
              <a:t>Obuolys yra puikus vaisius sveikatai – 150 gramų obuolio yra tik 70 </a:t>
            </a:r>
            <a:r>
              <a:rPr lang="lt-LT" sz="2000" b="1" dirty="0" err="1"/>
              <a:t>kilokalorijų</a:t>
            </a:r>
            <a:r>
              <a:rPr lang="lt-LT" sz="2000" b="1" dirty="0"/>
              <a:t>.</a:t>
            </a:r>
          </a:p>
          <a:p>
            <a:r>
              <a:rPr lang="lt-LT" sz="2000" b="1" dirty="0" smtClean="0"/>
              <a:t>Šviežiai spaustos obuolių </a:t>
            </a:r>
            <a:r>
              <a:rPr lang="lt-LT" sz="2000" b="1" dirty="0"/>
              <a:t>sultys aktyviai dalyvauja reguliuojant cholesterolio kiekį </a:t>
            </a:r>
            <a:r>
              <a:rPr lang="lt-LT" sz="2000" b="1" dirty="0" smtClean="0"/>
              <a:t>organizme.</a:t>
            </a:r>
          </a:p>
          <a:p>
            <a:r>
              <a:rPr lang="lt-LT" sz="2000" b="1" dirty="0"/>
              <a:t>Vitaminai obuolyje yra labiausiai susikoncentravę odelėje, todėl </a:t>
            </a:r>
            <a:r>
              <a:rPr lang="lt-LT" sz="2000" b="1" dirty="0" err="1"/>
              <a:t>rekomenduojma</a:t>
            </a:r>
            <a:r>
              <a:rPr lang="lt-LT" sz="2000" b="1" dirty="0"/>
              <a:t> tiek žalius, tiek keptus obuolius valgyti būtent su ja.</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114235"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81128"/>
            <a:ext cx="290740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06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 Juodieji serbentai</a:t>
            </a:r>
            <a:endParaRPr lang="lt-LT" dirty="0"/>
          </a:p>
        </p:txBody>
      </p:sp>
      <p:sp>
        <p:nvSpPr>
          <p:cNvPr id="5" name="Turinio vietos rezervavimo ženklas 4"/>
          <p:cNvSpPr>
            <a:spLocks noGrp="1"/>
          </p:cNvSpPr>
          <p:nvPr>
            <p:ph sz="half" idx="2"/>
          </p:nvPr>
        </p:nvSpPr>
        <p:spPr/>
        <p:txBody>
          <a:bodyPr>
            <a:normAutofit fontScale="92500"/>
          </a:bodyPr>
          <a:lstStyle/>
          <a:p>
            <a:r>
              <a:rPr lang="lt-LT" sz="2400" b="1" dirty="0"/>
              <a:t>Juoduosiuose serbentuose gausu </a:t>
            </a:r>
            <a:r>
              <a:rPr lang="lt-LT" sz="2400" b="1" dirty="0" err="1"/>
              <a:t>antocianinų</a:t>
            </a:r>
            <a:r>
              <a:rPr lang="lt-LT" sz="2400" b="1" dirty="0"/>
              <a:t>, </a:t>
            </a:r>
            <a:r>
              <a:rPr lang="lt-LT" sz="2400" b="1" dirty="0" err="1"/>
              <a:t>polifenolinių</a:t>
            </a:r>
            <a:r>
              <a:rPr lang="lt-LT" sz="2400" b="1" dirty="0"/>
              <a:t> medžiagų, antioksidantų, vitamino C ir gama-</a:t>
            </a:r>
            <a:r>
              <a:rPr lang="lt-LT" sz="2400" b="1" dirty="0" err="1"/>
              <a:t>linoleno</a:t>
            </a:r>
            <a:r>
              <a:rPr lang="lt-LT" sz="2400" b="1" dirty="0"/>
              <a:t> rūgšties (GLA</a:t>
            </a:r>
            <a:r>
              <a:rPr lang="lt-LT" sz="2400" b="1" dirty="0" smtClean="0"/>
              <a:t>).</a:t>
            </a:r>
          </a:p>
          <a:p>
            <a:r>
              <a:rPr lang="lt-LT" sz="2400" b="1" dirty="0" smtClean="0"/>
              <a:t> </a:t>
            </a:r>
            <a:r>
              <a:rPr lang="lt-LT" sz="2400" b="1" dirty="0"/>
              <a:t>Juodieji serbentai naudojami įvairiems sveiko maisto patiekalams ir gėrimams, o dėl savo rūgštumo dažnai maišomi su kitais vaisiais ar uogomis, ypač gaminant </a:t>
            </a:r>
            <a:r>
              <a:rPr lang="lt-LT" sz="2400" b="1" dirty="0" err="1"/>
              <a:t>sultis</a:t>
            </a:r>
            <a:r>
              <a:rPr lang="lt-LT" sz="2400" b="1" dirty="0"/>
              <a:t> ir uogienes.</a:t>
            </a:r>
          </a:p>
          <a:p>
            <a:endParaRPr lang="lt-LT" dirty="0"/>
          </a:p>
          <a:p>
            <a:endParaRPr lang="lt-LT"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1" y="2132856"/>
            <a:ext cx="309634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09120"/>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434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Raudonieji serbentai</a:t>
            </a:r>
            <a:endParaRPr lang="lt-LT" dirty="0"/>
          </a:p>
        </p:txBody>
      </p:sp>
      <p:sp>
        <p:nvSpPr>
          <p:cNvPr id="5" name="Turinio vietos rezervavimo ženklas 4"/>
          <p:cNvSpPr>
            <a:spLocks noGrp="1"/>
          </p:cNvSpPr>
          <p:nvPr>
            <p:ph sz="half" idx="2"/>
          </p:nvPr>
        </p:nvSpPr>
        <p:spPr/>
        <p:txBody>
          <a:bodyPr>
            <a:normAutofit fontScale="55000" lnSpcReduction="20000"/>
          </a:bodyPr>
          <a:lstStyle/>
          <a:p>
            <a:endParaRPr lang="lt-LT" dirty="0" smtClean="0"/>
          </a:p>
          <a:p>
            <a:r>
              <a:rPr lang="lt-LT" sz="3200" b="1" dirty="0"/>
              <a:t>Raudonuosiuose serbentuose yra kur kas daugiau vitamino C nei, pavyzdžiui, citrinose, žemuogėse ar net apelsinuose. Kad patenkintumėte vitamino C poreikį, kasdien reikėtų suvalgykite maždaug po 100–150 g uogų.</a:t>
            </a:r>
          </a:p>
          <a:p>
            <a:endParaRPr lang="lt-LT" sz="3200" b="1" dirty="0" smtClean="0"/>
          </a:p>
          <a:p>
            <a:endParaRPr lang="lt-LT" sz="3200" b="1" dirty="0"/>
          </a:p>
          <a:p>
            <a:r>
              <a:rPr lang="lt-LT" sz="3200" b="1" dirty="0" smtClean="0"/>
              <a:t>Raudonųjų </a:t>
            </a:r>
            <a:r>
              <a:rPr lang="lt-LT" sz="3200" b="1" dirty="0"/>
              <a:t>serbentų lapai turi daug vitamino C (daugiau nei uogos) ir kitų biologiškai vertingų medžiagų. Iš džiovintų lapų gaminama vitamininė arbata (du valgomieji šaukštai susmulkintų lapų stiklinei verdančio vandens</a:t>
            </a:r>
            <a:r>
              <a:rPr lang="lt-LT" sz="3200" b="1" dirty="0" smtClean="0"/>
              <a:t>).</a:t>
            </a:r>
            <a:endParaRPr lang="lt-LT" sz="32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32403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84501" y="4653136"/>
            <a:ext cx="3067419"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21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Kriaušės</a:t>
            </a:r>
            <a:endParaRPr lang="lt-LT" dirty="0"/>
          </a:p>
        </p:txBody>
      </p:sp>
      <p:sp>
        <p:nvSpPr>
          <p:cNvPr id="5" name="Turinio vietos rezervavimo ženklas 4"/>
          <p:cNvSpPr>
            <a:spLocks noGrp="1"/>
          </p:cNvSpPr>
          <p:nvPr>
            <p:ph sz="half" idx="2"/>
          </p:nvPr>
        </p:nvSpPr>
        <p:spPr/>
        <p:txBody>
          <a:bodyPr>
            <a:normAutofit fontScale="77500" lnSpcReduction="20000"/>
          </a:bodyPr>
          <a:lstStyle/>
          <a:p>
            <a:r>
              <a:rPr lang="lt-LT" b="1" dirty="0"/>
              <a:t>Labiausiai kriaušės vertinamos dėl ląstelienos. Kiekviename vidutinio dydžio vaisiuje </a:t>
            </a:r>
            <a:r>
              <a:rPr lang="lt-LT" b="1" dirty="0" err="1"/>
              <a:t>yramaždaug</a:t>
            </a:r>
            <a:r>
              <a:rPr lang="lt-LT" b="1" dirty="0"/>
              <a:t> 25 proc. dienos </a:t>
            </a:r>
            <a:r>
              <a:rPr lang="lt-LT" b="1" dirty="0" smtClean="0"/>
              <a:t>normos.</a:t>
            </a:r>
          </a:p>
          <a:p>
            <a:r>
              <a:rPr lang="lt-LT" b="1" dirty="0" smtClean="0"/>
              <a:t>Kriaušės </a:t>
            </a:r>
            <a:r>
              <a:rPr lang="lt-LT" b="1" dirty="0"/>
              <a:t>skaidulos teigiamai veikia virškinimo traktą, mažina žarnyno ir skrandžio vėžio susiformavimo riziką. Kriaušės padeda stiprinti imuninę sistemą dėl jose esančių antioksidantų – vitamino C ir vario, kurie apsaugo organizmą nuo laisvųjų radikalų ir virusų.</a:t>
            </a:r>
          </a:p>
          <a:p>
            <a:endParaRPr lang="lt-LT" dirty="0"/>
          </a:p>
          <a:p>
            <a:endParaRPr lang="lt-LT"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8164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653136"/>
            <a:ext cx="280831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555</Words>
  <Application>Microsoft Office PowerPoint</Application>
  <PresentationFormat>Demonstracija ekrane (4:3)</PresentationFormat>
  <Paragraphs>34</Paragraphs>
  <Slides>11</Slides>
  <Notes>0</Notes>
  <HiddenSlides>0</HiddenSlides>
  <MMClips>0</MMClips>
  <ScaleCrop>false</ScaleCrop>
  <HeadingPairs>
    <vt:vector size="4" baseType="variant">
      <vt:variant>
        <vt:lpstr>Tema</vt:lpstr>
      </vt:variant>
      <vt:variant>
        <vt:i4>1</vt:i4>
      </vt:variant>
      <vt:variant>
        <vt:lpstr>Skaidrių pavadinimai</vt:lpstr>
      </vt:variant>
      <vt:variant>
        <vt:i4>11</vt:i4>
      </vt:variant>
    </vt:vector>
  </HeadingPairs>
  <TitlesOfParts>
    <vt:vector size="12" baseType="lpstr">
      <vt:lpstr>Office tema</vt:lpstr>
      <vt:lpstr>PROJEKTAS „SVEIKATA VISUS METUS 2023“  LIEPOS MĖN. IŠŠŪKIS „Kai sveikas maistas-nereikalingas ir vaistas“.</vt:lpstr>
      <vt:lpstr>Jei sveikas maistas – nereikalingas ir vaistas. Uogos, vaisiai </vt:lpstr>
      <vt:lpstr>Braškės</vt:lpstr>
      <vt:lpstr>Vyšnios</vt:lpstr>
      <vt:lpstr>Avietės</vt:lpstr>
      <vt:lpstr>Obuoliai</vt:lpstr>
      <vt:lpstr> Juodieji serbentai</vt:lpstr>
      <vt:lpstr>Raudonieji serbentai</vt:lpstr>
      <vt:lpstr>Kriaušės</vt:lpstr>
      <vt:lpstr>Agrastai</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Darzelis_Rita</dc:creator>
  <cp:lastModifiedBy>Darzelis_Rita</cp:lastModifiedBy>
  <cp:revision>18</cp:revision>
  <dcterms:created xsi:type="dcterms:W3CDTF">2023-06-22T12:56:33Z</dcterms:created>
  <dcterms:modified xsi:type="dcterms:W3CDTF">2023-07-17T10:54:27Z</dcterms:modified>
</cp:coreProperties>
</file>