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19"/>
  </p:notesMasterIdLst>
  <p:sldIdLst>
    <p:sldId id="256" r:id="rId2"/>
    <p:sldId id="261" r:id="rId3"/>
    <p:sldId id="262" r:id="rId4"/>
    <p:sldId id="260" r:id="rId5"/>
    <p:sldId id="257" r:id="rId6"/>
    <p:sldId id="258" r:id="rId7"/>
    <p:sldId id="263" r:id="rId8"/>
    <p:sldId id="264" r:id="rId9"/>
    <p:sldId id="266" r:id="rId10"/>
    <p:sldId id="265" r:id="rId11"/>
    <p:sldId id="267" r:id="rId12"/>
    <p:sldId id="268" r:id="rId13"/>
    <p:sldId id="269" r:id="rId14"/>
    <p:sldId id="271" r:id="rId15"/>
    <p:sldId id="272" r:id="rId16"/>
    <p:sldId id="270" r:id="rId17"/>
    <p:sldId id="273" r:id="rId18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EFF29"/>
    <a:srgbClr val="C33A1F"/>
    <a:srgbClr val="003635"/>
    <a:srgbClr val="D6370C"/>
    <a:srgbClr val="0000CC"/>
    <a:srgbClr val="1D3A00"/>
    <a:srgbClr val="FF856D"/>
    <a:srgbClr val="FF2549"/>
    <a:srgbClr val="005856"/>
    <a:srgbClr val="0070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5" d="100"/>
          <a:sy n="85" d="100"/>
        </p:scale>
        <p:origin x="96" y="6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152705" cy="15270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D18E60-4300-4729-A0D7-6AB984C3922D}" type="datetimeFigureOut">
              <a:rPr lang="en-US" smtClean="0"/>
              <a:t>8/24/2023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533E96-F078-4B3D-A8F4-F1AF21EBC3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3001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350B06-B074-48FC-8CFD-53D2CD8FB95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5968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46639" y="833283"/>
            <a:ext cx="6356555" cy="1991033"/>
          </a:xfr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algn="l">
              <a:defRPr sz="3600">
                <a:solidFill>
                  <a:srgbClr val="FF0000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468760" y="3200401"/>
            <a:ext cx="4446639" cy="1216742"/>
          </a:xfrm>
        </p:spPr>
        <p:txBody>
          <a:bodyPr>
            <a:normAutofit/>
          </a:bodyPr>
          <a:lstStyle>
            <a:lvl1pPr marL="0" indent="0" algn="l">
              <a:buNone/>
              <a:defRPr sz="2800" b="0" i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</a:t>
            </a:r>
          </a:p>
          <a:p>
            <a:r>
              <a:rPr lang="en-US" dirty="0"/>
              <a:t>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8/24/2023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8751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8/24/2023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6078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8/24/2023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6657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8/24/2023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E:\websites\free-power-point-templates\2012\logos.png">
            <a:extLst>
              <a:ext uri="{FF2B5EF4-FFF2-40B4-BE49-F238E27FC236}">
                <a16:creationId xmlns:a16="http://schemas.microsoft.com/office/drawing/2014/main" id="{08B89D22-1D6E-450B-881F-4D2A4C527F7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08475" y="2326213"/>
            <a:ext cx="1463784" cy="526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36099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4574" y="113723"/>
            <a:ext cx="8259098" cy="763526"/>
          </a:xfrm>
        </p:spPr>
        <p:txBody>
          <a:bodyPr>
            <a:normAutofit/>
          </a:bodyPr>
          <a:lstStyle>
            <a:lvl1pPr algn="r">
              <a:defRPr sz="3600" baseline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966" y="1172497"/>
            <a:ext cx="8246070" cy="3689825"/>
          </a:xfrm>
        </p:spPr>
        <p:txBody>
          <a:bodyPr/>
          <a:lstStyle>
            <a:lvl1pPr algn="l">
              <a:defRPr sz="2800">
                <a:solidFill>
                  <a:schemeClr val="tx1"/>
                </a:solidFill>
              </a:defRPr>
            </a:lvl1pPr>
            <a:lvl2pPr algn="l">
              <a:defRPr>
                <a:solidFill>
                  <a:schemeClr val="tx1"/>
                </a:solidFill>
              </a:defRPr>
            </a:lvl2pPr>
            <a:lvl3pPr algn="l">
              <a:defRPr>
                <a:solidFill>
                  <a:schemeClr val="tx1"/>
                </a:solidFill>
              </a:defRPr>
            </a:lvl3pPr>
            <a:lvl4pPr algn="l">
              <a:defRPr>
                <a:solidFill>
                  <a:schemeClr val="tx1"/>
                </a:solidFill>
              </a:defRPr>
            </a:lvl4pPr>
            <a:lvl5pPr algn="l"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8/24/2023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471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8805" y="524524"/>
            <a:ext cx="6939384" cy="725349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31431" y="1258553"/>
            <a:ext cx="6962743" cy="3511061"/>
          </a:xfr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8/24/2023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3913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8/24/2023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4415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8/24/2023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7918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1181" y="153660"/>
            <a:ext cx="8093365" cy="763525"/>
          </a:xfrm>
        </p:spPr>
        <p:txBody>
          <a:bodyPr>
            <a:normAutofit/>
          </a:bodyPr>
          <a:lstStyle>
            <a:lvl1pPr algn="r">
              <a:defRPr sz="3600" baseline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6879" y="1500658"/>
            <a:ext cx="4040188" cy="479822"/>
          </a:xfrm>
        </p:spPr>
        <p:txBody>
          <a:bodyPr anchor="b"/>
          <a:lstStyle>
            <a:lvl1pPr marL="0" indent="0" algn="ctr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6879" y="1973055"/>
            <a:ext cx="4040188" cy="2276294"/>
          </a:xfrm>
        </p:spPr>
        <p:txBody>
          <a:bodyPr/>
          <a:lstStyle>
            <a:lvl1pPr algn="ctr">
              <a:defRPr sz="2400">
                <a:solidFill>
                  <a:schemeClr val="tx1"/>
                </a:solidFill>
              </a:defRPr>
            </a:lvl1pPr>
            <a:lvl2pPr algn="ctr">
              <a:defRPr sz="2000">
                <a:solidFill>
                  <a:schemeClr val="tx1"/>
                </a:solidFill>
              </a:defRPr>
            </a:lvl2pPr>
            <a:lvl3pPr algn="ctr">
              <a:defRPr sz="1800">
                <a:solidFill>
                  <a:schemeClr val="tx1"/>
                </a:solidFill>
              </a:defRPr>
            </a:lvl3pPr>
            <a:lvl4pPr algn="ctr">
              <a:defRPr sz="1600">
                <a:solidFill>
                  <a:schemeClr val="tx1"/>
                </a:solidFill>
              </a:defRPr>
            </a:lvl4pPr>
            <a:lvl5pPr algn="ctr"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72000" y="1500658"/>
            <a:ext cx="4041775" cy="479822"/>
          </a:xfrm>
        </p:spPr>
        <p:txBody>
          <a:bodyPr anchor="b"/>
          <a:lstStyle>
            <a:lvl1pPr marL="0" indent="0" algn="ctr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72000" y="1973055"/>
            <a:ext cx="4041775" cy="2276294"/>
          </a:xfrm>
        </p:spPr>
        <p:txBody>
          <a:bodyPr/>
          <a:lstStyle>
            <a:lvl1pPr algn="ctr">
              <a:defRPr sz="2400">
                <a:solidFill>
                  <a:schemeClr val="tx1"/>
                </a:solidFill>
              </a:defRPr>
            </a:lvl1pPr>
            <a:lvl2pPr algn="ctr">
              <a:defRPr sz="2000">
                <a:solidFill>
                  <a:schemeClr val="tx1"/>
                </a:solidFill>
              </a:defRPr>
            </a:lvl2pPr>
            <a:lvl3pPr algn="ctr">
              <a:defRPr sz="1800">
                <a:solidFill>
                  <a:schemeClr val="tx1"/>
                </a:solidFill>
              </a:defRPr>
            </a:lvl3pPr>
            <a:lvl4pPr algn="ctr">
              <a:defRPr sz="1600">
                <a:solidFill>
                  <a:schemeClr val="tx1"/>
                </a:solidFill>
              </a:defRPr>
            </a:lvl4pPr>
            <a:lvl5pPr algn="ctr"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8/24/2023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9119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8/24/2023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7731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8/24/2023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8640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8/24/2023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4526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74F12-AA26-4AC8-9962-C36BB8F32554}" type="datetimeFigureOut">
              <a:rPr lang="en-US" smtClean="0"/>
              <a:pPr/>
              <a:t>8/24/2023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E867DF-3DCA-4725-94F0-F2B6BD747A82}"/>
              </a:ext>
            </a:extLst>
          </p:cNvPr>
          <p:cNvSpPr txBox="1"/>
          <p:nvPr userDrawn="1"/>
        </p:nvSpPr>
        <p:spPr>
          <a:xfrm>
            <a:off x="-9150" y="5213747"/>
            <a:ext cx="83896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This presentation uses a free template provided by FPPT.com</a:t>
            </a:r>
          </a:p>
          <a:p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www.free-power-point-templates.com</a:t>
            </a:r>
          </a:p>
        </p:txBody>
      </p:sp>
    </p:spTree>
    <p:extLst>
      <p:ext uri="{BB962C8B-B14F-4D97-AF65-F5344CB8AC3E}">
        <p14:creationId xmlns:p14="http://schemas.microsoft.com/office/powerpoint/2010/main" val="1944039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54013" y="825909"/>
            <a:ext cx="4689987" cy="1858296"/>
          </a:xfrm>
        </p:spPr>
        <p:txBody>
          <a:bodyPr>
            <a:normAutofit/>
          </a:bodyPr>
          <a:lstStyle/>
          <a:p>
            <a:pPr algn="ctr"/>
            <a:r>
              <a:rPr lang="en-US" dirty="0" err="1">
                <a:latin typeface="Calisto MT" panose="02040603050505030304" pitchFamily="18" charset="0"/>
              </a:rPr>
              <a:t>Projektas</a:t>
            </a:r>
            <a:r>
              <a:rPr lang="en-US" dirty="0">
                <a:latin typeface="Calisto MT" panose="02040603050505030304" pitchFamily="18" charset="0"/>
              </a:rPr>
              <a:t> </a:t>
            </a:r>
            <a:br>
              <a:rPr lang="lt-LT" dirty="0">
                <a:latin typeface="Calisto MT" panose="02040603050505030304" pitchFamily="18" charset="0"/>
              </a:rPr>
            </a:br>
            <a:r>
              <a:rPr lang="en-US" dirty="0">
                <a:latin typeface="Calisto MT" panose="02040603050505030304" pitchFamily="18" charset="0"/>
              </a:rPr>
              <a:t>„</a:t>
            </a:r>
            <a:r>
              <a:rPr lang="en-US" dirty="0" err="1">
                <a:latin typeface="Calisto MT" panose="02040603050505030304" pitchFamily="18" charset="0"/>
              </a:rPr>
              <a:t>Sveikata</a:t>
            </a:r>
            <a:r>
              <a:rPr lang="en-US" dirty="0">
                <a:latin typeface="Calisto MT" panose="02040603050505030304" pitchFamily="18" charset="0"/>
              </a:rPr>
              <a:t> </a:t>
            </a:r>
            <a:r>
              <a:rPr lang="en-US" dirty="0" err="1">
                <a:latin typeface="Calisto MT" panose="02040603050505030304" pitchFamily="18" charset="0"/>
              </a:rPr>
              <a:t>visus</a:t>
            </a:r>
            <a:r>
              <a:rPr lang="en-US" dirty="0">
                <a:latin typeface="Calisto MT" panose="02040603050505030304" pitchFamily="18" charset="0"/>
              </a:rPr>
              <a:t> </a:t>
            </a:r>
            <a:r>
              <a:rPr lang="en-US" dirty="0" err="1">
                <a:latin typeface="Calisto MT" panose="02040603050505030304" pitchFamily="18" charset="0"/>
              </a:rPr>
              <a:t>metus</a:t>
            </a:r>
            <a:r>
              <a:rPr lang="en-US" dirty="0">
                <a:latin typeface="Calisto MT" panose="02040603050505030304" pitchFamily="18" charset="0"/>
              </a:rPr>
              <a:t> 2023“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42884" y="4026195"/>
            <a:ext cx="3999672" cy="582674"/>
          </a:xfrm>
        </p:spPr>
        <p:txBody>
          <a:bodyPr>
            <a:normAutofit fontScale="92500"/>
          </a:bodyPr>
          <a:lstStyle/>
          <a:p>
            <a:pPr algn="ctr"/>
            <a:r>
              <a:rPr lang="lt-LT" sz="2000" dirty="0">
                <a:latin typeface="Calisto MT" panose="02040603050505030304" pitchFamily="18" charset="0"/>
              </a:rPr>
              <a:t>Rokiškio lopšelis-darželis „Varpelis"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9203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4556760" y="99299"/>
            <a:ext cx="4160520" cy="857250"/>
          </a:xfrm>
        </p:spPr>
        <p:txBody>
          <a:bodyPr>
            <a:normAutofit/>
          </a:bodyPr>
          <a:lstStyle/>
          <a:p>
            <a:r>
              <a:rPr lang="lt-LT" sz="3600" dirty="0">
                <a:solidFill>
                  <a:schemeClr val="bg1"/>
                </a:solidFill>
                <a:latin typeface="Calisto MT" panose="02040603050505030304" pitchFamily="18" charset="0"/>
              </a:rPr>
              <a:t>Tikriname derlių</a:t>
            </a:r>
          </a:p>
        </p:txBody>
      </p:sp>
      <p:pic>
        <p:nvPicPr>
          <p:cNvPr id="5" name="Turinio vietos rezervavimo ženklas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81773" y="1906824"/>
            <a:ext cx="3821974" cy="2151771"/>
          </a:xfrm>
        </p:spPr>
      </p:pic>
      <p:pic>
        <p:nvPicPr>
          <p:cNvPr id="8" name="Turinio vietos rezervavimo ženklas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43708" y="1898768"/>
            <a:ext cx="3835508" cy="2159391"/>
          </a:xfrm>
        </p:spPr>
      </p:pic>
      <p:pic>
        <p:nvPicPr>
          <p:cNvPr id="10" name="Paveikslėlis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80869" y="1900186"/>
            <a:ext cx="3830468" cy="2156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0194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4199466" y="205979"/>
            <a:ext cx="4487333" cy="857250"/>
          </a:xfrm>
        </p:spPr>
        <p:txBody>
          <a:bodyPr/>
          <a:lstStyle/>
          <a:p>
            <a:r>
              <a:rPr lang="lt-LT" dirty="0"/>
              <a:t>Ragaujame</a:t>
            </a:r>
          </a:p>
        </p:txBody>
      </p:sp>
      <p:pic>
        <p:nvPicPr>
          <p:cNvPr id="5" name="Turinio vietos rezervavimo ženklas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05432" y="1898772"/>
            <a:ext cx="3835508" cy="2159391"/>
          </a:xfrm>
        </p:spPr>
      </p:pic>
      <p:pic>
        <p:nvPicPr>
          <p:cNvPr id="8" name="Turinio vietos rezervavimo ženklas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27608" y="1898772"/>
            <a:ext cx="3835510" cy="2159392"/>
          </a:xfrm>
        </p:spPr>
      </p:pic>
      <p:pic>
        <p:nvPicPr>
          <p:cNvPr id="9" name="Paveikslėlis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06530" y="1902707"/>
            <a:ext cx="3830474" cy="2156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1326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4434975" y="99299"/>
            <a:ext cx="4503319" cy="857250"/>
          </a:xfrm>
        </p:spPr>
        <p:txBody>
          <a:bodyPr>
            <a:normAutofit fontScale="90000"/>
          </a:bodyPr>
          <a:lstStyle/>
          <a:p>
            <a:r>
              <a:rPr lang="lt-LT" sz="2400" dirty="0">
                <a:solidFill>
                  <a:schemeClr val="bg1"/>
                </a:solidFill>
                <a:latin typeface="Calisto MT" panose="02040603050505030304" pitchFamily="18" charset="0"/>
              </a:rPr>
              <a:t>Ar gali būti kas skaniau už šviežias daržoves ir dar pačių užaugintas</a:t>
            </a:r>
          </a:p>
        </p:txBody>
      </p:sp>
      <p:pic>
        <p:nvPicPr>
          <p:cNvPr id="5" name="Turinio vietos rezervavimo ženklas 4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612"/>
          <a:stretch/>
        </p:blipFill>
        <p:spPr>
          <a:xfrm>
            <a:off x="388381" y="1268413"/>
            <a:ext cx="3391139" cy="3634766"/>
          </a:xfrm>
        </p:spPr>
      </p:pic>
      <p:pic>
        <p:nvPicPr>
          <p:cNvPr id="6" name="Turinio vietos rezervavimo ženklas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1939" y="1268413"/>
            <a:ext cx="4846355" cy="3634766"/>
          </a:xfrm>
        </p:spPr>
      </p:pic>
    </p:spTree>
    <p:extLst>
      <p:ext uri="{BB962C8B-B14F-4D97-AF65-F5344CB8AC3E}">
        <p14:creationId xmlns:p14="http://schemas.microsoft.com/office/powerpoint/2010/main" val="6340421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4255910" y="205979"/>
            <a:ext cx="4430889" cy="857250"/>
          </a:xfrm>
        </p:spPr>
        <p:txBody>
          <a:bodyPr/>
          <a:lstStyle/>
          <a:p>
            <a:r>
              <a:rPr lang="lt-LT" dirty="0"/>
              <a:t>Kaip skanu...</a:t>
            </a:r>
          </a:p>
        </p:txBody>
      </p:sp>
      <p:pic>
        <p:nvPicPr>
          <p:cNvPr id="5" name="Turinio vietos rezervavimo ženklas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68029" y="1926609"/>
            <a:ext cx="3789698" cy="2133600"/>
          </a:xfrm>
        </p:spPr>
      </p:pic>
      <p:pic>
        <p:nvPicPr>
          <p:cNvPr id="9" name="Turinio vietos rezervavimo ženklas 8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077" y="1094774"/>
            <a:ext cx="4177845" cy="3793484"/>
          </a:xfrm>
        </p:spPr>
      </p:pic>
      <p:pic>
        <p:nvPicPr>
          <p:cNvPr id="10" name="Paveikslėlis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15117" y="1930036"/>
            <a:ext cx="3822710" cy="2152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8991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4373880" y="68580"/>
            <a:ext cx="4251960" cy="857250"/>
          </a:xfrm>
        </p:spPr>
        <p:txBody>
          <a:bodyPr>
            <a:normAutofit/>
          </a:bodyPr>
          <a:lstStyle/>
          <a:p>
            <a:r>
              <a:rPr lang="lt-LT" sz="2200" dirty="0">
                <a:solidFill>
                  <a:schemeClr val="bg1"/>
                </a:solidFill>
                <a:latin typeface="Calisto MT" panose="02040603050505030304" pitchFamily="18" charset="0"/>
              </a:rPr>
              <a:t>Smagu atsigaivinti karštą vasaros dieną savo pasigamintu gėrimu </a:t>
            </a:r>
          </a:p>
        </p:txBody>
      </p:sp>
      <p:pic>
        <p:nvPicPr>
          <p:cNvPr id="5" name="Turinio vietos rezervavimo ženklas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30164" y="1940856"/>
            <a:ext cx="3808439" cy="2144151"/>
          </a:xfrm>
        </p:spPr>
      </p:pic>
      <p:pic>
        <p:nvPicPr>
          <p:cNvPr id="7" name="Paveikslėlis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69660" y="1940855"/>
            <a:ext cx="3808439" cy="2144152"/>
          </a:xfrm>
          <a:prstGeom prst="rect">
            <a:avLst/>
          </a:prstGeom>
        </p:spPr>
      </p:pic>
      <p:pic>
        <p:nvPicPr>
          <p:cNvPr id="9" name="Turinio vietos rezervavimo ženklas 8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160612" y="1949728"/>
            <a:ext cx="3849044" cy="2167012"/>
          </a:xfrm>
        </p:spPr>
      </p:pic>
    </p:spTree>
    <p:extLst>
      <p:ext uri="{BB962C8B-B14F-4D97-AF65-F5344CB8AC3E}">
        <p14:creationId xmlns:p14="http://schemas.microsoft.com/office/powerpoint/2010/main" val="31354594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4419600" y="76439"/>
            <a:ext cx="4198620" cy="857250"/>
          </a:xfrm>
        </p:spPr>
        <p:txBody>
          <a:bodyPr>
            <a:normAutofit fontScale="90000"/>
          </a:bodyPr>
          <a:lstStyle/>
          <a:p>
            <a:r>
              <a:rPr lang="lt-LT" sz="3600" dirty="0">
                <a:solidFill>
                  <a:schemeClr val="bg1"/>
                </a:solidFill>
                <a:latin typeface="Calisto MT" panose="02040603050505030304" pitchFamily="18" charset="0"/>
              </a:rPr>
              <a:t>Vaišinam mažuosius draugus</a:t>
            </a:r>
          </a:p>
        </p:txBody>
      </p:sp>
      <p:pic>
        <p:nvPicPr>
          <p:cNvPr id="5" name="Turinio vietos rezervavimo ženklas 4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167"/>
          <a:stretch/>
        </p:blipFill>
        <p:spPr>
          <a:xfrm rot="5400000">
            <a:off x="-94992" y="1752343"/>
            <a:ext cx="3539490" cy="2435106"/>
          </a:xfrm>
        </p:spPr>
      </p:pic>
      <p:pic>
        <p:nvPicPr>
          <p:cNvPr id="6" name="Turinio vietos rezervavimo ženklas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38390" y="1973530"/>
            <a:ext cx="3539492" cy="1992734"/>
          </a:xfrm>
        </p:spPr>
      </p:pic>
      <p:pic>
        <p:nvPicPr>
          <p:cNvPr id="7" name="Paveikslėlis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48207" y="1973529"/>
            <a:ext cx="3539493" cy="199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4410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4545330" y="76200"/>
            <a:ext cx="4244340" cy="857250"/>
          </a:xfrm>
        </p:spPr>
        <p:txBody>
          <a:bodyPr>
            <a:normAutofit fontScale="90000"/>
          </a:bodyPr>
          <a:lstStyle/>
          <a:p>
            <a:r>
              <a:rPr lang="lt-LT" sz="3600" dirty="0">
                <a:solidFill>
                  <a:schemeClr val="bg1"/>
                </a:solidFill>
                <a:latin typeface="Calisto MT" panose="02040603050505030304" pitchFamily="18" charset="0"/>
              </a:rPr>
              <a:t>Ruošiam vaistažoles žiemai</a:t>
            </a:r>
          </a:p>
        </p:txBody>
      </p:sp>
      <p:pic>
        <p:nvPicPr>
          <p:cNvPr id="5" name="Turinio vietos rezervavimo ženklas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17503" y="2014549"/>
            <a:ext cx="3727231" cy="2098431"/>
          </a:xfrm>
        </p:spPr>
      </p:pic>
      <p:pic>
        <p:nvPicPr>
          <p:cNvPr id="6" name="Turinio vietos rezervavimo ženklas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24657" y="2014549"/>
            <a:ext cx="3727231" cy="2098431"/>
          </a:xfrm>
        </p:spPr>
      </p:pic>
      <p:pic>
        <p:nvPicPr>
          <p:cNvPr id="8" name="Paveikslėlis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62895" y="2014549"/>
            <a:ext cx="3727232" cy="2098432"/>
          </a:xfrm>
          <a:prstGeom prst="rect">
            <a:avLst/>
          </a:prstGeom>
        </p:spPr>
      </p:pic>
      <p:pic>
        <p:nvPicPr>
          <p:cNvPr id="9" name="Paveikslėlis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70" r="24492"/>
          <a:stretch/>
        </p:blipFill>
        <p:spPr>
          <a:xfrm rot="5400000">
            <a:off x="6270069" y="2149535"/>
            <a:ext cx="3727233" cy="1828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6511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54013" y="825909"/>
            <a:ext cx="4689987" cy="1858296"/>
          </a:xfrm>
        </p:spPr>
        <p:txBody>
          <a:bodyPr>
            <a:normAutofit/>
          </a:bodyPr>
          <a:lstStyle/>
          <a:p>
            <a:pPr algn="ctr"/>
            <a:r>
              <a:rPr lang="en-US" dirty="0" err="1">
                <a:latin typeface="Calisto MT" panose="02040603050505030304" pitchFamily="18" charset="0"/>
              </a:rPr>
              <a:t>Projektas</a:t>
            </a:r>
            <a:r>
              <a:rPr lang="en-US" dirty="0">
                <a:latin typeface="Calisto MT" panose="02040603050505030304" pitchFamily="18" charset="0"/>
              </a:rPr>
              <a:t> </a:t>
            </a:r>
            <a:br>
              <a:rPr lang="lt-LT" dirty="0">
                <a:latin typeface="Calisto MT" panose="02040603050505030304" pitchFamily="18" charset="0"/>
              </a:rPr>
            </a:br>
            <a:r>
              <a:rPr lang="en-US" dirty="0">
                <a:latin typeface="Calisto MT" panose="02040603050505030304" pitchFamily="18" charset="0"/>
              </a:rPr>
              <a:t>„</a:t>
            </a:r>
            <a:r>
              <a:rPr lang="en-US" dirty="0" err="1">
                <a:latin typeface="Calisto MT" panose="02040603050505030304" pitchFamily="18" charset="0"/>
              </a:rPr>
              <a:t>Sveikata</a:t>
            </a:r>
            <a:r>
              <a:rPr lang="en-US" dirty="0">
                <a:latin typeface="Calisto MT" panose="02040603050505030304" pitchFamily="18" charset="0"/>
              </a:rPr>
              <a:t> </a:t>
            </a:r>
            <a:r>
              <a:rPr lang="en-US" dirty="0" err="1">
                <a:latin typeface="Calisto MT" panose="02040603050505030304" pitchFamily="18" charset="0"/>
              </a:rPr>
              <a:t>visus</a:t>
            </a:r>
            <a:r>
              <a:rPr lang="en-US" dirty="0">
                <a:latin typeface="Calisto MT" panose="02040603050505030304" pitchFamily="18" charset="0"/>
              </a:rPr>
              <a:t> </a:t>
            </a:r>
            <a:r>
              <a:rPr lang="en-US" dirty="0" err="1">
                <a:latin typeface="Calisto MT" panose="02040603050505030304" pitchFamily="18" charset="0"/>
              </a:rPr>
              <a:t>metus</a:t>
            </a:r>
            <a:r>
              <a:rPr lang="en-US" dirty="0">
                <a:latin typeface="Calisto MT" panose="02040603050505030304" pitchFamily="18" charset="0"/>
              </a:rPr>
              <a:t> 2023“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42884" y="4026195"/>
            <a:ext cx="3999672" cy="582674"/>
          </a:xfrm>
        </p:spPr>
        <p:txBody>
          <a:bodyPr>
            <a:normAutofit fontScale="85000" lnSpcReduction="20000"/>
          </a:bodyPr>
          <a:lstStyle/>
          <a:p>
            <a:pPr algn="ctr"/>
            <a:r>
              <a:rPr lang="lt-LT" sz="2000" dirty="0">
                <a:latin typeface="Calisto MT" panose="02040603050505030304" pitchFamily="18" charset="0"/>
              </a:rPr>
              <a:t>Rokiškio lopšelis-darželis „Varpelis„</a:t>
            </a:r>
          </a:p>
          <a:p>
            <a:pPr algn="ctr"/>
            <a:r>
              <a:rPr lang="lt-LT" sz="2000" dirty="0">
                <a:latin typeface="Calisto MT" panose="02040603050505030304" pitchFamily="18" charset="0"/>
              </a:rPr>
              <a:t>Sveikatą </a:t>
            </a:r>
            <a:r>
              <a:rPr lang="lt-LT" sz="2000">
                <a:latin typeface="Calisto MT" panose="02040603050505030304" pitchFamily="18" charset="0"/>
              </a:rPr>
              <a:t>stiprinanti komanda</a:t>
            </a:r>
            <a:endParaRPr lang="lt-LT" sz="2000" dirty="0">
              <a:latin typeface="Calisto MT" panose="0204060305050503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22379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>
                <a:latin typeface="Calisto MT" panose="02040603050505030304" pitchFamily="18" charset="0"/>
              </a:rPr>
              <a:t>Rugpjūčio mėnesio iššūkis:</a:t>
            </a:r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>
          <a:xfrm>
            <a:off x="1701382" y="1672855"/>
            <a:ext cx="7014230" cy="265019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lt-LT" sz="4000" dirty="0">
                <a:latin typeface="Calisto MT" panose="02040603050505030304" pitchFamily="18" charset="0"/>
              </a:rPr>
              <a:t>"Nerauk, neskink, neplėšk, žmogau, esi tos pačios gamtos dalis".</a:t>
            </a:r>
          </a:p>
        </p:txBody>
      </p:sp>
    </p:spTree>
    <p:extLst>
      <p:ext uri="{BB962C8B-B14F-4D97-AF65-F5344CB8AC3E}">
        <p14:creationId xmlns:p14="http://schemas.microsoft.com/office/powerpoint/2010/main" val="32690074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tačiakampis 2"/>
          <p:cNvSpPr/>
          <p:nvPr/>
        </p:nvSpPr>
        <p:spPr>
          <a:xfrm>
            <a:off x="170122" y="1421915"/>
            <a:ext cx="8680368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lt-L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Pasaulio sveikatos organizacija (PSO) rekomenduoja vaisių ir daržovių vartoti ne mažiau kaip penkis kartus per dieną ir vienam asmeniui per dieną jų suvartoti bent 400 gramų.</a:t>
            </a:r>
          </a:p>
          <a:p>
            <a:pPr lvl="0" algn="just"/>
            <a:endParaRPr lang="lt-LT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lt-L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Vaisiai ir daržovės yra sveikatos, vitaminų šaltinis, juose yra vaiko vystymuisi, fizinei ir protinei raidai, imunitetui svarbių vitaminų, mineralų ir augalinių cheminių medžiagų, kurios padeda vaikams augti sveikiems, žvaliems. </a:t>
            </a:r>
          </a:p>
          <a:p>
            <a:pPr lvl="0" algn="just"/>
            <a:endParaRPr lang="lt-LT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lt-L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Daržovėse ir vaisiuose gausu maistinių skaidulų, kurie yra labai svarbūs tinkamai vaikų žarnyno veiklai užtikrinti. </a:t>
            </a:r>
          </a:p>
        </p:txBody>
      </p:sp>
    </p:spTree>
    <p:extLst>
      <p:ext uri="{BB962C8B-B14F-4D97-AF65-F5344CB8AC3E}">
        <p14:creationId xmlns:p14="http://schemas.microsoft.com/office/powerpoint/2010/main" val="25375322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tačiakampis 1"/>
          <p:cNvSpPr/>
          <p:nvPr/>
        </p:nvSpPr>
        <p:spPr>
          <a:xfrm>
            <a:off x="328428" y="1730844"/>
            <a:ext cx="808074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lt-L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Iššūkio tikslai: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lt-L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Turtinant vaikų žinias apie sodo ir daržo gėrybes vienas iš svarbiausių tikslų – formuoti sveiką ir teisingą požiūrį sveiką gyvenimo būdą  bei sveikatai palankų maistą.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lt-L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Leisti vaikams būti proceso dalyviais auginant daržoves, vaistines žoleles nuo sėklos iki mūsų stalo.</a:t>
            </a:r>
          </a:p>
          <a:p>
            <a:endParaRPr lang="lt-LT" dirty="0">
              <a:solidFill>
                <a:srgbClr val="333333"/>
              </a:solidFill>
              <a:latin typeface="Calisto MT" panose="0204060305050503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1091006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3524" y="1151232"/>
            <a:ext cx="8246070" cy="3689825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5" name="Stačiakampis 4"/>
          <p:cNvSpPr/>
          <p:nvPr/>
        </p:nvSpPr>
        <p:spPr>
          <a:xfrm>
            <a:off x="342640" y="1262749"/>
            <a:ext cx="86099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t-LT" dirty="0">
                <a:solidFill>
                  <a:srgbClr val="3D3D3D"/>
                </a:solidFill>
                <a:latin typeface="Calisto MT" panose="02040603050505030304" pitchFamily="18" charset="0"/>
              </a:rPr>
              <a:t>    </a:t>
            </a:r>
            <a:endParaRPr lang="lt-LT" dirty="0">
              <a:latin typeface="Calisto MT" panose="02040603050505030304" pitchFamily="18" charset="0"/>
            </a:endParaRPr>
          </a:p>
        </p:txBody>
      </p:sp>
      <p:sp>
        <p:nvSpPr>
          <p:cNvPr id="6" name="Stačiakampis 5"/>
          <p:cNvSpPr/>
          <p:nvPr/>
        </p:nvSpPr>
        <p:spPr>
          <a:xfrm>
            <a:off x="4551184" y="0"/>
            <a:ext cx="450899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t-LT" dirty="0">
                <a:solidFill>
                  <a:schemeClr val="bg1"/>
                </a:solidFill>
                <a:latin typeface="Calisto MT" panose="02040603050505030304" pitchFamily="18" charset="0"/>
              </a:rPr>
              <a:t>Su kiek vyresniais vaikais daržoves ar prieskoninius augalus auginti – be kita ko, tai ir smagus pažintinis procesas.</a:t>
            </a:r>
          </a:p>
        </p:txBody>
      </p:sp>
      <p:pic>
        <p:nvPicPr>
          <p:cNvPr id="9" name="Paveikslėlis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57652" y="1613933"/>
            <a:ext cx="3825243" cy="2868932"/>
          </a:xfrm>
          <a:prstGeom prst="rect">
            <a:avLst/>
          </a:prstGeom>
        </p:spPr>
      </p:pic>
      <p:pic>
        <p:nvPicPr>
          <p:cNvPr id="10" name="Paveikslėlis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45856" y="1608137"/>
            <a:ext cx="3840698" cy="2880524"/>
          </a:xfrm>
          <a:prstGeom prst="rect">
            <a:avLst/>
          </a:prstGeom>
        </p:spPr>
      </p:pic>
      <p:pic>
        <p:nvPicPr>
          <p:cNvPr id="11" name="Paveikslėlis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62887" y="1608137"/>
            <a:ext cx="3840698" cy="2880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3094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0" y="104712"/>
            <a:ext cx="4301067" cy="763525"/>
          </a:xfrm>
        </p:spPr>
        <p:txBody>
          <a:bodyPr>
            <a:normAutofit fontScale="90000"/>
          </a:bodyPr>
          <a:lstStyle/>
          <a:p>
            <a:pPr algn="ctr"/>
            <a:r>
              <a:rPr lang="lt-LT" dirty="0">
                <a:latin typeface="Calisto MT" panose="02040603050505030304" pitchFamily="18" charset="0"/>
              </a:rPr>
              <a:t>Susipažįstame, sodiname ir prižiūrime</a:t>
            </a:r>
            <a:r>
              <a:rPr lang="lt-LT" dirty="0"/>
              <a:t> </a:t>
            </a:r>
            <a:endParaRPr lang="en-US" dirty="0"/>
          </a:p>
        </p:txBody>
      </p:sp>
      <p:pic>
        <p:nvPicPr>
          <p:cNvPr id="12" name="Paveikslėlis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9"/>
          <a:stretch/>
        </p:blipFill>
        <p:spPr>
          <a:xfrm rot="5400000">
            <a:off x="5328172" y="1536223"/>
            <a:ext cx="3526075" cy="2959757"/>
          </a:xfrm>
          <a:prstGeom prst="rect">
            <a:avLst/>
          </a:prstGeom>
        </p:spPr>
      </p:pic>
      <p:pic>
        <p:nvPicPr>
          <p:cNvPr id="3" name="Paveikslėlis 2">
            <a:extLst>
              <a:ext uri="{FF2B5EF4-FFF2-40B4-BE49-F238E27FC236}">
                <a16:creationId xmlns:a16="http://schemas.microsoft.com/office/drawing/2014/main" id="{2DD95186-B5B8-4078-B696-9475DC6AF84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065" b="2520"/>
          <a:stretch/>
        </p:blipFill>
        <p:spPr>
          <a:xfrm rot="16200000">
            <a:off x="989846" y="576096"/>
            <a:ext cx="3392204" cy="5013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7837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4493657" y="29449"/>
            <a:ext cx="4137660" cy="857250"/>
          </a:xfrm>
        </p:spPr>
        <p:txBody>
          <a:bodyPr>
            <a:normAutofit fontScale="90000"/>
          </a:bodyPr>
          <a:lstStyle/>
          <a:p>
            <a:r>
              <a:rPr lang="lt-LT" sz="3600" dirty="0">
                <a:solidFill>
                  <a:schemeClr val="bg1"/>
                </a:solidFill>
                <a:latin typeface="Calisto MT" panose="02040603050505030304" pitchFamily="18" charset="0"/>
              </a:rPr>
              <a:t>Perkeliame daigelius į sodelį</a:t>
            </a:r>
          </a:p>
        </p:txBody>
      </p:sp>
      <p:pic>
        <p:nvPicPr>
          <p:cNvPr id="5" name="Turinio vietos rezervavimo ženklas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82464" y="1534439"/>
            <a:ext cx="3810316" cy="2857737"/>
          </a:xfrm>
        </p:spPr>
      </p:pic>
      <p:pic>
        <p:nvPicPr>
          <p:cNvPr id="7" name="Paveikslėlis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60097" y="1533805"/>
            <a:ext cx="3805238" cy="2853928"/>
          </a:xfrm>
          <a:prstGeom prst="rect">
            <a:avLst/>
          </a:prstGeom>
        </p:spPr>
      </p:pic>
      <p:pic>
        <p:nvPicPr>
          <p:cNvPr id="9" name="Turinio vietos rezervavimo ženklas 8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91037" y="1533804"/>
            <a:ext cx="3805240" cy="2853930"/>
          </a:xfrm>
        </p:spPr>
      </p:pic>
    </p:spTree>
    <p:extLst>
      <p:ext uri="{BB962C8B-B14F-4D97-AF65-F5344CB8AC3E}">
        <p14:creationId xmlns:p14="http://schemas.microsoft.com/office/powerpoint/2010/main" val="33503135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urinio vietos rezervavimo ženklas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52148" y="1659054"/>
            <a:ext cx="3790637" cy="2842978"/>
          </a:xfrm>
        </p:spPr>
      </p:pic>
      <p:pic>
        <p:nvPicPr>
          <p:cNvPr id="6" name="Turinio vietos rezervavimo ženklas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46559" y="1659054"/>
            <a:ext cx="3790638" cy="2842978"/>
          </a:xfrm>
        </p:spPr>
      </p:pic>
      <p:pic>
        <p:nvPicPr>
          <p:cNvPr id="7" name="Paveikslėlis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9096" y="1185224"/>
            <a:ext cx="2841531" cy="3790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7792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4396740" y="11667"/>
            <a:ext cx="4312920" cy="857250"/>
          </a:xfrm>
        </p:spPr>
        <p:txBody>
          <a:bodyPr/>
          <a:lstStyle/>
          <a:p>
            <a:r>
              <a:rPr lang="lt-LT" sz="3600" dirty="0">
                <a:solidFill>
                  <a:schemeClr val="bg1"/>
                </a:solidFill>
                <a:latin typeface="Calisto MT" panose="02040603050505030304" pitchFamily="18" charset="0"/>
              </a:rPr>
              <a:t>Laistome</a:t>
            </a:r>
            <a:r>
              <a:rPr lang="lt-LT" dirty="0"/>
              <a:t> </a:t>
            </a:r>
          </a:p>
        </p:txBody>
      </p:sp>
      <p:pic>
        <p:nvPicPr>
          <p:cNvPr id="5" name="Turinio vietos rezervavimo ženklas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76308" y="1904244"/>
            <a:ext cx="3849043" cy="2167011"/>
          </a:xfrm>
        </p:spPr>
      </p:pic>
      <p:pic>
        <p:nvPicPr>
          <p:cNvPr id="7" name="Paveikslėlis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3898" y="1057406"/>
            <a:ext cx="2891149" cy="3854865"/>
          </a:xfrm>
          <a:prstGeom prst="rect">
            <a:avLst/>
          </a:prstGeom>
        </p:spPr>
      </p:pic>
      <p:pic>
        <p:nvPicPr>
          <p:cNvPr id="10" name="Turinio vietos rezervavimo ženklas 9"/>
          <p:cNvPicPr>
            <a:picLocks noGrp="1" noChangeAspect="1"/>
          </p:cNvPicPr>
          <p:nvPr>
            <p:ph sz="half" idx="2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77" r="9811" b="3763"/>
          <a:stretch/>
        </p:blipFill>
        <p:spPr>
          <a:xfrm>
            <a:off x="2624211" y="1063227"/>
            <a:ext cx="2984109" cy="3880013"/>
          </a:xfrm>
        </p:spPr>
      </p:pic>
    </p:spTree>
    <p:extLst>
      <p:ext uri="{BB962C8B-B14F-4D97-AF65-F5344CB8AC3E}">
        <p14:creationId xmlns:p14="http://schemas.microsoft.com/office/powerpoint/2010/main" val="14984124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243</Words>
  <Application>Microsoft Office PowerPoint</Application>
  <PresentationFormat>Demonstracija ekrane (16:9)</PresentationFormat>
  <Paragraphs>28</Paragraphs>
  <Slides>17</Slides>
  <Notes>1</Notes>
  <HiddenSlides>0</HiddenSlides>
  <MMClips>0</MMClips>
  <ScaleCrop>false</ScaleCrop>
  <HeadingPairs>
    <vt:vector size="6" baseType="variant">
      <vt:variant>
        <vt:lpstr>Naudojami šriftai</vt:lpstr>
      </vt:variant>
      <vt:variant>
        <vt:i4>4</vt:i4>
      </vt:variant>
      <vt:variant>
        <vt:lpstr>Tema</vt:lpstr>
      </vt:variant>
      <vt:variant>
        <vt:i4>1</vt:i4>
      </vt:variant>
      <vt:variant>
        <vt:lpstr>Skaidrių pavadinimai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Calisto MT</vt:lpstr>
      <vt:lpstr>Times New Roman</vt:lpstr>
      <vt:lpstr>Office Theme</vt:lpstr>
      <vt:lpstr>Projektas  „Sveikata visus metus 2023“</vt:lpstr>
      <vt:lpstr>Rugpjūčio mėnesio iššūkis:</vt:lpstr>
      <vt:lpstr>„PowerPoint“ pateiktis</vt:lpstr>
      <vt:lpstr>„PowerPoint“ pateiktis</vt:lpstr>
      <vt:lpstr>„PowerPoint“ pateiktis</vt:lpstr>
      <vt:lpstr>Susipažįstame, sodiname ir prižiūrime </vt:lpstr>
      <vt:lpstr>Perkeliame daigelius į sodelį</vt:lpstr>
      <vt:lpstr>„PowerPoint“ pateiktis</vt:lpstr>
      <vt:lpstr>Laistome </vt:lpstr>
      <vt:lpstr>Tikriname derlių</vt:lpstr>
      <vt:lpstr>Ragaujame</vt:lpstr>
      <vt:lpstr>Ar gali būti kas skaniau už šviežias daržoves ir dar pačių užaugintas</vt:lpstr>
      <vt:lpstr>Kaip skanu...</vt:lpstr>
      <vt:lpstr>Smagu atsigaivinti karštą vasaros dieną savo pasigamintu gėrimu </vt:lpstr>
      <vt:lpstr>Vaišinam mažuosius draugus</vt:lpstr>
      <vt:lpstr>Ruošiam vaistažoles žiemai</vt:lpstr>
      <vt:lpstr>Projektas  „Sveikata visus metus 2023“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2017-08-01T15:40:51Z</dcterms:created>
  <dcterms:modified xsi:type="dcterms:W3CDTF">2023-08-24T13:48:51Z</dcterms:modified>
</cp:coreProperties>
</file>