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F8394E-D478-8EDA-27E3-63AF6A96D8EA}" v="107" dt="2023-08-23T05:02:23.453"/>
    <p1510:client id="{EC00C75E-F792-49D7-9C08-AC345426F2C0}" v="276" dt="2023-08-22T18:19:55.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8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5" name="Footer Placeholder 4">
            <a:extLst>
              <a:ext uri="{FF2B5EF4-FFF2-40B4-BE49-F238E27FC236}">
                <a16:creationId xmlns=""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105142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5" name="Footer Placeholder 4">
            <a:extLst>
              <a:ext uri="{FF2B5EF4-FFF2-40B4-BE49-F238E27FC236}">
                <a16:creationId xmlns=""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311429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5" name="Footer Placeholder 4">
            <a:extLst>
              <a:ext uri="{FF2B5EF4-FFF2-40B4-BE49-F238E27FC236}">
                <a16:creationId xmlns=""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395105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5" name="Footer Placeholder 4">
            <a:extLst>
              <a:ext uri="{FF2B5EF4-FFF2-40B4-BE49-F238E27FC236}">
                <a16:creationId xmlns=""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123455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5" name="Footer Placeholder 4">
            <a:extLst>
              <a:ext uri="{FF2B5EF4-FFF2-40B4-BE49-F238E27FC236}">
                <a16:creationId xmlns=""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20198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6" name="Footer Placeholder 5">
            <a:extLst>
              <a:ext uri="{FF2B5EF4-FFF2-40B4-BE49-F238E27FC236}">
                <a16:creationId xmlns=""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278565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8" name="Footer Placeholder 7">
            <a:extLst>
              <a:ext uri="{FF2B5EF4-FFF2-40B4-BE49-F238E27FC236}">
                <a16:creationId xmlns=""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100261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4" name="Footer Placeholder 3">
            <a:extLst>
              <a:ext uri="{FF2B5EF4-FFF2-40B4-BE49-F238E27FC236}">
                <a16:creationId xmlns=""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31147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3" name="Footer Placeholder 2">
            <a:extLst>
              <a:ext uri="{FF2B5EF4-FFF2-40B4-BE49-F238E27FC236}">
                <a16:creationId xmlns=""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2539177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6" name="Footer Placeholder 5">
            <a:extLst>
              <a:ext uri="{FF2B5EF4-FFF2-40B4-BE49-F238E27FC236}">
                <a16:creationId xmlns=""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98570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pPr/>
              <a:t>8/23/2023</a:t>
            </a:fld>
            <a:endParaRPr lang="en-US"/>
          </a:p>
        </p:txBody>
      </p:sp>
      <p:sp>
        <p:nvSpPr>
          <p:cNvPr id="6" name="Footer Placeholder 5">
            <a:extLst>
              <a:ext uri="{FF2B5EF4-FFF2-40B4-BE49-F238E27FC236}">
                <a16:creationId xmlns=""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pPr/>
              <a:t>‹#›</a:t>
            </a:fld>
            <a:endParaRPr lang="en-US"/>
          </a:p>
        </p:txBody>
      </p:sp>
    </p:spTree>
    <p:extLst>
      <p:ext uri="{BB962C8B-B14F-4D97-AF65-F5344CB8AC3E}">
        <p14:creationId xmlns="" xmlns:p14="http://schemas.microsoft.com/office/powerpoint/2010/main" val="2080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8/23/2023</a:t>
            </a:fld>
            <a:endParaRPr lang="en-US" dirty="0"/>
          </a:p>
        </p:txBody>
      </p:sp>
      <p:sp>
        <p:nvSpPr>
          <p:cNvPr id="5" name="Footer Placeholder 4">
            <a:extLst>
              <a:ext uri="{FF2B5EF4-FFF2-40B4-BE49-F238E27FC236}">
                <a16:creationId xmlns=""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a:t>
            </a:fld>
            <a:endParaRPr lang="en-US" dirty="0"/>
          </a:p>
        </p:txBody>
      </p:sp>
    </p:spTree>
    <p:extLst>
      <p:ext uri="{BB962C8B-B14F-4D97-AF65-F5344CB8AC3E}">
        <p14:creationId xmlns="" xmlns:p14="http://schemas.microsoft.com/office/powerpoint/2010/main" val="2907674642"/>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39312" y="1122363"/>
            <a:ext cx="4892040" cy="2387600"/>
          </a:xfrm>
        </p:spPr>
        <p:txBody>
          <a:bodyPr>
            <a:normAutofit/>
          </a:bodyPr>
          <a:lstStyle/>
          <a:p>
            <a:r>
              <a:rPr lang="en-US" sz="1500" b="1" cap="all" dirty="0">
                <a:ea typeface="+mj-lt"/>
                <a:cs typeface="+mj-lt"/>
              </a:rPr>
              <a:t>DRUSKININKŲ LOPŠELIS - DARŽELIS „ŽIBUTĖ“ </a:t>
            </a:r>
            <a:br>
              <a:rPr lang="en-US" sz="1500" b="1" cap="all" dirty="0">
                <a:ea typeface="+mj-lt"/>
                <a:cs typeface="+mj-lt"/>
              </a:rPr>
            </a:br>
            <a:r>
              <a:rPr lang="en-US" sz="1500" b="1" cap="all" dirty="0">
                <a:ea typeface="+mj-lt"/>
                <a:cs typeface="+mj-lt"/>
              </a:rPr>
              <a:t>PROJEKTAS</a:t>
            </a:r>
            <a:br>
              <a:rPr lang="en-US" sz="1500" b="1" cap="all" dirty="0">
                <a:ea typeface="+mj-lt"/>
                <a:cs typeface="+mj-lt"/>
              </a:rPr>
            </a:br>
            <a:r>
              <a:rPr lang="en-US" sz="1500" b="1" cap="all" dirty="0">
                <a:ea typeface="+mj-lt"/>
                <a:cs typeface="+mj-lt"/>
              </a:rPr>
              <a:t>„SVEIKATA VISUS METUS 2023“</a:t>
            </a:r>
            <a:br>
              <a:rPr lang="en-US" sz="1500" b="1" cap="all" dirty="0">
                <a:ea typeface="+mj-lt"/>
                <a:cs typeface="+mj-lt"/>
              </a:rPr>
            </a:br>
            <a:r>
              <a:rPr lang="en-US" sz="1500" b="1" cap="all" dirty="0">
                <a:ea typeface="+mj-lt"/>
                <a:cs typeface="+mj-lt"/>
              </a:rPr>
              <a:t/>
            </a:r>
            <a:br>
              <a:rPr lang="en-US" sz="1500" b="1" cap="all" dirty="0">
                <a:ea typeface="+mj-lt"/>
                <a:cs typeface="+mj-lt"/>
              </a:rPr>
            </a:br>
            <a:r>
              <a:rPr lang="en-US" sz="1500" b="1" cap="all" dirty="0">
                <a:ea typeface="+mj-lt"/>
                <a:cs typeface="+mj-lt"/>
              </a:rPr>
              <a:t>IŠŠŪKIS</a:t>
            </a:r>
            <a:endParaRPr lang="en-US" sz="1500" dirty="0">
              <a:ea typeface="+mj-lt"/>
              <a:cs typeface="+mj-lt"/>
            </a:endParaRPr>
          </a:p>
          <a:p>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r>
              <a:rPr lang="en-US" sz="1400" dirty="0">
                <a:latin typeface="Segoe UI"/>
                <a:cs typeface="Segoe UI"/>
              </a:rPr>
              <a:t>„NERAUK, NESKINK, NEPLĖŠK, ŽMOGAU, ESI TOS PAČIOS GAMTOS DALIS“</a:t>
            </a:r>
          </a:p>
          <a:p>
            <a:pPr algn="l"/>
            <a:r>
              <a:rPr lang="en-US" sz="1400" dirty="0">
                <a:latin typeface="Segoe UI"/>
                <a:cs typeface="Segoe UI"/>
              </a:rPr>
              <a:t>                                                                                                                        Dr. Eugenija </a:t>
            </a:r>
            <a:r>
              <a:rPr lang="en-US" sz="1400" dirty="0" err="1">
                <a:latin typeface="Segoe UI"/>
                <a:cs typeface="Segoe UI"/>
              </a:rPr>
              <a:t>Šimkūnaitė</a:t>
            </a:r>
          </a:p>
          <a:p>
            <a:endParaRPr lang="en-US" dirty="0">
              <a:cs typeface="Calibr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spTree>
    <p:extLst>
      <p:ext uri="{BB962C8B-B14F-4D97-AF65-F5344CB8AC3E}">
        <p14:creationId xmlns="" xmlns:p14="http://schemas.microsoft.com/office/powerpoint/2010/main" val="424736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431494" y="43687"/>
            <a:ext cx="5297780" cy="6850743"/>
          </a:xfrm>
        </p:spPr>
        <p:txBody>
          <a:bodyPr vert="horz" lIns="91440" tIns="45720" rIns="91440" bIns="45720" rtlCol="0" anchor="ctr">
            <a:normAutofit/>
          </a:bodyPr>
          <a:lstStyle/>
          <a:p>
            <a:pPr>
              <a:spcBef>
                <a:spcPts val="1000"/>
              </a:spcBef>
            </a:pPr>
            <a:r>
              <a:rPr lang="en-US" sz="2000" cap="all" dirty="0">
                <a:solidFill>
                  <a:srgbClr val="FFFFFF"/>
                </a:solidFill>
                <a:latin typeface="Segoe UI"/>
                <a:ea typeface="+mj-lt"/>
                <a:cs typeface="Segoe UI"/>
              </a:rPr>
              <a:t/>
            </a:r>
            <a:br>
              <a:rPr lang="en-US" sz="2000" cap="all" dirty="0">
                <a:solidFill>
                  <a:srgbClr val="FFFFFF"/>
                </a:solidFill>
                <a:latin typeface="Segoe UI"/>
                <a:ea typeface="+mj-lt"/>
                <a:cs typeface="Segoe UI"/>
              </a:rPr>
            </a:br>
            <a:r>
              <a:rPr lang="en-US" sz="2000" cap="all" dirty="0">
                <a:solidFill>
                  <a:srgbClr val="FFFFFF"/>
                </a:solidFill>
                <a:latin typeface="Segoe UI"/>
                <a:ea typeface="+mj-lt"/>
                <a:cs typeface="Segoe UI"/>
              </a:rPr>
              <a:t> PROJEKTO VADOVĖ DRUSKININKŲ </a:t>
            </a:r>
            <a:r>
              <a:rPr lang="en-US" sz="2000" cap="all" dirty="0">
                <a:latin typeface="Segoe UI"/>
                <a:ea typeface="+mj-lt"/>
                <a:cs typeface="Segoe UI"/>
              </a:rPr>
              <a:t/>
            </a:r>
            <a:br>
              <a:rPr lang="en-US" sz="2000" cap="all" dirty="0">
                <a:latin typeface="Segoe UI"/>
                <a:ea typeface="+mj-lt"/>
                <a:cs typeface="Segoe UI"/>
              </a:rPr>
            </a:br>
            <a:r>
              <a:rPr lang="en-US" sz="2000" cap="all" dirty="0">
                <a:solidFill>
                  <a:srgbClr val="FFFFFF"/>
                </a:solidFill>
                <a:latin typeface="Segoe UI"/>
                <a:ea typeface="+mj-lt"/>
                <a:cs typeface="Segoe UI"/>
              </a:rPr>
              <a:t>LOPŠELIO-DARŽELIO „ŽIBUTĖ“ </a:t>
            </a:r>
            <a:r>
              <a:rPr lang="en-US" sz="2000" cap="all" dirty="0">
                <a:latin typeface="Segoe UI"/>
                <a:ea typeface="+mj-lt"/>
                <a:cs typeface="Segoe UI"/>
              </a:rPr>
              <a:t/>
            </a:r>
            <a:br>
              <a:rPr lang="en-US" sz="2000" cap="all" dirty="0">
                <a:latin typeface="Segoe UI"/>
                <a:ea typeface="+mj-lt"/>
                <a:cs typeface="Segoe UI"/>
              </a:rPr>
            </a:br>
            <a:r>
              <a:rPr lang="en-US" sz="2000" cap="all" dirty="0">
                <a:solidFill>
                  <a:srgbClr val="FFFFFF"/>
                </a:solidFill>
                <a:latin typeface="Segoe UI"/>
                <a:ea typeface="+mj-lt"/>
                <a:cs typeface="Segoe UI"/>
              </a:rPr>
              <a:t>DIREKTORĖ RASA VAISIETIENĖ.</a:t>
            </a:r>
          </a:p>
          <a:p>
            <a:pPr>
              <a:spcBef>
                <a:spcPts val="1000"/>
              </a:spcBef>
            </a:pPr>
            <a:r>
              <a:rPr lang="en-US" sz="2400" cap="all" dirty="0">
                <a:solidFill>
                  <a:srgbClr val="FFFFFF"/>
                </a:solidFill>
                <a:latin typeface="Segoe UI"/>
                <a:ea typeface="+mj-lt"/>
                <a:cs typeface="Segoe UI"/>
              </a:rPr>
              <a:t/>
            </a:r>
            <a:br>
              <a:rPr lang="en-US" sz="2400" cap="all" dirty="0">
                <a:solidFill>
                  <a:srgbClr val="FFFFFF"/>
                </a:solidFill>
                <a:latin typeface="Segoe UI"/>
                <a:ea typeface="+mj-lt"/>
                <a:cs typeface="Segoe UI"/>
              </a:rPr>
            </a:br>
            <a:endParaRPr lang="en-US" sz="2400" cap="all" dirty="0">
              <a:solidFill>
                <a:srgbClr val="FFFFFF"/>
              </a:solidFill>
              <a:latin typeface="Segoe UI"/>
              <a:ea typeface="+mj-lt"/>
              <a:cs typeface="Segoe UI"/>
            </a:endParaRPr>
          </a:p>
          <a:p>
            <a:pPr>
              <a:spcBef>
                <a:spcPts val="1000"/>
              </a:spcBef>
            </a:pPr>
            <a:r>
              <a:rPr lang="en-US" sz="1600" cap="all" dirty="0">
                <a:solidFill>
                  <a:srgbClr val="FFFFFF"/>
                </a:solidFill>
                <a:latin typeface="Segoe UI"/>
                <a:ea typeface="+mj-lt"/>
                <a:cs typeface="Segoe UI"/>
              </a:rPr>
              <a:t>INFORMACIJĄ PARENGĖ DRUSKININKŲ</a:t>
            </a:r>
            <a:br>
              <a:rPr lang="en-US" sz="1600" cap="all" dirty="0">
                <a:solidFill>
                  <a:srgbClr val="FFFFFF"/>
                </a:solidFill>
                <a:latin typeface="Segoe UI"/>
                <a:ea typeface="+mj-lt"/>
                <a:cs typeface="Segoe UI"/>
              </a:rPr>
            </a:br>
            <a:r>
              <a:rPr lang="en-US" sz="1600" cap="all" dirty="0">
                <a:solidFill>
                  <a:srgbClr val="FFFFFF"/>
                </a:solidFill>
                <a:latin typeface="Segoe UI"/>
                <a:ea typeface="+mj-lt"/>
                <a:cs typeface="Segoe UI"/>
              </a:rPr>
              <a:t> LOPŠELIO-DARŽELIO „ŽIBUTĖ“ </a:t>
            </a:r>
            <a:r>
              <a:rPr lang="en-US" sz="1600" cap="all" dirty="0">
                <a:latin typeface="Segoe UI"/>
                <a:ea typeface="+mj-lt"/>
                <a:cs typeface="Segoe UI"/>
              </a:rPr>
              <a:t/>
            </a:r>
            <a:br>
              <a:rPr lang="en-US" sz="1600" cap="all" dirty="0">
                <a:latin typeface="Segoe UI"/>
                <a:ea typeface="+mj-lt"/>
                <a:cs typeface="Segoe UI"/>
              </a:rPr>
            </a:br>
            <a:r>
              <a:rPr lang="en-US" sz="1600" cap="all" dirty="0">
                <a:solidFill>
                  <a:srgbClr val="FFFFFF"/>
                </a:solidFill>
                <a:latin typeface="Segoe UI"/>
                <a:ea typeface="+mj-lt"/>
                <a:cs typeface="Segoe UI"/>
              </a:rPr>
              <a:t>MOKYTOJOS AUŠRA BUDKIENĖ IR ASTA VAITIEKŪNIENĖ</a:t>
            </a:r>
          </a:p>
          <a:p>
            <a:pPr>
              <a:spcBef>
                <a:spcPts val="1000"/>
              </a:spcBef>
            </a:pPr>
            <a:r>
              <a:rPr lang="en-US" sz="2400" cap="all" dirty="0">
                <a:solidFill>
                  <a:schemeClr val="bg1"/>
                </a:solidFill>
                <a:latin typeface="Segoe UI"/>
                <a:ea typeface="+mj-lt"/>
                <a:cs typeface="Segoe UI"/>
              </a:rPr>
              <a:t/>
            </a:r>
            <a:br>
              <a:rPr lang="en-US" sz="2400" cap="all" dirty="0">
                <a:solidFill>
                  <a:schemeClr val="bg1"/>
                </a:solidFill>
                <a:latin typeface="Segoe UI"/>
                <a:ea typeface="+mj-lt"/>
                <a:cs typeface="Segoe UI"/>
              </a:rPr>
            </a:br>
            <a:r>
              <a:rPr lang="en-US" sz="1800" cap="all" dirty="0">
                <a:solidFill>
                  <a:srgbClr val="FFFFFF"/>
                </a:solidFill>
                <a:latin typeface="Segoe UI"/>
                <a:ea typeface="+mj-lt"/>
                <a:cs typeface="Segoe UI"/>
              </a:rPr>
              <a:t>DARBO AUTORIAI:</a:t>
            </a:r>
          </a:p>
          <a:p>
            <a:pPr>
              <a:spcBef>
                <a:spcPts val="1000"/>
              </a:spcBef>
            </a:pPr>
            <a:r>
              <a:rPr lang="en-US" sz="1600" cap="all" dirty="0">
                <a:solidFill>
                  <a:srgbClr val="FFFFFF"/>
                </a:solidFill>
                <a:latin typeface="Segoe UI"/>
                <a:ea typeface="+mj-lt"/>
                <a:cs typeface="Segoe UI"/>
              </a:rPr>
              <a:t>      </a:t>
            </a:r>
            <a:r>
              <a:rPr lang="en-US" sz="1600" cap="all" dirty="0">
                <a:ea typeface="+mj-lt"/>
                <a:cs typeface="+mj-lt"/>
              </a:rPr>
              <a:t/>
            </a:r>
            <a:br>
              <a:rPr lang="en-US" sz="1600" cap="all" dirty="0">
                <a:ea typeface="+mj-lt"/>
                <a:cs typeface="+mj-lt"/>
              </a:rPr>
            </a:br>
            <a:r>
              <a:rPr lang="en-US" sz="1600" cap="all" dirty="0">
                <a:ea typeface="+mj-lt"/>
                <a:cs typeface="+mj-lt"/>
              </a:rPr>
              <a:t> </a:t>
            </a:r>
            <a:r>
              <a:rPr lang="en-US" sz="1600" cap="all" err="1">
                <a:ea typeface="+mj-lt"/>
                <a:cs typeface="+mj-lt"/>
              </a:rPr>
              <a:t>mokytoja</a:t>
            </a:r>
            <a:r>
              <a:rPr lang="en-US" sz="1600" cap="all" dirty="0">
                <a:ea typeface="+mj-lt"/>
                <a:cs typeface="+mj-lt"/>
              </a:rPr>
              <a:t> Aušra </a:t>
            </a:r>
            <a:r>
              <a:rPr lang="en-US" sz="1600" cap="all" err="1">
                <a:ea typeface="+mj-lt"/>
                <a:cs typeface="+mj-lt"/>
              </a:rPr>
              <a:t>Budkienė</a:t>
            </a:r>
            <a:r>
              <a:rPr lang="en-US" sz="1600" cap="all" dirty="0">
                <a:ea typeface="+mj-lt"/>
                <a:cs typeface="+mj-lt"/>
              </a:rPr>
              <a:t> (47)</a:t>
            </a:r>
          </a:p>
          <a:p>
            <a:pPr>
              <a:spcBef>
                <a:spcPts val="1000"/>
              </a:spcBef>
            </a:pPr>
            <a:r>
              <a:rPr lang="en-US" sz="1600" cap="all" err="1">
                <a:ea typeface="+mj-lt"/>
                <a:cs typeface="+mj-lt"/>
              </a:rPr>
              <a:t>mokytoja</a:t>
            </a:r>
            <a:r>
              <a:rPr lang="en-US" sz="1600" cap="all" dirty="0">
                <a:ea typeface="+mj-lt"/>
                <a:cs typeface="+mj-lt"/>
              </a:rPr>
              <a:t> Zita </a:t>
            </a:r>
            <a:r>
              <a:rPr lang="en-US" sz="1600" cap="all" err="1">
                <a:ea typeface="+mj-lt"/>
                <a:cs typeface="+mj-lt"/>
              </a:rPr>
              <a:t>Čaponienė</a:t>
            </a:r>
            <a:r>
              <a:rPr lang="en-US" sz="1600" cap="all" dirty="0">
                <a:ea typeface="+mj-lt"/>
                <a:cs typeface="+mj-lt"/>
              </a:rPr>
              <a:t> (61)</a:t>
            </a:r>
          </a:p>
          <a:p>
            <a:pPr>
              <a:spcBef>
                <a:spcPts val="1000"/>
              </a:spcBef>
            </a:pPr>
            <a:r>
              <a:rPr lang="en-US" sz="1600" cap="all" dirty="0">
                <a:ea typeface="+mj-lt"/>
                <a:cs typeface="+mj-lt"/>
              </a:rPr>
              <a:t>     </a:t>
            </a:r>
            <a:r>
              <a:rPr lang="en-US" sz="1600" cap="all" err="1">
                <a:ea typeface="+mj-lt"/>
                <a:cs typeface="+mj-lt"/>
              </a:rPr>
              <a:t>mokytoja</a:t>
            </a:r>
            <a:r>
              <a:rPr lang="en-US" sz="1600" cap="all" dirty="0">
                <a:ea typeface="+mj-lt"/>
                <a:cs typeface="+mj-lt"/>
              </a:rPr>
              <a:t> Reda </a:t>
            </a:r>
            <a:r>
              <a:rPr lang="en-US" sz="1600" cap="all" err="1">
                <a:ea typeface="+mj-lt"/>
                <a:cs typeface="+mj-lt"/>
              </a:rPr>
              <a:t>Kvaraciejienė</a:t>
            </a:r>
            <a:r>
              <a:rPr lang="en-US" sz="1600" cap="all" dirty="0">
                <a:ea typeface="+mj-lt"/>
                <a:cs typeface="+mj-lt"/>
              </a:rPr>
              <a:t> (35)</a:t>
            </a:r>
          </a:p>
          <a:p>
            <a:pPr>
              <a:spcBef>
                <a:spcPts val="1000"/>
              </a:spcBef>
            </a:pPr>
            <a:r>
              <a:rPr lang="en-US" sz="1600" cap="all" dirty="0">
                <a:ea typeface="+mj-lt"/>
                <a:cs typeface="+mj-lt"/>
              </a:rPr>
              <a:t>  </a:t>
            </a:r>
            <a:r>
              <a:rPr lang="en-US" sz="1600" cap="all" err="1">
                <a:ea typeface="+mj-lt"/>
                <a:cs typeface="+mj-lt"/>
              </a:rPr>
              <a:t>mokytoja</a:t>
            </a:r>
            <a:r>
              <a:rPr lang="en-US" sz="1600" cap="all" dirty="0">
                <a:ea typeface="+mj-lt"/>
                <a:cs typeface="+mj-lt"/>
              </a:rPr>
              <a:t>  Odeta </a:t>
            </a:r>
            <a:r>
              <a:rPr lang="en-US" sz="1600" cap="all" err="1">
                <a:ea typeface="+mj-lt"/>
                <a:cs typeface="+mj-lt"/>
              </a:rPr>
              <a:t>Lemkienė</a:t>
            </a:r>
            <a:r>
              <a:rPr lang="en-US" sz="1600" cap="all" dirty="0">
                <a:ea typeface="+mj-lt"/>
                <a:cs typeface="+mj-lt"/>
              </a:rPr>
              <a:t> (48)</a:t>
            </a:r>
          </a:p>
          <a:p>
            <a:pPr>
              <a:spcBef>
                <a:spcPts val="1000"/>
              </a:spcBef>
            </a:pPr>
            <a:r>
              <a:rPr lang="en-US" sz="1600" cap="all" dirty="0">
                <a:ea typeface="+mj-lt"/>
                <a:cs typeface="+mj-lt"/>
              </a:rPr>
              <a:t>     </a:t>
            </a:r>
            <a:r>
              <a:rPr lang="en-US" sz="1600" cap="all" err="1">
                <a:ea typeface="+mj-lt"/>
                <a:cs typeface="+mj-lt"/>
              </a:rPr>
              <a:t>mokytoja</a:t>
            </a:r>
            <a:r>
              <a:rPr lang="en-US" sz="1600" cap="all" dirty="0">
                <a:ea typeface="+mj-lt"/>
                <a:cs typeface="+mj-lt"/>
              </a:rPr>
              <a:t> Asta </a:t>
            </a:r>
            <a:r>
              <a:rPr lang="en-US" sz="1600" cap="all" err="1">
                <a:ea typeface="+mj-lt"/>
                <a:cs typeface="+mj-lt"/>
              </a:rPr>
              <a:t>Vaitiekūnienė</a:t>
            </a:r>
            <a:r>
              <a:rPr lang="en-US" sz="1600" cap="all" dirty="0">
                <a:ea typeface="+mj-lt"/>
                <a:cs typeface="+mj-lt"/>
              </a:rPr>
              <a:t> (54)</a:t>
            </a:r>
          </a:p>
          <a:p>
            <a:pPr>
              <a:spcBef>
                <a:spcPts val="1000"/>
              </a:spcBef>
            </a:pPr>
            <a:r>
              <a:rPr lang="en-US" sz="1600" cap="all" dirty="0">
                <a:ea typeface="+mj-lt"/>
                <a:cs typeface="+mj-lt"/>
              </a:rPr>
              <a:t>     </a:t>
            </a:r>
            <a:r>
              <a:rPr lang="en-US" sz="1600" cap="all" err="1">
                <a:ea typeface="+mj-lt"/>
                <a:cs typeface="+mj-lt"/>
              </a:rPr>
              <a:t>mokytoja</a:t>
            </a:r>
            <a:r>
              <a:rPr lang="en-US" sz="1600" cap="all" dirty="0">
                <a:ea typeface="+mj-lt"/>
                <a:cs typeface="+mj-lt"/>
              </a:rPr>
              <a:t> Daiva </a:t>
            </a:r>
            <a:r>
              <a:rPr lang="en-US" sz="1600" cap="all" err="1">
                <a:ea typeface="+mj-lt"/>
                <a:cs typeface="+mj-lt"/>
              </a:rPr>
              <a:t>Žurauskaitė</a:t>
            </a:r>
            <a:r>
              <a:rPr lang="en-US" sz="1600" cap="all" dirty="0">
                <a:ea typeface="+mj-lt"/>
                <a:cs typeface="+mj-lt"/>
              </a:rPr>
              <a:t> (53)</a:t>
            </a:r>
            <a:endParaRPr lang="en-US" sz="1600"/>
          </a:p>
          <a:p>
            <a:pPr algn="l"/>
            <a:endParaRPr lang="en-US" sz="1600"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spTree>
    <p:extLst>
      <p:ext uri="{BB962C8B-B14F-4D97-AF65-F5344CB8AC3E}">
        <p14:creationId xmlns="" xmlns:p14="http://schemas.microsoft.com/office/powerpoint/2010/main" val="10047995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308465" y="-332509"/>
            <a:ext cx="5511339" cy="3158836"/>
          </a:xfrm>
        </p:spPr>
        <p:txBody>
          <a:bodyPr vert="horz" lIns="91440" tIns="45720" rIns="91440" bIns="45720" rtlCol="0" anchor="ctr">
            <a:normAutofit fontScale="90000"/>
          </a:bodyPr>
          <a:lstStyle/>
          <a:p>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„BORUŽĖLĖS“ IR „BITELĖS“ GRUPIŲ VAIKAI NE TIK MOKOSI PAŽINTI GAMTĄ, BET IR JĄ </a:t>
            </a:r>
            <a:r>
              <a:rPr lang="en-US" sz="2000" cap="all" dirty="0" smtClean="0">
                <a:ea typeface="+mj-lt"/>
                <a:cs typeface="+mj-lt"/>
              </a:rPr>
              <a:t>MYLĖTI</a:t>
            </a:r>
            <a:r>
              <a:rPr lang="en-US" sz="2000" cap="all" dirty="0">
                <a:ea typeface="+mj-lt"/>
                <a:cs typeface="+mj-lt"/>
              </a:rPr>
              <a:t> </a:t>
            </a:r>
            <a:br>
              <a:rPr lang="en-US" sz="2000" cap="all" dirty="0">
                <a:ea typeface="+mj-lt"/>
                <a:cs typeface="+mj-lt"/>
              </a:rPr>
            </a:br>
            <a:r>
              <a:rPr lang="en-US" sz="2000" cap="all" dirty="0">
                <a:ea typeface="+mj-lt"/>
                <a:cs typeface="+mj-lt"/>
              </a:rPr>
              <a:t>SAUGOTI IR TAUSOTI. </a:t>
            </a:r>
            <a:br>
              <a:rPr lang="en-US" sz="2000" cap="all" dirty="0">
                <a:ea typeface="+mj-lt"/>
                <a:cs typeface="+mj-lt"/>
              </a:rPr>
            </a:br>
            <a:r>
              <a:rPr lang="en-US" sz="2000" cap="all" dirty="0">
                <a:ea typeface="+mj-lt"/>
                <a:cs typeface="+mj-lt"/>
              </a:rPr>
              <a:t>SMAGU SUPRASTI IR</a:t>
            </a:r>
            <a:br>
              <a:rPr lang="en-US" sz="2000" cap="all" dirty="0">
                <a:ea typeface="+mj-lt"/>
                <a:cs typeface="+mj-lt"/>
              </a:rPr>
            </a:br>
            <a:r>
              <a:rPr lang="en-US" sz="2000" cap="all" dirty="0">
                <a:ea typeface="+mj-lt"/>
                <a:cs typeface="+mj-lt"/>
              </a:rPr>
              <a:t> ŽINOTI, KAD AUGA NE TIK VAIKAI, BET IR AUGALAI. MES ŽINOME, KAD REIKIA TURĖTI KANTRYBĖS </a:t>
            </a:r>
            <a:br>
              <a:rPr lang="en-US" sz="2000" cap="all" dirty="0">
                <a:ea typeface="+mj-lt"/>
                <a:cs typeface="+mj-lt"/>
              </a:rPr>
            </a:br>
            <a:r>
              <a:rPr lang="en-US" sz="2000" cap="all" dirty="0">
                <a:ea typeface="+mj-lt"/>
                <a:cs typeface="+mj-lt"/>
              </a:rPr>
              <a:t>NENUSKINTI ŽALIOS UOGYTĖS, BET STEBĖTI KAIP JI NOKSTA.</a:t>
            </a:r>
            <a:endParaRPr lang="lt-LT" dirty="0"/>
          </a:p>
          <a:p>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7" name="Paveikslėlis 6" descr="Paveikslėlis, kuriame yra augalas, lauko, asmuo, apranga&#10;&#10;Automatiškai sugeneruotas aprašymas">
            <a:extLst>
              <a:ext uri="{FF2B5EF4-FFF2-40B4-BE49-F238E27FC236}">
                <a16:creationId xmlns="" xmlns:a16="http://schemas.microsoft.com/office/drawing/2014/main" id="{C491E47E-F7E1-D214-E370-D45E8AEDD809}"/>
              </a:ext>
            </a:extLst>
          </p:cNvPr>
          <p:cNvPicPr>
            <a:picLocks noChangeAspect="1"/>
          </p:cNvPicPr>
          <p:nvPr/>
        </p:nvPicPr>
        <p:blipFill>
          <a:blip r:embed="rId7" cstate="print"/>
          <a:stretch>
            <a:fillRect/>
          </a:stretch>
        </p:blipFill>
        <p:spPr>
          <a:xfrm>
            <a:off x="4091050" y="2759825"/>
            <a:ext cx="4009900" cy="3888003"/>
          </a:xfrm>
          <a:prstGeom prst="rect">
            <a:avLst/>
          </a:prstGeom>
        </p:spPr>
      </p:pic>
    </p:spTree>
    <p:extLst>
      <p:ext uri="{BB962C8B-B14F-4D97-AF65-F5344CB8AC3E}">
        <p14:creationId xmlns="" xmlns:p14="http://schemas.microsoft.com/office/powerpoint/2010/main" val="2198552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49208" y="-431325"/>
            <a:ext cx="4892040" cy="3179288"/>
          </a:xfrm>
        </p:spPr>
        <p:txBody>
          <a:bodyPr vert="horz" lIns="91440" tIns="45720" rIns="91440" bIns="45720" rtlCol="0" anchor="ctr">
            <a:normAutofit/>
          </a:bodyPr>
          <a:lstStyle/>
          <a:p>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SURASTI LAZDYNO RIEŠUTĄ.</a:t>
            </a:r>
          </a:p>
          <a:p>
            <a:pPr algn="l"/>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endParaRPr lang="en-US" sz="2000" cap="all"/>
          </a:p>
          <a:p>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9" name="Paveikslėlis 8" descr="Paveikslėlis, kuriame yra apranga, asmuo, lauko, medis&#10;&#10;Automatiškai sugeneruotas aprašymas">
            <a:extLst>
              <a:ext uri="{FF2B5EF4-FFF2-40B4-BE49-F238E27FC236}">
                <a16:creationId xmlns="" xmlns:a16="http://schemas.microsoft.com/office/drawing/2014/main" id="{16BFF086-BD3D-AEA3-B685-C06EA76F04F5}"/>
              </a:ext>
            </a:extLst>
          </p:cNvPr>
          <p:cNvPicPr>
            <a:picLocks noChangeAspect="1"/>
          </p:cNvPicPr>
          <p:nvPr/>
        </p:nvPicPr>
        <p:blipFill>
          <a:blip r:embed="rId7" cstate="print"/>
          <a:stretch>
            <a:fillRect/>
          </a:stretch>
        </p:blipFill>
        <p:spPr>
          <a:xfrm>
            <a:off x="3576453" y="1166248"/>
            <a:ext cx="4999510" cy="5099479"/>
          </a:xfrm>
          <a:prstGeom prst="rect">
            <a:avLst/>
          </a:prstGeom>
        </p:spPr>
      </p:pic>
    </p:spTree>
    <p:extLst>
      <p:ext uri="{BB962C8B-B14F-4D97-AF65-F5344CB8AC3E}">
        <p14:creationId xmlns="" xmlns:p14="http://schemas.microsoft.com/office/powerpoint/2010/main" val="2766207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39312" y="330675"/>
            <a:ext cx="4892040" cy="2417288"/>
          </a:xfrm>
        </p:spPr>
        <p:txBody>
          <a:bodyPr vert="horz" lIns="91440" tIns="45720" rIns="91440" bIns="45720" rtlCol="0" anchor="ctr">
            <a:normAutofit fontScale="90000"/>
          </a:bodyPr>
          <a:lstStyle/>
          <a:p>
            <a:pPr algn="l"/>
            <a:r>
              <a:rPr lang="en-US" sz="1800" cap="all" dirty="0">
                <a:ea typeface="+mj-lt"/>
                <a:cs typeface="+mj-lt"/>
              </a:rPr>
              <a:t> IŠMOKTI PASIDŽIAUGTI TUO KĄ GALI RASTI ANT ŽEMĖS, NESKINANT IR NERAUNANT.</a:t>
            </a:r>
            <a:br>
              <a:rPr lang="en-US" sz="1800" cap="all" dirty="0">
                <a:ea typeface="+mj-lt"/>
                <a:cs typeface="+mj-lt"/>
              </a:rPr>
            </a:br>
            <a:r>
              <a:rPr lang="en-US" sz="1800" cap="all" dirty="0">
                <a:ea typeface="+mj-lt"/>
                <a:cs typeface="+mj-lt"/>
              </a:rPr>
              <a:t>KANKORĖŽIAI, SPYGLIAI IR PAGALIUKAI  MUMS GELBĖJA ŽAIDŽIANT, KURIANT IR </a:t>
            </a:r>
            <a:r>
              <a:rPr lang="en-US" dirty="0"/>
              <a:t/>
            </a:r>
            <a:br>
              <a:rPr lang="en-US" dirty="0"/>
            </a:br>
            <a:r>
              <a:rPr lang="en-US" sz="1800" cap="all" dirty="0">
                <a:ea typeface="+mj-lt"/>
                <a:cs typeface="+mj-lt"/>
              </a:rPr>
              <a:t>MOKANTIS.</a:t>
            </a: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endParaRPr lang="en-US" sz="2000" cap="all"/>
          </a:p>
          <a:p>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9" name="Paveikslėlis 8" descr="Paveikslėlis, kuriame yra asmuo, kūdikis, Žmogaus veidas, apranga&#10;&#10;Automatiškai sugeneruotas aprašymas">
            <a:extLst>
              <a:ext uri="{FF2B5EF4-FFF2-40B4-BE49-F238E27FC236}">
                <a16:creationId xmlns="" xmlns:a16="http://schemas.microsoft.com/office/drawing/2014/main" id="{D6EED8D3-E6CB-3834-9BA8-C648EBC1E130}"/>
              </a:ext>
            </a:extLst>
          </p:cNvPr>
          <p:cNvPicPr>
            <a:picLocks noChangeAspect="1"/>
          </p:cNvPicPr>
          <p:nvPr/>
        </p:nvPicPr>
        <p:blipFill>
          <a:blip r:embed="rId7" cstate="print"/>
          <a:stretch>
            <a:fillRect/>
          </a:stretch>
        </p:blipFill>
        <p:spPr>
          <a:xfrm>
            <a:off x="3784271" y="1242167"/>
            <a:ext cx="4623458" cy="5551304"/>
          </a:xfrm>
          <a:prstGeom prst="rect">
            <a:avLst/>
          </a:prstGeom>
        </p:spPr>
      </p:pic>
    </p:spTree>
    <p:extLst>
      <p:ext uri="{BB962C8B-B14F-4D97-AF65-F5344CB8AC3E}">
        <p14:creationId xmlns="" xmlns:p14="http://schemas.microsoft.com/office/powerpoint/2010/main" val="2429388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39312" y="-431325"/>
            <a:ext cx="4892040" cy="2140198"/>
          </a:xfrm>
        </p:spPr>
        <p:txBody>
          <a:bodyPr vert="horz" lIns="91440" tIns="45720" rIns="91440" bIns="45720" rtlCol="0" anchor="ctr">
            <a:normAutofit/>
          </a:bodyPr>
          <a:lstStyle/>
          <a:p>
            <a:pPr algn="l"/>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GRUPIŲ „AGUONĖLĖ“ IR „DRUGELIS“ VAIKAI GĖRĖJOSI NATURALIU GAMTOS GROŽIU.</a:t>
            </a:r>
            <a:br>
              <a:rPr lang="en-US" sz="2000" cap="all" dirty="0">
                <a:ea typeface="+mj-lt"/>
                <a:cs typeface="+mj-lt"/>
              </a:rPr>
            </a:br>
            <a:endParaRPr lang="en-US" sz="2000" cap="all"/>
          </a:p>
          <a:p>
            <a:pPr algn="l"/>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9" name="Paveikslėlis 8" descr="Paveikslėlis, kuriame yra apranga, asmuo, žolė, mergaitė&#10;&#10;Automatiškai sugeneruotas aprašymas">
            <a:extLst>
              <a:ext uri="{FF2B5EF4-FFF2-40B4-BE49-F238E27FC236}">
                <a16:creationId xmlns="" xmlns:a16="http://schemas.microsoft.com/office/drawing/2014/main" id="{0751B0FF-45D0-25A2-73D3-4AA4C937C4B0}"/>
              </a:ext>
            </a:extLst>
          </p:cNvPr>
          <p:cNvPicPr>
            <a:picLocks noChangeAspect="1"/>
          </p:cNvPicPr>
          <p:nvPr/>
        </p:nvPicPr>
        <p:blipFill>
          <a:blip r:embed="rId7" cstate="print"/>
          <a:stretch>
            <a:fillRect/>
          </a:stretch>
        </p:blipFill>
        <p:spPr>
          <a:xfrm>
            <a:off x="3637203" y="1105588"/>
            <a:ext cx="4889967" cy="5620216"/>
          </a:xfrm>
          <a:prstGeom prst="rect">
            <a:avLst/>
          </a:prstGeom>
        </p:spPr>
      </p:pic>
    </p:spTree>
    <p:extLst>
      <p:ext uri="{BB962C8B-B14F-4D97-AF65-F5344CB8AC3E}">
        <p14:creationId xmlns="" xmlns:p14="http://schemas.microsoft.com/office/powerpoint/2010/main" val="302204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39312" y="-431325"/>
            <a:ext cx="4892040" cy="2140198"/>
          </a:xfrm>
        </p:spPr>
        <p:txBody>
          <a:bodyPr vert="horz" lIns="91440" tIns="45720" rIns="91440" bIns="45720" rtlCol="0" anchor="ctr">
            <a:normAutofit/>
          </a:bodyPr>
          <a:lstStyle/>
          <a:p>
            <a:pPr algn="l"/>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PABUVOJĘ MIŠKE KARTU SU MOKYTOJOMIS APKABINO NE VIENĄ MEDĮ, PASIKROVĖ GEROS ENERGIJOS.</a:t>
            </a:r>
            <a:endParaRPr lang="en-US" sz="2000" cap="all" dirty="0"/>
          </a:p>
          <a:p>
            <a:pPr algn="l"/>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7" name="Paveikslėlis 6" descr="Paveikslėlis, kuriame yra apranga, lauko, asmuo, medis&#10;&#10;Automatiškai sugeneruotas aprašymas">
            <a:extLst>
              <a:ext uri="{FF2B5EF4-FFF2-40B4-BE49-F238E27FC236}">
                <a16:creationId xmlns="" xmlns:a16="http://schemas.microsoft.com/office/drawing/2014/main" id="{92ACC2B9-BB40-588A-F473-25EBA706ADE3}"/>
              </a:ext>
            </a:extLst>
          </p:cNvPr>
          <p:cNvPicPr>
            <a:picLocks noChangeAspect="1"/>
          </p:cNvPicPr>
          <p:nvPr/>
        </p:nvPicPr>
        <p:blipFill>
          <a:blip r:embed="rId7" cstate="print"/>
          <a:stretch>
            <a:fillRect/>
          </a:stretch>
        </p:blipFill>
        <p:spPr>
          <a:xfrm>
            <a:off x="3635829" y="1334984"/>
            <a:ext cx="4891340" cy="5387382"/>
          </a:xfrm>
          <a:prstGeom prst="rect">
            <a:avLst/>
          </a:prstGeom>
        </p:spPr>
      </p:pic>
    </p:spTree>
    <p:extLst>
      <p:ext uri="{BB962C8B-B14F-4D97-AF65-F5344CB8AC3E}">
        <p14:creationId xmlns="" xmlns:p14="http://schemas.microsoft.com/office/powerpoint/2010/main" val="4064511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40686" y="-206876"/>
            <a:ext cx="4890666" cy="2116832"/>
          </a:xfrm>
        </p:spPr>
        <p:txBody>
          <a:bodyPr vert="horz" lIns="91440" tIns="45720" rIns="91440" bIns="45720" rtlCol="0" anchor="ctr">
            <a:normAutofit/>
          </a:bodyPr>
          <a:lstStyle/>
          <a:p>
            <a:pPr algn="l"/>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000" cap="all" dirty="0">
                <a:ea typeface="+mj-lt"/>
                <a:cs typeface="+mj-lt"/>
              </a:rPr>
              <a:t>GROŽĖJOSI ŠERMUKŠNIO UOGOMIS IR KARTU SU MOKYTOJA APTARĖ ŠIŲ UOGŲ NAUDĄ ŽMOGAUS SVEIKATAI.</a:t>
            </a:r>
            <a:br>
              <a:rPr lang="en-US" sz="2000" cap="all" dirty="0">
                <a:ea typeface="+mj-lt"/>
                <a:cs typeface="+mj-lt"/>
              </a:rPr>
            </a:br>
            <a:endParaRPr lang="en-US" sz="2000" cap="all"/>
          </a:p>
          <a:p>
            <a:pPr algn="l"/>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7" name="Paveikslėlis 6" descr="Paveikslėlis, kuriame yra lauko, apranga, medis, asmuo&#10;&#10;Automatiškai sugeneruotas aprašymas">
            <a:extLst>
              <a:ext uri="{FF2B5EF4-FFF2-40B4-BE49-F238E27FC236}">
                <a16:creationId xmlns="" xmlns:a16="http://schemas.microsoft.com/office/drawing/2014/main" id="{56B7B9C7-5907-7291-AB59-A520C2E9733B}"/>
              </a:ext>
            </a:extLst>
          </p:cNvPr>
          <p:cNvPicPr>
            <a:picLocks noChangeAspect="1"/>
          </p:cNvPicPr>
          <p:nvPr/>
        </p:nvPicPr>
        <p:blipFill>
          <a:blip r:embed="rId7" cstate="print"/>
          <a:stretch>
            <a:fillRect/>
          </a:stretch>
        </p:blipFill>
        <p:spPr>
          <a:xfrm>
            <a:off x="3639265" y="1302136"/>
            <a:ext cx="4956491" cy="5496927"/>
          </a:xfrm>
          <a:prstGeom prst="rect">
            <a:avLst/>
          </a:prstGeom>
        </p:spPr>
      </p:pic>
    </p:spTree>
    <p:extLst>
      <p:ext uri="{BB962C8B-B14F-4D97-AF65-F5344CB8AC3E}">
        <p14:creationId xmlns="" xmlns:p14="http://schemas.microsoft.com/office/powerpoint/2010/main" val="3425944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619520" y="-5793"/>
            <a:ext cx="4911832" cy="1714666"/>
          </a:xfrm>
        </p:spPr>
        <p:txBody>
          <a:bodyPr vert="horz" lIns="91440" tIns="45720" rIns="91440" bIns="45720" rtlCol="0" anchor="ctr">
            <a:normAutofit/>
          </a:bodyPr>
          <a:lstStyle/>
          <a:p>
            <a:pPr algn="l"/>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VAIKAI GĖRĖJOSI IR DŽIAUGĖSI, KAD IR ŽMOGUS KURIA GROŽĮ GAMTOJE.</a:t>
            </a:r>
            <a:br>
              <a:rPr lang="en-US" sz="2000" cap="all" dirty="0">
                <a:ea typeface="+mj-lt"/>
                <a:cs typeface="+mj-lt"/>
              </a:rPr>
            </a:br>
            <a:endParaRPr lang="en-US" sz="2000" cap="all"/>
          </a:p>
          <a:p>
            <a:pPr algn="l"/>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pic>
        <p:nvPicPr>
          <p:cNvPr id="9" name="Paveikslėlis 8" descr="Paveikslėlis, kuriame yra apranga, asmuo, lauko, augalas&#10;&#10;Automatiškai sugeneruotas aprašymas">
            <a:extLst>
              <a:ext uri="{FF2B5EF4-FFF2-40B4-BE49-F238E27FC236}">
                <a16:creationId xmlns="" xmlns:a16="http://schemas.microsoft.com/office/drawing/2014/main" id="{6772EE04-8327-0D49-A4C6-3C15723A60A4}"/>
              </a:ext>
            </a:extLst>
          </p:cNvPr>
          <p:cNvPicPr>
            <a:picLocks noChangeAspect="1"/>
          </p:cNvPicPr>
          <p:nvPr/>
        </p:nvPicPr>
        <p:blipFill>
          <a:blip r:embed="rId7" cstate="print"/>
          <a:stretch>
            <a:fillRect/>
          </a:stretch>
        </p:blipFill>
        <p:spPr>
          <a:xfrm>
            <a:off x="3526972" y="1175548"/>
            <a:ext cx="4999511" cy="5496240"/>
          </a:xfrm>
          <a:prstGeom prst="rect">
            <a:avLst/>
          </a:prstGeom>
        </p:spPr>
      </p:pic>
    </p:spTree>
    <p:extLst>
      <p:ext uri="{BB962C8B-B14F-4D97-AF65-F5344CB8AC3E}">
        <p14:creationId xmlns="" xmlns:p14="http://schemas.microsoft.com/office/powerpoint/2010/main" val="372455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 xmlns:a16="http://schemas.microsoft.com/office/drawing/2014/main" id="{89DD30CF-6E3E-4604-8B15-3B5D9B0F84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68" name="Rectangle 67">
            <a:extLst>
              <a:ext uri="{FF2B5EF4-FFF2-40B4-BE49-F238E27FC236}">
                <a16:creationId xmlns="" xmlns:a16="http://schemas.microsoft.com/office/drawing/2014/main" id="{03DA2459-D124-4DD1-BEE3-F9111503FC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Antraštė 1"/>
          <p:cNvSpPr>
            <a:spLocks noGrp="1"/>
          </p:cNvSpPr>
          <p:nvPr>
            <p:ph type="ctrTitle"/>
          </p:nvPr>
        </p:nvSpPr>
        <p:spPr>
          <a:xfrm>
            <a:off x="3451286" y="1389557"/>
            <a:ext cx="5277988" cy="4426198"/>
          </a:xfrm>
        </p:spPr>
        <p:txBody>
          <a:bodyPr vert="horz" lIns="91440" tIns="45720" rIns="91440" bIns="45720" rtlCol="0" anchor="ctr">
            <a:normAutofit/>
          </a:bodyPr>
          <a:lstStyle/>
          <a:p>
            <a:pPr algn="l"/>
            <a:r>
              <a:rPr lang="en-US" sz="2000" cap="all" dirty="0">
                <a:solidFill>
                  <a:schemeClr val="bg1"/>
                </a:solidFill>
                <a:ea typeface="+mj-lt"/>
                <a:cs typeface="+mj-lt"/>
              </a:rPr>
              <a:t/>
            </a:r>
            <a:br>
              <a:rPr lang="en-US" sz="2000" cap="all" dirty="0">
                <a:solidFill>
                  <a:schemeClr val="bg1"/>
                </a:solidFill>
                <a:ea typeface="+mj-lt"/>
                <a:cs typeface="+mj-lt"/>
              </a:rPr>
            </a:br>
            <a:r>
              <a:rPr lang="en-US" sz="2000" cap="all" dirty="0">
                <a:ea typeface="+mj-lt"/>
                <a:cs typeface="+mj-lt"/>
              </a:rPr>
              <a:t/>
            </a:r>
            <a:br>
              <a:rPr lang="en-US" sz="2000" cap="all" dirty="0">
                <a:ea typeface="+mj-lt"/>
                <a:cs typeface="+mj-lt"/>
              </a:rPr>
            </a:br>
            <a:r>
              <a:rPr lang="en-US" sz="2400" cap="all" dirty="0">
                <a:ea typeface="+mj-lt"/>
                <a:cs typeface="+mj-lt"/>
              </a:rPr>
              <a:t>ŽMOGUS IR GAMTA SUDARO VIENOVĘ TARSI DVI  NEATSKIRIAMOS GYVOJO PASAULIO DALYS. GAMTOJE REIKIA ELGTIS KAIP NAMUOSE, GAMTĄ PUOSELĖTI KAIP </a:t>
            </a:r>
            <a:r>
              <a:rPr lang="en-US" sz="2400" cap="all" dirty="0" err="1">
                <a:ea typeface="+mj-lt"/>
                <a:cs typeface="+mj-lt"/>
              </a:rPr>
              <a:t>SAvO</a:t>
            </a:r>
            <a:r>
              <a:rPr lang="en-US" sz="2400" cap="all" dirty="0">
                <a:ea typeface="+mj-lt"/>
                <a:cs typeface="+mj-lt"/>
              </a:rPr>
              <a:t> KŪNĄ IR DVASIĄ. </a:t>
            </a:r>
            <a:r>
              <a:rPr lang="en-US" sz="2000" cap="all" dirty="0">
                <a:ea typeface="+mj-lt"/>
                <a:cs typeface="+mj-lt"/>
              </a:rPr>
              <a:t/>
            </a:r>
            <a:br>
              <a:rPr lang="en-US" sz="2000" cap="all" dirty="0">
                <a:ea typeface="+mj-lt"/>
                <a:cs typeface="+mj-lt"/>
              </a:rPr>
            </a:br>
            <a:endParaRPr lang="en-US" sz="2000" cap="all"/>
          </a:p>
          <a:p>
            <a:pPr algn="l"/>
            <a:endParaRPr lang="en-US" dirty="0"/>
          </a:p>
        </p:txBody>
      </p:sp>
      <p:sp>
        <p:nvSpPr>
          <p:cNvPr id="3" name="Antrinis pavadinimas 2"/>
          <p:cNvSpPr>
            <a:spLocks noGrp="1"/>
          </p:cNvSpPr>
          <p:nvPr>
            <p:ph type="subTitle" idx="1"/>
          </p:nvPr>
        </p:nvSpPr>
        <p:spPr>
          <a:xfrm>
            <a:off x="3639312" y="3602038"/>
            <a:ext cx="4892040" cy="1655762"/>
          </a:xfrm>
        </p:spPr>
        <p:txBody>
          <a:bodyPr vert="horz" lIns="91440" tIns="45720" rIns="91440" bIns="45720" rtlCol="0" anchor="t">
            <a:normAutofit/>
          </a:bodyPr>
          <a:lstStyle/>
          <a:p>
            <a:endParaRPr lang="en-US" sz="1400" dirty="0">
              <a:latin typeface="Segoe UI"/>
              <a:cs typeface="Segoe UI"/>
            </a:endParaRPr>
          </a:p>
          <a:p>
            <a:endParaRPr lang="en-US" sz="1400">
              <a:latin typeface="Segoe UI"/>
              <a:cs typeface="Segoe UI"/>
            </a:endParaRPr>
          </a:p>
        </p:txBody>
      </p:sp>
      <p:sp>
        <p:nvSpPr>
          <p:cNvPr id="70" name="Rectangle 69">
            <a:extLst>
              <a:ext uri="{FF2B5EF4-FFF2-40B4-BE49-F238E27FC236}">
                <a16:creationId xmlns="" xmlns:a16="http://schemas.microsoft.com/office/drawing/2014/main" id="{FDF4BC4D-A89E-4E90-815D-39A4C5340D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descr="Paveikslėlis, kuriame yra asmuo, apranga, žolė, lauko&#10;&#10;Automatiškai sugeneruotas aprašymas">
            <a:extLst>
              <a:ext uri="{FF2B5EF4-FFF2-40B4-BE49-F238E27FC236}">
                <a16:creationId xmlns="" xmlns:a16="http://schemas.microsoft.com/office/drawing/2014/main" id="{A12125AB-3AD5-D804-BCE5-1C3DC11D0928}"/>
              </a:ext>
            </a:extLst>
          </p:cNvPr>
          <p:cNvPicPr>
            <a:picLocks noChangeAspect="1"/>
          </p:cNvPicPr>
          <p:nvPr/>
        </p:nvPicPr>
        <p:blipFill rotWithShape="1">
          <a:blip r:embed="rId2" cstate="print"/>
          <a:srcRect l="14375" r="29375"/>
          <a:stretch/>
        </p:blipFill>
        <p:spPr>
          <a:xfrm>
            <a:off x="20" y="10"/>
            <a:ext cx="3427180" cy="3427190"/>
          </a:xfrm>
          <a:prstGeom prst="rect">
            <a:avLst/>
          </a:prstGeom>
        </p:spPr>
      </p:pic>
      <p:sp>
        <p:nvSpPr>
          <p:cNvPr id="72" name="Rectangle 71">
            <a:extLst>
              <a:ext uri="{FF2B5EF4-FFF2-40B4-BE49-F238E27FC236}">
                <a16:creationId xmlns="" xmlns:a16="http://schemas.microsoft.com/office/drawing/2014/main" id="{A7EEF089-4FAB-4298-B4A5-69E9C1CD55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aveikslėlis 5" descr="Paveikslėlis, kuriame yra Grafika, iliustracija, dizainas&#10;&#10;Automatiškai sugeneruotas aprašymas">
            <a:extLst>
              <a:ext uri="{FF2B5EF4-FFF2-40B4-BE49-F238E27FC236}">
                <a16:creationId xmlns="" xmlns:a16="http://schemas.microsoft.com/office/drawing/2014/main" id="{2A03233C-A2C5-C564-2F30-43A2032C1CB2}"/>
              </a:ext>
            </a:extLst>
          </p:cNvPr>
          <p:cNvPicPr>
            <a:picLocks noChangeAspect="1"/>
          </p:cNvPicPr>
          <p:nvPr/>
        </p:nvPicPr>
        <p:blipFill rotWithShape="1">
          <a:blip r:embed="rId3" cstate="print"/>
          <a:srcRect l="10958" r="13034" b="4"/>
          <a:stretch/>
        </p:blipFill>
        <p:spPr>
          <a:xfrm>
            <a:off x="9081709" y="329745"/>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4" name="Rectangle 73">
            <a:extLst>
              <a:ext uri="{FF2B5EF4-FFF2-40B4-BE49-F238E27FC236}">
                <a16:creationId xmlns="" xmlns:a16="http://schemas.microsoft.com/office/drawing/2014/main" id="{5B615031-1209-4698-B5E0-95027527C9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aveikslėlis 7" descr="Paveikslėlis, kuriame yra asmuo, vaisius, žalias, žolė&#10;&#10;Automatiškai sugeneruotas aprašymas">
            <a:extLst>
              <a:ext uri="{FF2B5EF4-FFF2-40B4-BE49-F238E27FC236}">
                <a16:creationId xmlns="" xmlns:a16="http://schemas.microsoft.com/office/drawing/2014/main" id="{B3EEAE0A-45C3-BD55-D309-33CECECFAE5D}"/>
              </a:ext>
            </a:extLst>
          </p:cNvPr>
          <p:cNvPicPr>
            <a:picLocks noChangeAspect="1"/>
          </p:cNvPicPr>
          <p:nvPr/>
        </p:nvPicPr>
        <p:blipFill rotWithShape="1">
          <a:blip r:embed="rId4" cstate="print"/>
          <a:srcRect l="13020" r="19802" b="-3"/>
          <a:stretch/>
        </p:blipFill>
        <p:spPr>
          <a:xfrm>
            <a:off x="346182" y="3660657"/>
            <a:ext cx="2789782" cy="2789782"/>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
        <p:nvSpPr>
          <p:cNvPr id="76" name="Rectangle 75">
            <a:extLst>
              <a:ext uri="{FF2B5EF4-FFF2-40B4-BE49-F238E27FC236}">
                <a16:creationId xmlns="" xmlns:a16="http://schemas.microsoft.com/office/drawing/2014/main" id="{44E1CB03-930E-4E92-87A2-7053864382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 xmlns:a16="http://schemas.microsoft.com/office/drawing/2014/main" id="{28A99590-E167-3A64-51E6-76CEF25039D6}"/>
              </a:ext>
            </a:extLst>
          </p:cNvPr>
          <p:cNvPicPr>
            <a:picLocks noChangeAspect="1"/>
          </p:cNvPicPr>
          <p:nvPr/>
        </p:nvPicPr>
        <p:blipFill rotWithShape="1">
          <a:blip r:embed="rId5" cstate="print"/>
          <a:srcRect l="22671" r="21079"/>
          <a:stretch/>
        </p:blipFill>
        <p:spPr>
          <a:xfrm>
            <a:off x="8764800" y="3430800"/>
            <a:ext cx="3427200" cy="3427200"/>
          </a:xfrm>
          <a:prstGeom prst="rect">
            <a:avLst/>
          </a:prstGeom>
        </p:spPr>
      </p:pic>
      <p:pic>
        <p:nvPicPr>
          <p:cNvPr id="10" name="Paveikslėlis 9" descr="Paveikslėlis, kuriame yra apranga, medis, lauko, asmuo&#10;&#10;Automatiškai sugeneruotas aprašymas">
            <a:extLst>
              <a:ext uri="{FF2B5EF4-FFF2-40B4-BE49-F238E27FC236}">
                <a16:creationId xmlns="" xmlns:a16="http://schemas.microsoft.com/office/drawing/2014/main" id="{E55ED5CB-C560-288A-0B25-261B6DEADCB1}"/>
              </a:ext>
            </a:extLst>
          </p:cNvPr>
          <p:cNvPicPr>
            <a:picLocks noChangeAspect="1"/>
          </p:cNvPicPr>
          <p:nvPr/>
        </p:nvPicPr>
        <p:blipFill>
          <a:blip r:embed="rId6" cstate="print"/>
          <a:stretch>
            <a:fillRect/>
          </a:stretch>
        </p:blipFill>
        <p:spPr>
          <a:xfrm>
            <a:off x="8764438" y="3420660"/>
            <a:ext cx="3433313" cy="3424116"/>
          </a:xfrm>
          <a:prstGeom prst="rect">
            <a:avLst/>
          </a:prstGeom>
        </p:spPr>
      </p:pic>
    </p:spTree>
    <p:extLst>
      <p:ext uri="{BB962C8B-B14F-4D97-AF65-F5344CB8AC3E}">
        <p14:creationId xmlns="" xmlns:p14="http://schemas.microsoft.com/office/powerpoint/2010/main" val="3707379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elebrationVTI">
  <a:themeElements>
    <a:clrScheme name="AnalogousFromRegularSeedRightStep">
      <a:dk1>
        <a:srgbClr val="000000"/>
      </a:dk1>
      <a:lt1>
        <a:srgbClr val="FFFFFF"/>
      </a:lt1>
      <a:dk2>
        <a:srgbClr val="1B2130"/>
      </a:dk2>
      <a:lt2>
        <a:srgbClr val="F3F0F0"/>
      </a:lt2>
      <a:accent1>
        <a:srgbClr val="20B4A9"/>
      </a:accent1>
      <a:accent2>
        <a:srgbClr val="1794D5"/>
      </a:accent2>
      <a:accent3>
        <a:srgbClr val="2957E7"/>
      </a:accent3>
      <a:accent4>
        <a:srgbClr val="4B2CD9"/>
      </a:accent4>
      <a:accent5>
        <a:srgbClr val="9929E7"/>
      </a:accent5>
      <a:accent6>
        <a:srgbClr val="D517D3"/>
      </a:accent6>
      <a:hlink>
        <a:srgbClr val="BF3F49"/>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1</TotalTime>
  <Words>22</Words>
  <Application>Microsoft Office PowerPoint</Application>
  <PresentationFormat>Pasirinktinai</PresentationFormat>
  <Paragraphs>23</Paragraphs>
  <Slides>10</Slides>
  <Notes>0</Notes>
  <HiddenSlides>1</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CelebrationVTI</vt:lpstr>
      <vt:lpstr>DRUSKININKŲ LOPŠELIS - DARŽELIS „ŽIBUTĖ“  PROJEKTAS „SVEIKATA VISUS METUS 2023“  IŠŠŪKIS </vt:lpstr>
      <vt:lpstr>    „BORUŽĖLĖS“ IR „BITELĖS“ GRUPIŲ VAIKAI NE TIK MOKOSI PAŽINTI GAMTĄ, BET IR JĄ MYLĖTI  SAUGOTI IR TAUSOTI.  SMAGU SUPRASTI IR  ŽINOTI, KAD AUGA NE TIK VAIKAI, BET IR AUGALAI. MES ŽINOME, KAD REIKIA TURĖTI KANTRYBĖS  NENUSKINTI ŽALIOS UOGYTĖS, BET STEBĖTI KAIP JI NOKSTA. </vt:lpstr>
      <vt:lpstr>         SURASTI LAZDYNO RIEŠUTĄ.    </vt:lpstr>
      <vt:lpstr> IŠMOKTI PASIDŽIAUGTI TUO KĄ GALI RASTI ANT ŽEMĖS, NESKINANT IR NERAUNANT. KANKORĖŽIAI, SPYGLIAI IR PAGALIUKAI  MUMS GELBĖJA ŽAIDŽIANT, KURIANT IR  MOKANTIS.     </vt:lpstr>
      <vt:lpstr>   GRUPIŲ „AGUONĖLĖ“ IR „DRUGELIS“ VAIKAI GĖRĖJOSI NATURALIU GAMTOS GROŽIU.  </vt:lpstr>
      <vt:lpstr>   PABUVOJĘ MIŠKE KARTU SU MOKYTOJOMIS APKABINO NE VIENĄ MEDĮ, PASIKROVĖ GEROS ENERGIJOS. </vt:lpstr>
      <vt:lpstr>  GROŽĖJOSI ŠERMUKŠNIO UOGOMIS IR KARTU SU MOKYTOJA APTARĖ ŠIŲ UOGŲ NAUDĄ ŽMOGAUS SVEIKATAI.  </vt:lpstr>
      <vt:lpstr> VAIKAI GĖRĖJOSI IR DŽIAUGĖSI, KAD IR ŽMOGUS KURIA GROŽĮ GAMTOJE.  </vt:lpstr>
      <vt:lpstr>  ŽMOGUS IR GAMTA SUDARO VIENOVĘ TARSI DVI  NEATSKIRIAMOS GYVOJO PASAULIO DALYS. GAMTOJE REIKIA ELGTIS KAIP NAMUOSE, GAMTĄ PUOSELĖTI KAIP SAvO KŪNĄ IR DVASIĄ.   </vt:lpstr>
      <vt:lpstr>  PROJEKTO VADOVĖ DRUSKININKŲ  LOPŠELIO-DARŽELIO „ŽIBUTĖ“  DIREKTORĖ RASA VAISIETIENĖ.   INFORMACIJĄ PARENGĖ DRUSKININKŲ  LOPŠELIO-DARŽELIO „ŽIBUTĖ“  MOKYTOJOS AUŠRA BUDKIENĖ IR ASTA VAITIEKŪNIENĖ  DARBO AUTORIAI:         mokytoja Aušra Budkienė (47) mokytoja Zita Čaponienė (61)      mokytoja Reda Kvaraciejienė (35)   mokytoja  Odeta Lemkienė (48)      mokytoja Asta Vaitiekūnienė (54)      mokytoja Daiva Žurauskaitė (53)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Rasa</dc:creator>
  <cp:lastModifiedBy>Laura</cp:lastModifiedBy>
  <cp:revision>235</cp:revision>
  <dcterms:created xsi:type="dcterms:W3CDTF">2023-08-22T17:34:07Z</dcterms:created>
  <dcterms:modified xsi:type="dcterms:W3CDTF">2023-08-23T12:13:52Z</dcterms:modified>
</cp:coreProperties>
</file>