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lt-LT"/>
              <a:t>Spustelėję redaguokite stilių</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10039B99-3B76-4C86-A777-B3D47642F7F7}" type="datetimeFigureOut">
              <a:rPr lang="lt-LT" smtClean="0"/>
              <a:t>2023-06-26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3820978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10039B99-3B76-4C86-A777-B3D47642F7F7}" type="datetimeFigureOut">
              <a:rPr lang="lt-LT" smtClean="0"/>
              <a:t>2023-06-26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3398358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10039B99-3B76-4C86-A777-B3D47642F7F7}" type="datetimeFigureOut">
              <a:rPr lang="lt-LT" smtClean="0"/>
              <a:t>2023-06-26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BCFA057-6420-4736-889D-DF2E30A7D9D3}" type="slidenum">
              <a:rPr lang="lt-LT" smtClean="0"/>
              <a:t>‹#›</a:t>
            </a:fld>
            <a:endParaRPr lang="lt-L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3794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10039B99-3B76-4C86-A777-B3D47642F7F7}" type="datetimeFigureOut">
              <a:rPr lang="lt-LT" smtClean="0"/>
              <a:t>2023-06-26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1745702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10039B99-3B76-4C86-A777-B3D47642F7F7}" type="datetimeFigureOut">
              <a:rPr lang="lt-LT" smtClean="0"/>
              <a:t>2023-06-26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BCFA057-6420-4736-889D-DF2E30A7D9D3}" type="slidenum">
              <a:rPr lang="lt-LT" smtClean="0"/>
              <a:t>‹#›</a:t>
            </a:fld>
            <a:endParaRPr lang="lt-L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014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10039B99-3B76-4C86-A777-B3D47642F7F7}" type="datetimeFigureOut">
              <a:rPr lang="lt-LT" smtClean="0"/>
              <a:t>2023-06-26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3678249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10039B99-3B76-4C86-A777-B3D47642F7F7}" type="datetimeFigureOut">
              <a:rPr lang="lt-LT" smtClean="0"/>
              <a:t>2023-06-26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1123950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lt-LT"/>
              <a:t>Spustelėję redaguokite stilių</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10039B99-3B76-4C86-A777-B3D47642F7F7}" type="datetimeFigureOut">
              <a:rPr lang="lt-LT" smtClean="0"/>
              <a:t>2023-06-26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97243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10039B99-3B76-4C86-A777-B3D47642F7F7}" type="datetimeFigureOut">
              <a:rPr lang="lt-LT" smtClean="0"/>
              <a:t>2023-06-26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379477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10039B99-3B76-4C86-A777-B3D47642F7F7}" type="datetimeFigureOut">
              <a:rPr lang="lt-LT" smtClean="0"/>
              <a:t>2023-06-26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236574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10039B99-3B76-4C86-A777-B3D47642F7F7}" type="datetimeFigureOut">
              <a:rPr lang="lt-LT" smtClean="0"/>
              <a:t>2023-06-26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414651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a:t>Spustelėję redaguokite stilių</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10039B99-3B76-4C86-A777-B3D47642F7F7}" type="datetimeFigureOut">
              <a:rPr lang="lt-LT" smtClean="0"/>
              <a:t>2023-06-26</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17269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10039B99-3B76-4C86-A777-B3D47642F7F7}" type="datetimeFigureOut">
              <a:rPr lang="lt-LT" smtClean="0"/>
              <a:t>2023-06-26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220824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039B99-3B76-4C86-A777-B3D47642F7F7}" type="datetimeFigureOut">
              <a:rPr lang="lt-LT" smtClean="0"/>
              <a:t>2023-06-26</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206539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lt-LT"/>
              <a:t>Spustelėję redaguokite stilių</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10039B99-3B76-4C86-A777-B3D47642F7F7}" type="datetimeFigureOut">
              <a:rPr lang="lt-LT" smtClean="0"/>
              <a:t>2023-06-26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3243235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lt-LT"/>
              <a:t>Spustelėję redaguokite stilių</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10039B99-3B76-4C86-A777-B3D47642F7F7}" type="datetimeFigureOut">
              <a:rPr lang="lt-LT" smtClean="0"/>
              <a:t>2023-06-26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BCFA057-6420-4736-889D-DF2E30A7D9D3}" type="slidenum">
              <a:rPr lang="lt-LT" smtClean="0"/>
              <a:t>‹#›</a:t>
            </a:fld>
            <a:endParaRPr lang="lt-LT"/>
          </a:p>
        </p:txBody>
      </p:sp>
    </p:spTree>
    <p:extLst>
      <p:ext uri="{BB962C8B-B14F-4D97-AF65-F5344CB8AC3E}">
        <p14:creationId xmlns:p14="http://schemas.microsoft.com/office/powerpoint/2010/main" val="3573718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lt-LT"/>
              <a:t>Spustelėję redaguokite stilių</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039B99-3B76-4C86-A777-B3D47642F7F7}" type="datetimeFigureOut">
              <a:rPr lang="lt-LT" smtClean="0"/>
              <a:t>2023-06-26</a:t>
            </a:fld>
            <a:endParaRPr lang="lt-L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BCFA057-6420-4736-889D-DF2E30A7D9D3}" type="slidenum">
              <a:rPr lang="lt-LT" smtClean="0"/>
              <a:t>‹#›</a:t>
            </a:fld>
            <a:endParaRPr lang="lt-LT"/>
          </a:p>
        </p:txBody>
      </p:sp>
    </p:spTree>
    <p:extLst>
      <p:ext uri="{BB962C8B-B14F-4D97-AF65-F5344CB8AC3E}">
        <p14:creationId xmlns:p14="http://schemas.microsoft.com/office/powerpoint/2010/main" val="2541525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480ADEB-8C0A-5D0B-C2E6-D421D60D33E1}"/>
              </a:ext>
            </a:extLst>
          </p:cNvPr>
          <p:cNvSpPr>
            <a:spLocks noGrp="1"/>
          </p:cNvSpPr>
          <p:nvPr>
            <p:ph type="ctrTitle"/>
          </p:nvPr>
        </p:nvSpPr>
        <p:spPr>
          <a:xfrm>
            <a:off x="268406" y="139890"/>
            <a:ext cx="10604311" cy="4544704"/>
          </a:xfrm>
        </p:spPr>
        <p:txBody>
          <a:bodyPr>
            <a:normAutofit fontScale="90000"/>
          </a:bodyPr>
          <a:lstStyle/>
          <a:p>
            <a:pPr algn="ctr"/>
            <a:r>
              <a:rPr lang="lt-LT" dirty="0">
                <a:solidFill>
                  <a:srgbClr val="00B050"/>
                </a:solidFill>
              </a:rPr>
              <a:t>Šiaulių lopšelis-darželis ,,Pupų pėdas”</a:t>
            </a:r>
            <a:br>
              <a:rPr lang="lt-LT" dirty="0">
                <a:solidFill>
                  <a:srgbClr val="00B050"/>
                </a:solidFill>
              </a:rPr>
            </a:br>
            <a:r>
              <a:rPr lang="lt-LT" dirty="0">
                <a:solidFill>
                  <a:srgbClr val="00B050"/>
                </a:solidFill>
              </a:rPr>
              <a:t>Komanda ,,Smalsučiai” ( 4-6 m.)</a:t>
            </a:r>
            <a:br>
              <a:rPr lang="lt-LT" dirty="0">
                <a:solidFill>
                  <a:srgbClr val="00B050"/>
                </a:solidFill>
              </a:rPr>
            </a:br>
            <a:r>
              <a:rPr lang="lt-LT" dirty="0">
                <a:solidFill>
                  <a:srgbClr val="00B050"/>
                </a:solidFill>
              </a:rPr>
              <a:t>,,Sveikata visus metus” birželio iššūkis: „Sveikatos dovanos gamtoje ir </a:t>
            </a:r>
            <a:r>
              <a:rPr lang="lt-LT" dirty="0" err="1">
                <a:solidFill>
                  <a:srgbClr val="00B050"/>
                </a:solidFill>
              </a:rPr>
              <a:t>Šimkūnaitės</a:t>
            </a:r>
            <a:r>
              <a:rPr lang="lt-LT" dirty="0">
                <a:solidFill>
                  <a:srgbClr val="00B050"/>
                </a:solidFill>
              </a:rPr>
              <a:t> kūryboje“</a:t>
            </a:r>
          </a:p>
        </p:txBody>
      </p:sp>
      <p:sp>
        <p:nvSpPr>
          <p:cNvPr id="3" name="Antrinis pavadinimas 2">
            <a:extLst>
              <a:ext uri="{FF2B5EF4-FFF2-40B4-BE49-F238E27FC236}">
                <a16:creationId xmlns:a16="http://schemas.microsoft.com/office/drawing/2014/main" id="{FC40575E-8FAA-E273-F16B-04B1EE47C4EB}"/>
              </a:ext>
            </a:extLst>
          </p:cNvPr>
          <p:cNvSpPr>
            <a:spLocks noGrp="1"/>
          </p:cNvSpPr>
          <p:nvPr>
            <p:ph type="subTitle" idx="1"/>
          </p:nvPr>
        </p:nvSpPr>
        <p:spPr>
          <a:xfrm>
            <a:off x="2834185" y="4674358"/>
            <a:ext cx="4672084" cy="2146110"/>
          </a:xfrm>
        </p:spPr>
        <p:txBody>
          <a:bodyPr>
            <a:normAutofit fontScale="92500" lnSpcReduction="10000"/>
          </a:bodyPr>
          <a:lstStyle/>
          <a:p>
            <a:pPr algn="ctr"/>
            <a:r>
              <a:rPr lang="lt-LT" dirty="0">
                <a:solidFill>
                  <a:schemeClr val="tx1">
                    <a:lumMod val="95000"/>
                    <a:lumOff val="5000"/>
                  </a:schemeClr>
                </a:solidFill>
              </a:rPr>
              <a:t>Ikimokyklinio ugdymo pedagogės:</a:t>
            </a:r>
          </a:p>
          <a:p>
            <a:pPr algn="ctr"/>
            <a:r>
              <a:rPr lang="lt-LT" dirty="0" err="1">
                <a:solidFill>
                  <a:schemeClr val="tx1">
                    <a:lumMod val="95000"/>
                    <a:lumOff val="5000"/>
                  </a:schemeClr>
                </a:solidFill>
              </a:rPr>
              <a:t>Armanda</a:t>
            </a:r>
            <a:r>
              <a:rPr lang="lt-LT" dirty="0">
                <a:solidFill>
                  <a:schemeClr val="tx1">
                    <a:lumMod val="95000"/>
                    <a:lumOff val="5000"/>
                  </a:schemeClr>
                </a:solidFill>
              </a:rPr>
              <a:t> </a:t>
            </a:r>
            <a:r>
              <a:rPr lang="lt-LT" dirty="0" err="1">
                <a:solidFill>
                  <a:schemeClr val="tx1">
                    <a:lumMod val="95000"/>
                    <a:lumOff val="5000"/>
                  </a:schemeClr>
                </a:solidFill>
              </a:rPr>
              <a:t>Žutautienė</a:t>
            </a:r>
            <a:endParaRPr lang="lt-LT" dirty="0">
              <a:solidFill>
                <a:schemeClr val="tx1">
                  <a:lumMod val="95000"/>
                  <a:lumOff val="5000"/>
                </a:schemeClr>
              </a:solidFill>
            </a:endParaRPr>
          </a:p>
          <a:p>
            <a:pPr algn="ctr"/>
            <a:r>
              <a:rPr lang="lt-LT" dirty="0">
                <a:solidFill>
                  <a:schemeClr val="tx1">
                    <a:lumMod val="95000"/>
                    <a:lumOff val="5000"/>
                  </a:schemeClr>
                </a:solidFill>
              </a:rPr>
              <a:t>Vida </a:t>
            </a:r>
            <a:r>
              <a:rPr lang="lt-LT" dirty="0" err="1">
                <a:solidFill>
                  <a:schemeClr val="tx1">
                    <a:lumMod val="95000"/>
                    <a:lumOff val="5000"/>
                  </a:schemeClr>
                </a:solidFill>
              </a:rPr>
              <a:t>Šlenderė</a:t>
            </a:r>
            <a:endParaRPr lang="lt-LT" dirty="0">
              <a:solidFill>
                <a:schemeClr val="tx1">
                  <a:lumMod val="95000"/>
                  <a:lumOff val="5000"/>
                </a:schemeClr>
              </a:solidFill>
            </a:endParaRPr>
          </a:p>
          <a:p>
            <a:pPr algn="ctr"/>
            <a:r>
              <a:rPr lang="lt-LT" dirty="0">
                <a:solidFill>
                  <a:schemeClr val="tx1">
                    <a:lumMod val="95000"/>
                    <a:lumOff val="5000"/>
                  </a:schemeClr>
                </a:solidFill>
              </a:rPr>
              <a:t>Loreta </a:t>
            </a:r>
            <a:r>
              <a:rPr lang="lt-LT" dirty="0" err="1">
                <a:solidFill>
                  <a:schemeClr val="tx1">
                    <a:lumMod val="95000"/>
                    <a:lumOff val="5000"/>
                  </a:schemeClr>
                </a:solidFill>
              </a:rPr>
              <a:t>Racivičienė</a:t>
            </a:r>
            <a:endParaRPr lang="lt-LT" dirty="0">
              <a:solidFill>
                <a:schemeClr val="tx1">
                  <a:lumMod val="95000"/>
                  <a:lumOff val="5000"/>
                </a:schemeClr>
              </a:solidFill>
            </a:endParaRPr>
          </a:p>
          <a:p>
            <a:pPr algn="ctr"/>
            <a:r>
              <a:rPr lang="lt-LT" dirty="0">
                <a:solidFill>
                  <a:schemeClr val="tx1">
                    <a:lumMod val="95000"/>
                    <a:lumOff val="5000"/>
                  </a:schemeClr>
                </a:solidFill>
              </a:rPr>
              <a:t>Marija </a:t>
            </a:r>
            <a:r>
              <a:rPr lang="lt-LT" dirty="0" err="1">
                <a:solidFill>
                  <a:schemeClr val="tx1">
                    <a:lumMod val="95000"/>
                    <a:lumOff val="5000"/>
                  </a:schemeClr>
                </a:solidFill>
              </a:rPr>
              <a:t>Ambraivičienė</a:t>
            </a:r>
            <a:endParaRPr lang="lt-LT" dirty="0">
              <a:solidFill>
                <a:schemeClr val="tx1">
                  <a:lumMod val="95000"/>
                  <a:lumOff val="5000"/>
                </a:schemeClr>
              </a:solidFill>
            </a:endParaRPr>
          </a:p>
          <a:p>
            <a:pPr algn="ctr"/>
            <a:r>
              <a:rPr lang="lt-LT" dirty="0">
                <a:solidFill>
                  <a:schemeClr val="tx1">
                    <a:lumMod val="95000"/>
                    <a:lumOff val="5000"/>
                  </a:schemeClr>
                </a:solidFill>
              </a:rPr>
              <a:t>Erika </a:t>
            </a:r>
            <a:r>
              <a:rPr lang="lt-LT" dirty="0" err="1">
                <a:solidFill>
                  <a:schemeClr val="tx1">
                    <a:lumMod val="95000"/>
                    <a:lumOff val="5000"/>
                  </a:schemeClr>
                </a:solidFill>
              </a:rPr>
              <a:t>Švanienė</a:t>
            </a:r>
            <a:endParaRPr lang="lt-LT" dirty="0">
              <a:solidFill>
                <a:schemeClr val="tx1">
                  <a:lumMod val="95000"/>
                  <a:lumOff val="5000"/>
                </a:schemeClr>
              </a:solidFill>
            </a:endParaRPr>
          </a:p>
          <a:p>
            <a:endParaRPr lang="lt-LT" dirty="0"/>
          </a:p>
        </p:txBody>
      </p:sp>
    </p:spTree>
    <p:extLst>
      <p:ext uri="{BB962C8B-B14F-4D97-AF65-F5344CB8AC3E}">
        <p14:creationId xmlns:p14="http://schemas.microsoft.com/office/powerpoint/2010/main" val="12132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A0F3BD2-2DD2-AB06-ACD2-FBB23B8610AA}"/>
              </a:ext>
            </a:extLst>
          </p:cNvPr>
          <p:cNvSpPr>
            <a:spLocks noGrp="1"/>
          </p:cNvSpPr>
          <p:nvPr>
            <p:ph type="title"/>
          </p:nvPr>
        </p:nvSpPr>
        <p:spPr/>
        <p:txBody>
          <a:bodyPr/>
          <a:lstStyle/>
          <a:p>
            <a:pPr algn="ctr"/>
            <a:r>
              <a:rPr lang="lt-LT" dirty="0"/>
              <a:t>„Ežiukų“ grupės veiklos</a:t>
            </a:r>
          </a:p>
        </p:txBody>
      </p:sp>
      <p:sp>
        <p:nvSpPr>
          <p:cNvPr id="3" name="Turinio vietos rezervavimo ženklas 2">
            <a:extLst>
              <a:ext uri="{FF2B5EF4-FFF2-40B4-BE49-F238E27FC236}">
                <a16:creationId xmlns:a16="http://schemas.microsoft.com/office/drawing/2014/main" id="{D58A7F13-B183-24AB-D666-C4A6B2B5D421}"/>
              </a:ext>
            </a:extLst>
          </p:cNvPr>
          <p:cNvSpPr>
            <a:spLocks noGrp="1"/>
          </p:cNvSpPr>
          <p:nvPr>
            <p:ph idx="1"/>
          </p:nvPr>
        </p:nvSpPr>
        <p:spPr>
          <a:xfrm>
            <a:off x="381913" y="1308859"/>
            <a:ext cx="4696524" cy="3880773"/>
          </a:xfrm>
        </p:spPr>
        <p:txBody>
          <a:bodyPr/>
          <a:lstStyle/>
          <a:p>
            <a:pPr marL="0" indent="0">
              <a:buNone/>
            </a:pPr>
            <a:r>
              <a:rPr lang="lt-LT" b="0" i="0" dirty="0">
                <a:solidFill>
                  <a:srgbClr val="050505"/>
                </a:solidFill>
                <a:effectLst/>
                <a:latin typeface="Segoe UI Historic" panose="020B0502040204020203" pitchFamily="34" charset="0"/>
              </a:rPr>
              <a:t>Ežiukų grupės ugdytiniai atšilus orams vis dažniau laiką leidžia </a:t>
            </a:r>
            <a:r>
              <a:rPr lang="lt-LT" b="0" i="0" dirty="0" err="1">
                <a:solidFill>
                  <a:srgbClr val="050505"/>
                </a:solidFill>
                <a:effectLst/>
                <a:latin typeface="Segoe UI Historic" panose="020B0502040204020203" pitchFamily="34" charset="0"/>
              </a:rPr>
              <a:t>lauke,drauge</a:t>
            </a:r>
            <a:r>
              <a:rPr lang="lt-LT" b="0" i="0" dirty="0">
                <a:solidFill>
                  <a:srgbClr val="050505"/>
                </a:solidFill>
                <a:effectLst/>
                <a:latin typeface="Segoe UI Historic" panose="020B0502040204020203" pitchFamily="34" charset="0"/>
              </a:rPr>
              <a:t> keliavome į netoliese esantį parką, ten žaidėme lauko </a:t>
            </a:r>
            <a:r>
              <a:rPr lang="lt-LT" b="0" i="0" dirty="0" err="1">
                <a:solidFill>
                  <a:srgbClr val="050505"/>
                </a:solidFill>
                <a:effectLst/>
                <a:latin typeface="Segoe UI Historic" panose="020B0502040204020203" pitchFamily="34" charset="0"/>
              </a:rPr>
              <a:t>žaidimus,eksperimentavome,atlikome</a:t>
            </a:r>
            <a:r>
              <a:rPr lang="lt-LT" b="0" i="0" dirty="0">
                <a:solidFill>
                  <a:srgbClr val="050505"/>
                </a:solidFill>
                <a:effectLst/>
                <a:latin typeface="Segoe UI Historic" panose="020B0502040204020203" pitchFamily="34" charset="0"/>
              </a:rPr>
              <a:t> kvėpavimo pratimus bei mėgavomės gamta. Mokėmės netik džiaugtis gamtos teikiamais </a:t>
            </a:r>
            <a:r>
              <a:rPr lang="lt-LT" b="0" i="0" dirty="0" err="1">
                <a:solidFill>
                  <a:srgbClr val="050505"/>
                </a:solidFill>
                <a:effectLst/>
                <a:latin typeface="Segoe UI Historic" panose="020B0502040204020203" pitchFamily="34" charset="0"/>
              </a:rPr>
              <a:t>malonumais,bet</a:t>
            </a:r>
            <a:r>
              <a:rPr lang="lt-LT" b="0" i="0" dirty="0">
                <a:solidFill>
                  <a:srgbClr val="050505"/>
                </a:solidFill>
                <a:effectLst/>
                <a:latin typeface="Segoe UI Historic" panose="020B0502040204020203" pitchFamily="34" charset="0"/>
              </a:rPr>
              <a:t> saugoti ir mylėti ją. Mėgavomės jos teikiama </a:t>
            </a:r>
            <a:r>
              <a:rPr lang="lt-LT" b="0" i="0" dirty="0" err="1">
                <a:solidFill>
                  <a:srgbClr val="050505"/>
                </a:solidFill>
                <a:effectLst/>
                <a:latin typeface="Segoe UI Historic" panose="020B0502040204020203" pitchFamily="34" charset="0"/>
              </a:rPr>
              <a:t>nauda.Gilinome</a:t>
            </a:r>
            <a:r>
              <a:rPr lang="lt-LT" b="0" i="0" dirty="0">
                <a:solidFill>
                  <a:srgbClr val="050505"/>
                </a:solidFill>
                <a:effectLst/>
                <a:latin typeface="Segoe UI Historic" panose="020B0502040204020203" pitchFamily="34" charset="0"/>
              </a:rPr>
              <a:t> </a:t>
            </a:r>
            <a:r>
              <a:rPr lang="lt-LT" b="0" i="0" dirty="0" err="1">
                <a:solidFill>
                  <a:srgbClr val="050505"/>
                </a:solidFill>
                <a:effectLst/>
                <a:latin typeface="Segoe UI Historic" panose="020B0502040204020203" pitchFamily="34" charset="0"/>
              </a:rPr>
              <a:t>žinias,klasifikuodami</a:t>
            </a:r>
            <a:r>
              <a:rPr lang="lt-LT" b="0" i="0" dirty="0">
                <a:solidFill>
                  <a:srgbClr val="050505"/>
                </a:solidFill>
                <a:effectLst/>
                <a:latin typeface="Segoe UI Historic" panose="020B0502040204020203" pitchFamily="34" charset="0"/>
              </a:rPr>
              <a:t> </a:t>
            </a:r>
            <a:r>
              <a:rPr lang="lt-LT" b="0" i="0" dirty="0" err="1">
                <a:solidFill>
                  <a:srgbClr val="050505"/>
                </a:solidFill>
                <a:effectLst/>
                <a:latin typeface="Segoe UI Historic" panose="020B0502040204020203" pitchFamily="34" charset="0"/>
              </a:rPr>
              <a:t>medžius,susipažinome</a:t>
            </a:r>
            <a:r>
              <a:rPr lang="lt-LT" b="0" i="0" dirty="0">
                <a:solidFill>
                  <a:srgbClr val="050505"/>
                </a:solidFill>
                <a:effectLst/>
                <a:latin typeface="Segoe UI Historic" panose="020B0502040204020203" pitchFamily="34" charset="0"/>
              </a:rPr>
              <a:t> su jų rūšimis. Veiklų metu aplankėme STEAM daržą, skanavome išaugintus </a:t>
            </a:r>
            <a:r>
              <a:rPr lang="lt-LT" b="0" i="0" dirty="0" err="1">
                <a:solidFill>
                  <a:srgbClr val="050505"/>
                </a:solidFill>
                <a:effectLst/>
                <a:latin typeface="Segoe UI Historic" panose="020B0502040204020203" pitchFamily="34" charset="0"/>
              </a:rPr>
              <a:t>skanumynus.Nuotainingai</a:t>
            </a:r>
            <a:r>
              <a:rPr lang="lt-LT" b="0" i="0" dirty="0">
                <a:solidFill>
                  <a:srgbClr val="050505"/>
                </a:solidFill>
                <a:effectLst/>
                <a:latin typeface="Segoe UI Historic" panose="020B0502040204020203" pitchFamily="34" charset="0"/>
              </a:rPr>
              <a:t> ir smagiai, įgyvendinome šį iššūkį!</a:t>
            </a:r>
            <a:endParaRPr lang="lt-LT" dirty="0"/>
          </a:p>
        </p:txBody>
      </p:sp>
      <p:pic>
        <p:nvPicPr>
          <p:cNvPr id="7" name="Paveikslėlis 6">
            <a:extLst>
              <a:ext uri="{FF2B5EF4-FFF2-40B4-BE49-F238E27FC236}">
                <a16:creationId xmlns:a16="http://schemas.microsoft.com/office/drawing/2014/main" id="{FE122A6E-3B05-0FAB-93A3-A104A789D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437" y="1542756"/>
            <a:ext cx="4593102" cy="4593102"/>
          </a:xfrm>
          <a:prstGeom prst="rect">
            <a:avLst/>
          </a:prstGeom>
        </p:spPr>
      </p:pic>
    </p:spTree>
    <p:extLst>
      <p:ext uri="{BB962C8B-B14F-4D97-AF65-F5344CB8AC3E}">
        <p14:creationId xmlns:p14="http://schemas.microsoft.com/office/powerpoint/2010/main" val="1026890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76B88A8-94F6-0D4D-F661-C29BDC09A6A0}"/>
              </a:ext>
            </a:extLst>
          </p:cNvPr>
          <p:cNvSpPr>
            <a:spLocks noGrp="1"/>
          </p:cNvSpPr>
          <p:nvPr>
            <p:ph type="title"/>
          </p:nvPr>
        </p:nvSpPr>
        <p:spPr/>
        <p:txBody>
          <a:bodyPr/>
          <a:lstStyle/>
          <a:p>
            <a:pPr algn="ctr"/>
            <a:r>
              <a:rPr lang="lt-LT" dirty="0"/>
              <a:t>„Drugelių“ grupės veiklos</a:t>
            </a:r>
          </a:p>
        </p:txBody>
      </p:sp>
      <p:sp>
        <p:nvSpPr>
          <p:cNvPr id="3" name="Turinio vietos rezervavimo ženklas 2">
            <a:extLst>
              <a:ext uri="{FF2B5EF4-FFF2-40B4-BE49-F238E27FC236}">
                <a16:creationId xmlns:a16="http://schemas.microsoft.com/office/drawing/2014/main" id="{9472DCD2-5946-2117-8998-320FC16FD826}"/>
              </a:ext>
            </a:extLst>
          </p:cNvPr>
          <p:cNvSpPr>
            <a:spLocks noGrp="1"/>
          </p:cNvSpPr>
          <p:nvPr>
            <p:ph idx="1"/>
          </p:nvPr>
        </p:nvSpPr>
        <p:spPr>
          <a:xfrm>
            <a:off x="410048" y="1930400"/>
            <a:ext cx="3064672" cy="3880773"/>
          </a:xfrm>
        </p:spPr>
        <p:txBody>
          <a:bodyPr/>
          <a:lstStyle/>
          <a:p>
            <a:pPr marL="0" indent="0">
              <a:buNone/>
            </a:pPr>
            <a:r>
              <a:rPr lang="lt-LT" b="0" i="0" dirty="0">
                <a:solidFill>
                  <a:srgbClr val="050505"/>
                </a:solidFill>
                <a:effectLst/>
                <a:latin typeface="Segoe UI Historic" panose="020B0502040204020203" pitchFamily="34" charset="0"/>
              </a:rPr>
              <a:t>Kaip ir kasmet saugome ir mylime savo gamtą. Mėgaujamės jos teikiama nauda, sveikata, gėrybėmis. Su Drugelių grupės vaikais pavasarį sodinome įvairias daržoves, vaisius. Šiandien su vaikais ragavome iš savo daržo nuskintus ridikėlius, salotų lapus. Grožėjomės liepų žiedais. Keletą saujų nusiskynėme džiovinimui </a:t>
            </a:r>
            <a:r>
              <a:rPr lang="lt-LT" b="0" i="0" dirty="0" err="1">
                <a:solidFill>
                  <a:srgbClr val="050505"/>
                </a:solidFill>
                <a:effectLst/>
                <a:latin typeface="Segoe UI Historic" panose="020B0502040204020203" pitchFamily="34" charset="0"/>
              </a:rPr>
              <a:t>sveikąjai</a:t>
            </a:r>
            <a:r>
              <a:rPr lang="lt-LT" b="0" i="0" dirty="0">
                <a:solidFill>
                  <a:srgbClr val="050505"/>
                </a:solidFill>
                <a:effectLst/>
                <a:latin typeface="Segoe UI Historic" panose="020B0502040204020203" pitchFamily="34" charset="0"/>
              </a:rPr>
              <a:t> "Žiemos arbatai".</a:t>
            </a:r>
            <a:endParaRPr lang="lt-LT" dirty="0"/>
          </a:p>
        </p:txBody>
      </p:sp>
      <p:pic>
        <p:nvPicPr>
          <p:cNvPr id="5" name="Paveikslėlis 4">
            <a:extLst>
              <a:ext uri="{FF2B5EF4-FFF2-40B4-BE49-F238E27FC236}">
                <a16:creationId xmlns:a16="http://schemas.microsoft.com/office/drawing/2014/main" id="{0EE07DF4-70D1-D601-8C02-2BA1C203D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390" y="1436077"/>
            <a:ext cx="5013960" cy="5013960"/>
          </a:xfrm>
          <a:prstGeom prst="rect">
            <a:avLst/>
          </a:prstGeom>
        </p:spPr>
      </p:pic>
    </p:spTree>
    <p:extLst>
      <p:ext uri="{BB962C8B-B14F-4D97-AF65-F5344CB8AC3E}">
        <p14:creationId xmlns:p14="http://schemas.microsoft.com/office/powerpoint/2010/main" val="1331935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155F562-AB70-074D-5C83-F1DD74DC3FB9}"/>
              </a:ext>
            </a:extLst>
          </p:cNvPr>
          <p:cNvSpPr>
            <a:spLocks noGrp="1"/>
          </p:cNvSpPr>
          <p:nvPr>
            <p:ph type="title"/>
          </p:nvPr>
        </p:nvSpPr>
        <p:spPr/>
        <p:txBody>
          <a:bodyPr/>
          <a:lstStyle/>
          <a:p>
            <a:pPr algn="ctr"/>
            <a:r>
              <a:rPr lang="lt-LT" dirty="0"/>
              <a:t>„Ančiukų“ grupės veiklos</a:t>
            </a:r>
          </a:p>
        </p:txBody>
      </p:sp>
      <p:sp>
        <p:nvSpPr>
          <p:cNvPr id="3" name="Turinio vietos rezervavimo ženklas 2">
            <a:extLst>
              <a:ext uri="{FF2B5EF4-FFF2-40B4-BE49-F238E27FC236}">
                <a16:creationId xmlns:a16="http://schemas.microsoft.com/office/drawing/2014/main" id="{F1C61497-3226-38E8-7F6E-DFF0A297DE9A}"/>
              </a:ext>
            </a:extLst>
          </p:cNvPr>
          <p:cNvSpPr>
            <a:spLocks noGrp="1"/>
          </p:cNvSpPr>
          <p:nvPr>
            <p:ph idx="1"/>
          </p:nvPr>
        </p:nvSpPr>
        <p:spPr/>
        <p:txBody>
          <a:bodyPr>
            <a:normAutofit fontScale="92500" lnSpcReduction="10000"/>
          </a:bodyPr>
          <a:lstStyle/>
          <a:p>
            <a:pPr marL="0" indent="0">
              <a:buNone/>
            </a:pPr>
            <a:r>
              <a:rPr lang="lt-LT" dirty="0"/>
              <a:t>Sveikata yra brangiausias turtas ir ją privalome branginti, saugoti, stiprinti ir suprasti, kad sveikatos galime pasisemti iš gamtos. „Ančiukų“ grupės ugdytiniai to ir siekė savo ugdomosiose veiklose. Su vaikais buvo pasirinktas vienas didžiausių gamtos turtų – medžiai. „Ančiukai“ suvokia, kad medžiai dovanoja deguonį, kurį mes kvėpuojame ir jei iškirstume visus medžius, mažieji augalai nepajėgtų tiek deguonies aprūpinti visiems gyviems organizmams. Taip pat aptarta, kad be deguonies medžiai aprūpina mus mediena, įvairiais vaisiais, kakava, arbatžolėmis ir kt.,  Be to medis, o dar geriau miškas gali būti ramybės oazė, padėti nuraminti emocijas. Tai su vaikais išbandėme ir praktiškai, apsikabinėjome medžius, klausėmės ką jie sako ir kaip kvepia. Vėliau kaip padėkos simbolį medžiui iš gamtinių medžiagų sukūrėme medį. Taip pat išbandėme lauke nupiešti medžių mišką ant </a:t>
            </a:r>
            <a:r>
              <a:rPr lang="lt-LT" dirty="0" err="1"/>
              <a:t>tapeto</a:t>
            </a:r>
            <a:r>
              <a:rPr lang="lt-LT" dirty="0"/>
              <a:t> ir iš kaštonų dėliojome geometrines formas ir skaičiavome pagal duotą skaičių. O pabaigoje susiorganizavome stovyklavimą, kūrėme netikrą laužą, statėm užuovėją, įsirenginėjome krėslus ir gultus, bei </a:t>
            </a:r>
            <a:r>
              <a:rPr lang="lt-LT" dirty="0" err="1"/>
              <a:t>grožėjomesi</a:t>
            </a:r>
            <a:r>
              <a:rPr lang="lt-LT" dirty="0"/>
              <a:t> darželio gamta. </a:t>
            </a:r>
          </a:p>
          <a:p>
            <a:pPr marL="0" indent="0">
              <a:buNone/>
            </a:pPr>
            <a:r>
              <a:rPr lang="lt-LT" dirty="0" err="1"/>
              <a:t>Džiaugiames</a:t>
            </a:r>
            <a:r>
              <a:rPr lang="lt-LT" dirty="0"/>
              <a:t>, kad gamta mums dovanoja medžius</a:t>
            </a:r>
            <a:r>
              <a:rPr lang="en-US"/>
              <a:t>!</a:t>
            </a:r>
            <a:endParaRPr lang="lt-LT" dirty="0"/>
          </a:p>
        </p:txBody>
      </p:sp>
    </p:spTree>
    <p:extLst>
      <p:ext uri="{BB962C8B-B14F-4D97-AF65-F5344CB8AC3E}">
        <p14:creationId xmlns:p14="http://schemas.microsoft.com/office/powerpoint/2010/main" val="2801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E954158B-1019-2CED-025D-ACF4B4B261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8297" y="574261"/>
            <a:ext cx="5946066" cy="5946066"/>
          </a:xfrm>
        </p:spPr>
      </p:pic>
    </p:spTree>
    <p:extLst>
      <p:ext uri="{BB962C8B-B14F-4D97-AF65-F5344CB8AC3E}">
        <p14:creationId xmlns:p14="http://schemas.microsoft.com/office/powerpoint/2010/main" val="1742215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CAA1D435-08A2-E01A-1C9B-9D3D823B0A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0498" y="280120"/>
            <a:ext cx="6297760" cy="6297760"/>
          </a:xfrm>
        </p:spPr>
      </p:pic>
    </p:spTree>
    <p:extLst>
      <p:ext uri="{BB962C8B-B14F-4D97-AF65-F5344CB8AC3E}">
        <p14:creationId xmlns:p14="http://schemas.microsoft.com/office/powerpoint/2010/main" val="397419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262798A2-3F00-AF01-A9CF-DD151B20C0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0330" y="359324"/>
            <a:ext cx="6139351" cy="6139351"/>
          </a:xfrm>
        </p:spPr>
      </p:pic>
    </p:spTree>
    <p:extLst>
      <p:ext uri="{BB962C8B-B14F-4D97-AF65-F5344CB8AC3E}">
        <p14:creationId xmlns:p14="http://schemas.microsoft.com/office/powerpoint/2010/main" val="2608094812"/>
      </p:ext>
    </p:extLst>
  </p:cSld>
  <p:clrMapOvr>
    <a:masterClrMapping/>
  </p:clrMapOvr>
</p:sld>
</file>

<file path=ppt/theme/theme1.xml><?xml version="1.0" encoding="utf-8"?>
<a:theme xmlns:a="http://schemas.openxmlformats.org/drawingml/2006/main" name="Briaunota">
  <a:themeElements>
    <a:clrScheme name="Briauno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Briauno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auno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97</TotalTime>
  <Words>387</Words>
  <Application>Microsoft Office PowerPoint</Application>
  <PresentationFormat>Plačiaekranė</PresentationFormat>
  <Paragraphs>14</Paragraphs>
  <Slides>7</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7</vt:i4>
      </vt:variant>
    </vt:vector>
  </HeadingPairs>
  <TitlesOfParts>
    <vt:vector size="12" baseType="lpstr">
      <vt:lpstr>Arial</vt:lpstr>
      <vt:lpstr>Segoe UI Historic</vt:lpstr>
      <vt:lpstr>Trebuchet MS</vt:lpstr>
      <vt:lpstr>Wingdings 3</vt:lpstr>
      <vt:lpstr>Briaunota</vt:lpstr>
      <vt:lpstr>Šiaulių lopšelis-darželis ,,Pupų pėdas” Komanda ,,Smalsučiai” ( 4-6 m.) ,,Sveikata visus metus” birželio iššūkis: „Sveikatos dovanos gamtoje ir Šimkūnaitės kūryboje“</vt:lpstr>
      <vt:lpstr>„Ežiukų“ grupės veiklos</vt:lpstr>
      <vt:lpstr>„Drugelių“ grupės veiklos</vt:lpstr>
      <vt:lpstr>„Ančiukų“ grupės veiklos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Šiaulių lopšelis-darželis ,,Pupų pėdas” Komanda ,,Smalsučiai” ( 4-6 m.) ,,Sveikata visus metus” Gegužės iššūkis: „Sveikatos dovanos gamtoje ir Šimkūnaitės kūryboje“</dc:title>
  <dc:creator>Vartotojas</dc:creator>
  <cp:lastModifiedBy>Asus</cp:lastModifiedBy>
  <cp:revision>4</cp:revision>
  <dcterms:created xsi:type="dcterms:W3CDTF">2023-06-23T11:05:02Z</dcterms:created>
  <dcterms:modified xsi:type="dcterms:W3CDTF">2023-06-26T11:33:49Z</dcterms:modified>
</cp:coreProperties>
</file>