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1F2A5-85FF-4884-ADC5-C5320BE345AC}" type="datetimeFigureOut">
              <a:rPr lang="lt-LT" smtClean="0"/>
              <a:t>2023.06.28</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8B30A-D4AA-4306-B52D-DD10E9A9BA8B}" type="slidenum">
              <a:rPr lang="lt-LT" smtClean="0"/>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lt-LT"/>
          </a:p>
        </p:txBody>
      </p:sp>
      <p:sp>
        <p:nvSpPr>
          <p:cNvPr id="4" name="Symbol zastępczy numeru slajdu 3"/>
          <p:cNvSpPr>
            <a:spLocks noGrp="1"/>
          </p:cNvSpPr>
          <p:nvPr>
            <p:ph type="sldNum" sz="quarter" idx="5"/>
          </p:nvPr>
        </p:nvSpPr>
        <p:spPr/>
        <p:txBody>
          <a:bodyPr/>
          <a:lstStyle/>
          <a:p>
            <a:fld id="{53F87487-2FE6-4370-A881-F8BD6276CAA1}" type="slidenum">
              <a:rPr lang="lt-LT" smtClean="0"/>
              <a:pPr/>
              <a:t>6</a:t>
            </a:fld>
            <a:endParaRPr lang="lt-LT"/>
          </a:p>
        </p:txBody>
      </p:sp>
    </p:spTree>
    <p:extLst>
      <p:ext uri="{BB962C8B-B14F-4D97-AF65-F5344CB8AC3E}">
        <p14:creationId xmlns="" xmlns:p14="http://schemas.microsoft.com/office/powerpoint/2010/main" val="268159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13BBCA07-0920-4098-A712-9DD9390EF434}" type="datetimeFigureOut">
              <a:rPr lang="lt-LT" smtClean="0"/>
              <a:t>2023.06.28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3BBCA07-0920-4098-A712-9DD9390EF434}" type="datetimeFigureOut">
              <a:rPr lang="lt-LT" smtClean="0"/>
              <a:t>2023.06.28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3BBCA07-0920-4098-A712-9DD9390EF434}" type="datetimeFigureOut">
              <a:rPr lang="lt-LT" smtClean="0"/>
              <a:t>2023.06.28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3BBCA07-0920-4098-A712-9DD9390EF434}" type="datetimeFigureOut">
              <a:rPr lang="lt-LT" smtClean="0"/>
              <a:t>2023.06.28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BCA07-0920-4098-A712-9DD9390EF434}" type="datetimeFigureOut">
              <a:rPr lang="lt-LT" smtClean="0"/>
              <a:t>2023.06.28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13BBCA07-0920-4098-A712-9DD9390EF434}" type="datetimeFigureOut">
              <a:rPr lang="lt-LT" smtClean="0"/>
              <a:t>2023.06.28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13BBCA07-0920-4098-A712-9DD9390EF434}" type="datetimeFigureOut">
              <a:rPr lang="lt-LT" smtClean="0"/>
              <a:t>2023.06.28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13BBCA07-0920-4098-A712-9DD9390EF434}" type="datetimeFigureOut">
              <a:rPr lang="lt-LT" smtClean="0"/>
              <a:t>2023.06.28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BCA07-0920-4098-A712-9DD9390EF434}" type="datetimeFigureOut">
              <a:rPr lang="lt-LT" smtClean="0"/>
              <a:t>2023.06.28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BCA07-0920-4098-A712-9DD9390EF434}" type="datetimeFigureOut">
              <a:rPr lang="lt-LT" smtClean="0"/>
              <a:t>2023.06.28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BCA07-0920-4098-A712-9DD9390EF434}" type="datetimeFigureOut">
              <a:rPr lang="lt-LT" smtClean="0"/>
              <a:t>2023.06.28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F16BBFB-4876-4A51-8BBF-45E31525AE83}"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BCA07-0920-4098-A712-9DD9390EF434}" type="datetimeFigureOut">
              <a:rPr lang="lt-LT" smtClean="0"/>
              <a:t>2023.06.28</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6BBFB-4876-4A51-8BBF-45E31525AE83}"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7772400" cy="1470025"/>
          </a:xfrm>
        </p:spPr>
        <p:txBody>
          <a:bodyPr/>
          <a:lstStyle/>
          <a:p>
            <a:r>
              <a:rPr lang="lt-LT" b="1" dirty="0" smtClean="0">
                <a:solidFill>
                  <a:srgbClr val="C00000"/>
                </a:solidFill>
              </a:rPr>
              <a:t>Vaistažolių katalogas</a:t>
            </a:r>
            <a:endParaRPr lang="lt-LT" b="1" dirty="0">
              <a:solidFill>
                <a:srgbClr val="C00000"/>
              </a:solidFill>
            </a:endParaRPr>
          </a:p>
        </p:txBody>
      </p:sp>
      <p:sp>
        <p:nvSpPr>
          <p:cNvPr id="3" name="Subtitle 2"/>
          <p:cNvSpPr>
            <a:spLocks noGrp="1"/>
          </p:cNvSpPr>
          <p:nvPr>
            <p:ph type="subTitle" idx="1"/>
          </p:nvPr>
        </p:nvSpPr>
        <p:spPr>
          <a:xfrm>
            <a:off x="2743200" y="4437112"/>
            <a:ext cx="6400800" cy="1752600"/>
          </a:xfrm>
        </p:spPr>
        <p:txBody>
          <a:bodyPr/>
          <a:lstStyle/>
          <a:p>
            <a:r>
              <a:rPr lang="lt-LT" dirty="0" smtClean="0">
                <a:solidFill>
                  <a:schemeClr val="accent2">
                    <a:lumMod val="75000"/>
                  </a:schemeClr>
                </a:solidFill>
              </a:rPr>
              <a:t>Parengė: Pingviniukai</a:t>
            </a:r>
            <a:endParaRPr lang="lt-LT" dirty="0">
              <a:solidFill>
                <a:schemeClr val="accent2">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1030">
            <a:extLst>
              <a:ext uri="{FF2B5EF4-FFF2-40B4-BE49-F238E27FC236}">
                <a16:creationId xmlns=""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 xmlns:a14="http://schemas.microsoft.com/office/drawing/2010/main" val="0"/>
              </a:ext>
            </a:extLst>
          </a:blip>
          <a:srcRect l="3613"/>
          <a:stretch/>
        </p:blipFill>
        <p:spPr>
          <a:xfrm>
            <a:off x="0" y="2669686"/>
            <a:ext cx="3027759" cy="4188315"/>
          </a:xfrm>
          <a:prstGeom prst="rect">
            <a:avLst/>
          </a:prstGeom>
        </p:spPr>
      </p:pic>
      <p:pic>
        <p:nvPicPr>
          <p:cNvPr id="1047" name="Picture 1032">
            <a:extLst>
              <a:ext uri="{FF2B5EF4-FFF2-40B4-BE49-F238E27FC236}">
                <a16:creationId xmlns=""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l="35640"/>
          <a:stretch/>
        </p:blipFill>
        <p:spPr>
          <a:xfrm>
            <a:off x="0" y="2892348"/>
            <a:ext cx="1141809" cy="2365453"/>
          </a:xfrm>
          <a:prstGeom prst="rect">
            <a:avLst/>
          </a:prstGeom>
        </p:spPr>
      </p:pic>
      <p:sp>
        <p:nvSpPr>
          <p:cNvPr id="1048" name="Oval 1034">
            <a:extLst>
              <a:ext uri="{FF2B5EF4-FFF2-40B4-BE49-F238E27FC236}">
                <a16:creationId xmlns=""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49" name="Picture 1036">
            <a:extLst>
              <a:ext uri="{FF2B5EF4-FFF2-40B4-BE49-F238E27FC236}">
                <a16:creationId xmlns=""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print">
            <a:extLst>
              <a:ext uri="{28A0092B-C50C-407E-A947-70E740481C1C}">
                <a14:useLocalDpi xmlns="" xmlns:a14="http://schemas.microsoft.com/office/drawing/2010/main" val="0"/>
              </a:ext>
            </a:extLst>
          </a:blip>
          <a:srcRect t="28813"/>
          <a:stretch/>
        </p:blipFill>
        <p:spPr>
          <a:xfrm>
            <a:off x="5999560" y="1"/>
            <a:ext cx="1202540" cy="1141407"/>
          </a:xfrm>
          <a:prstGeom prst="rect">
            <a:avLst/>
          </a:prstGeom>
        </p:spPr>
      </p:pic>
      <p:pic>
        <p:nvPicPr>
          <p:cNvPr id="1050" name="Picture 1038">
            <a:extLst>
              <a:ext uri="{FF2B5EF4-FFF2-40B4-BE49-F238E27FC236}">
                <a16:creationId xmlns=""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print">
            <a:extLst>
              <a:ext uri="{28A0092B-C50C-407E-A947-70E740481C1C}">
                <a14:useLocalDpi xmlns="" xmlns:a14="http://schemas.microsoft.com/office/drawing/2010/main" val="0"/>
              </a:ext>
            </a:extLst>
          </a:blip>
          <a:srcRect b="23320"/>
          <a:stretch/>
        </p:blipFill>
        <p:spPr>
          <a:xfrm>
            <a:off x="6454408" y="6096000"/>
            <a:ext cx="745301" cy="762000"/>
          </a:xfrm>
          <a:prstGeom prst="rect">
            <a:avLst/>
          </a:prstGeom>
        </p:spPr>
      </p:pic>
      <p:sp>
        <p:nvSpPr>
          <p:cNvPr id="1051" name="Rectangle 1040">
            <a:extLst>
              <a:ext uri="{FF2B5EF4-FFF2-40B4-BE49-F238E27FC236}">
                <a16:creationId xmlns=""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52" name="Rectangle 1042">
            <a:extLst>
              <a:ext uri="{FF2B5EF4-FFF2-40B4-BE49-F238E27FC236}">
                <a16:creationId xmlns="" xmlns:a16="http://schemas.microsoft.com/office/drawing/2014/main" id="{C8A3C342-1D03-412F-8DD3-BF519E8E0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F06EAC24-6CB3-56DA-FEEE-2C14F319028A}"/>
              </a:ext>
            </a:extLst>
          </p:cNvPr>
          <p:cNvSpPr>
            <a:spLocks noGrp="1"/>
          </p:cNvSpPr>
          <p:nvPr>
            <p:ph type="title"/>
          </p:nvPr>
        </p:nvSpPr>
        <p:spPr>
          <a:xfrm>
            <a:off x="486697" y="629267"/>
            <a:ext cx="4641143" cy="1622321"/>
          </a:xfrm>
        </p:spPr>
        <p:txBody>
          <a:bodyPr vert="horz" lIns="91440" tIns="45720" rIns="91440" bIns="45720" rtlCol="0" anchor="t">
            <a:normAutofit/>
          </a:bodyPr>
          <a:lstStyle/>
          <a:p>
            <a:r>
              <a:rPr lang="en-US" sz="4200" dirty="0" err="1">
                <a:solidFill>
                  <a:srgbClr val="EBEBEB"/>
                </a:solidFill>
              </a:rPr>
              <a:t>Čiobrelis</a:t>
            </a:r>
            <a:endParaRPr lang="en-US" sz="4200" dirty="0">
              <a:solidFill>
                <a:srgbClr val="EBEBEB"/>
              </a:solidFill>
            </a:endParaRPr>
          </a:p>
        </p:txBody>
      </p:sp>
      <p:sp>
        <p:nvSpPr>
          <p:cNvPr id="5" name="Symbol zastępczy tekstu 4">
            <a:extLst>
              <a:ext uri="{FF2B5EF4-FFF2-40B4-BE49-F238E27FC236}">
                <a16:creationId xmlns="" xmlns:a16="http://schemas.microsoft.com/office/drawing/2014/main" id="{B9DBAA59-A920-8068-8002-4CF2C84571BF}"/>
              </a:ext>
            </a:extLst>
          </p:cNvPr>
          <p:cNvSpPr>
            <a:spLocks noGrp="1"/>
          </p:cNvSpPr>
          <p:nvPr>
            <p:ph type="body" sz="half" idx="2"/>
          </p:nvPr>
        </p:nvSpPr>
        <p:spPr>
          <a:xfrm>
            <a:off x="413723" y="2310582"/>
            <a:ext cx="4641142" cy="3785419"/>
          </a:xfrm>
        </p:spPr>
        <p:txBody>
          <a:bodyPr vert="horz" lIns="91440" tIns="45720" rIns="91440" bIns="45720" rtlCol="0">
            <a:normAutofit/>
          </a:bodyPr>
          <a:lstStyle/>
          <a:p>
            <a:pPr algn="just"/>
            <a:r>
              <a:rPr lang="lt-LT" b="0" i="0" dirty="0">
                <a:solidFill>
                  <a:schemeClr val="bg2">
                    <a:lumMod val="60000"/>
                    <a:lumOff val="40000"/>
                  </a:schemeClr>
                </a:solidFill>
                <a:effectLst/>
                <a:latin typeface="Open Sans" panose="020B0606030504020204" pitchFamily="34" charset="0"/>
              </a:rPr>
              <a:t>Viduramžiais Europoje čiobrelio žolė buvo dedama po pagalve, kad pagerintų miegą ir apsaugotų nuo košmarų. Senovės egiptiečiai naudojo čiobrelį kūnų balzamavimui, o Graikai naudojo vonioms ir smilkalams, nes tikėjo, kad čiobrelis suteikia drąsos.</a:t>
            </a:r>
          </a:p>
          <a:p>
            <a:pPr algn="just"/>
            <a:r>
              <a:rPr lang="lt-LT" b="0" i="0" dirty="0">
                <a:solidFill>
                  <a:schemeClr val="bg2">
                    <a:lumMod val="60000"/>
                    <a:lumOff val="40000"/>
                  </a:schemeClr>
                </a:solidFill>
                <a:effectLst/>
                <a:latin typeface="Open Sans" panose="020B0606030504020204" pitchFamily="34" charset="0"/>
              </a:rPr>
              <a:t>Čiobrelis pasižymi daug sveikatą gerinančių savybių ir turi daug augalinės kilmės maistinių medžiagų, vitaminų ir mineralų, kurie yra būtini gerai savijautai. Čiobrelio žiedai, lapai ir eterinis aliejus paprastai naudojamas spręsti šlapinimosi į lovą problemoms, gydant viduriavimą, pilvo skausmus, artritą, gerklės skausmus, dieglius, kosulį, bronchitą, pilvo pūtimą ir kaip diuretikas (skatinti šlapinimuisi).</a:t>
            </a:r>
          </a:p>
        </p:txBody>
      </p:sp>
      <p:sp>
        <p:nvSpPr>
          <p:cNvPr id="1045" name="Freeform 31">
            <a:extLst>
              <a:ext uri="{FF2B5EF4-FFF2-40B4-BE49-F238E27FC236}">
                <a16:creationId xmlns="" xmlns:a16="http://schemas.microsoft.com/office/drawing/2014/main" id="{81CC9B02-E087-4350-AEBD-2C3CF001AF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61981"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6" name="Picture 2" descr="Tymianek kaskadowy wonny Thymus longicaulis ssp. odoratus | Albamar">
            <a:extLst>
              <a:ext uri="{FF2B5EF4-FFF2-40B4-BE49-F238E27FC236}">
                <a16:creationId xmlns="" xmlns:a16="http://schemas.microsoft.com/office/drawing/2014/main" id="{8EF2DE66-6448-F948-BC4B-E4DEF80254F5}"/>
              </a:ext>
            </a:extLst>
          </p:cNvPr>
          <p:cNvPicPr>
            <a:picLocks noGrp="1" noChangeAspect="1" noChangeArrowheads="1"/>
          </p:cNvPicPr>
          <p:nvPr>
            <p:ph idx="1"/>
          </p:nvPr>
        </p:nvPicPr>
        <p:blipFill rotWithShape="1">
          <a:blip r:embed="rId6" cstate="print">
            <a:extLst>
              <a:ext uri="{28A0092B-C50C-407E-A947-70E740481C1C}">
                <a14:useLocalDpi xmlns="" xmlns:a14="http://schemas.microsoft.com/office/drawing/2010/main" val="0"/>
              </a:ext>
            </a:extLst>
          </a:blip>
          <a:srcRect l="12358" r="15271"/>
          <a:stretch/>
        </p:blipFill>
        <p:spPr bwMode="auto">
          <a:xfrm>
            <a:off x="5421882" y="2"/>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0252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a:extLst>
              <a:ext uri="{FF2B5EF4-FFF2-40B4-BE49-F238E27FC236}">
                <a16:creationId xmlns="" xmlns:a16="http://schemas.microsoft.com/office/drawing/2014/main" id="{FAEF28A3-012D-4640-B8B8-1EF6EAF723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9144000" cy="6858000"/>
            <a:chOff x="0" y="0"/>
            <a:chExt cx="12192000" cy="6858000"/>
          </a:xfrm>
        </p:grpSpPr>
        <p:sp>
          <p:nvSpPr>
            <p:cNvPr id="62" name="Rectangle 61">
              <a:extLst>
                <a:ext uri="{FF2B5EF4-FFF2-40B4-BE49-F238E27FC236}">
                  <a16:creationId xmlns="" xmlns:a16="http://schemas.microsoft.com/office/drawing/2014/main" id="{F3B2F1C2-14D3-4A53-B329-323795BCFD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Oval 62">
              <a:extLst>
                <a:ext uri="{FF2B5EF4-FFF2-40B4-BE49-F238E27FC236}">
                  <a16:creationId xmlns="" xmlns:a16="http://schemas.microsoft.com/office/drawing/2014/main" id="{194E879E-1515-4211-8F1B-B68A92B2C2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4" name="Oval 63">
              <a:extLst>
                <a:ext uri="{FF2B5EF4-FFF2-40B4-BE49-F238E27FC236}">
                  <a16:creationId xmlns="" xmlns:a16="http://schemas.microsoft.com/office/drawing/2014/main" id="{F7137E7D-1F4E-498A-97D1-0E1FE6FC6F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5" name="Oval 64">
              <a:extLst>
                <a:ext uri="{FF2B5EF4-FFF2-40B4-BE49-F238E27FC236}">
                  <a16:creationId xmlns="" xmlns:a16="http://schemas.microsoft.com/office/drawing/2014/main" id="{91375183-B6E5-43E0-B28F-39EC908385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6" name="Oval 65">
              <a:extLst>
                <a:ext uri="{FF2B5EF4-FFF2-40B4-BE49-F238E27FC236}">
                  <a16:creationId xmlns="" xmlns:a16="http://schemas.microsoft.com/office/drawing/2014/main" id="{267F36BD-A8AF-4304-A662-1007CC1748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7" name="Oval 66">
              <a:extLst>
                <a:ext uri="{FF2B5EF4-FFF2-40B4-BE49-F238E27FC236}">
                  <a16:creationId xmlns="" xmlns:a16="http://schemas.microsoft.com/office/drawing/2014/main" id="{15D9095F-2809-4A90-A032-250AC21C3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8" name="Freeform 5">
              <a:extLst>
                <a:ext uri="{FF2B5EF4-FFF2-40B4-BE49-F238E27FC236}">
                  <a16:creationId xmlns="" xmlns:a16="http://schemas.microsoft.com/office/drawing/2014/main" id="{9027D7BF-C282-4477-A406-245C3F2652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69" name="Freeform 5">
              <a:extLst>
                <a:ext uri="{FF2B5EF4-FFF2-40B4-BE49-F238E27FC236}">
                  <a16:creationId xmlns="" xmlns:a16="http://schemas.microsoft.com/office/drawing/2014/main" id="{AC3C43D8-426E-472E-A8E8-C41BF7A876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70" name="Freeform 5">
              <a:extLst>
                <a:ext uri="{FF2B5EF4-FFF2-40B4-BE49-F238E27FC236}">
                  <a16:creationId xmlns="" xmlns:a16="http://schemas.microsoft.com/office/drawing/2014/main" id="{52DCAE0E-B8DE-4C42-A48F-FA0C8345AC9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71">
            <a:extLst>
              <a:ext uri="{FF2B5EF4-FFF2-40B4-BE49-F238E27FC236}">
                <a16:creationId xmlns="" xmlns:a16="http://schemas.microsoft.com/office/drawing/2014/main" id="{59647F54-801D-44AB-8284-EDDFF77631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73">
            <a:extLst>
              <a:ext uri="{FF2B5EF4-FFF2-40B4-BE49-F238E27FC236}">
                <a16:creationId xmlns="" xmlns:a16="http://schemas.microsoft.com/office/drawing/2014/main" id="{510C9632-BB6F-48EE-AB65-501878BA5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7" name="Freeform: Shape 75">
            <a:extLst>
              <a:ext uri="{FF2B5EF4-FFF2-40B4-BE49-F238E27FC236}">
                <a16:creationId xmlns="" xmlns:a16="http://schemas.microsoft.com/office/drawing/2014/main" id="{4EC8AAB6-953B-4D29-9967-3C44D06BB4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88" name="Freeform 5">
            <a:extLst>
              <a:ext uri="{FF2B5EF4-FFF2-40B4-BE49-F238E27FC236}">
                <a16:creationId xmlns="" xmlns:a16="http://schemas.microsoft.com/office/drawing/2014/main" id="{C89ED458-2326-40DC-9C7B-1A717B6551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8"/>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Pavadinimas 3">
            <a:extLst>
              <a:ext uri="{FF2B5EF4-FFF2-40B4-BE49-F238E27FC236}">
                <a16:creationId xmlns="" xmlns:a16="http://schemas.microsoft.com/office/drawing/2014/main" id="{86FE8949-9A2A-7266-6243-61760D242629}"/>
              </a:ext>
            </a:extLst>
          </p:cNvPr>
          <p:cNvSpPr>
            <a:spLocks noGrp="1"/>
          </p:cNvSpPr>
          <p:nvPr>
            <p:ph type="title"/>
          </p:nvPr>
        </p:nvSpPr>
        <p:spPr>
          <a:xfrm>
            <a:off x="866216" y="973668"/>
            <a:ext cx="2206658" cy="1020232"/>
          </a:xfrm>
        </p:spPr>
        <p:txBody>
          <a:bodyPr vert="horz" lIns="91440" tIns="45720" rIns="91440" bIns="45720" rtlCol="0" anchor="ctr">
            <a:normAutofit fontScale="90000"/>
          </a:bodyPr>
          <a:lstStyle/>
          <a:p>
            <a:r>
              <a:rPr lang="en-US" sz="3600" dirty="0">
                <a:solidFill>
                  <a:schemeClr val="tx1"/>
                </a:solidFill>
              </a:rPr>
              <a:t>Ra</a:t>
            </a:r>
            <a:r>
              <a:rPr lang="pl-PL" sz="3600" dirty="0" err="1">
                <a:solidFill>
                  <a:schemeClr val="tx1"/>
                </a:solidFill>
              </a:rPr>
              <a:t>munel</a:t>
            </a:r>
            <a:r>
              <a:rPr lang="lt-LT" sz="3600" dirty="0">
                <a:solidFill>
                  <a:schemeClr val="tx1"/>
                </a:solidFill>
              </a:rPr>
              <a:t>ė</a:t>
            </a:r>
            <a:r>
              <a:rPr lang="pl-PL" sz="3600" dirty="0">
                <a:solidFill>
                  <a:schemeClr val="tx1"/>
                </a:solidFill>
              </a:rPr>
              <a:t>s</a:t>
            </a:r>
            <a:r>
              <a:rPr lang="pl-PL" sz="3600" u="sng" dirty="0">
                <a:solidFill>
                  <a:schemeClr val="tx1"/>
                </a:solidFill>
              </a:rPr>
              <a:t/>
            </a:r>
            <a:br>
              <a:rPr lang="pl-PL" sz="3600" u="sng" dirty="0">
                <a:solidFill>
                  <a:schemeClr val="tx1"/>
                </a:solidFill>
              </a:rPr>
            </a:br>
            <a:endParaRPr lang="en-US" sz="3600" dirty="0">
              <a:solidFill>
                <a:schemeClr val="tx1"/>
              </a:solidFill>
            </a:endParaRPr>
          </a:p>
        </p:txBody>
      </p:sp>
      <p:pic>
        <p:nvPicPr>
          <p:cNvPr id="8" name="Turinio vietos rezervavimo ženklas 7" descr="Paveikslėlis, kuriame yra augalas, gėlė, vainiklapis, Krūminis sidabrūnis&#10;&#10;Automatiškai sugeneruotas aprašymas">
            <a:extLst>
              <a:ext uri="{FF2B5EF4-FFF2-40B4-BE49-F238E27FC236}">
                <a16:creationId xmlns="" xmlns:a16="http://schemas.microsoft.com/office/drawing/2014/main" id="{3F3336B1-031D-FE55-3D51-1F47D919D7AE}"/>
              </a:ext>
            </a:extLst>
          </p:cNvPr>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8348" r="1" b="1"/>
          <a:stretch/>
        </p:blipFill>
        <p:spPr>
          <a:xfrm>
            <a:off x="3895956" y="803751"/>
            <a:ext cx="4793650" cy="5250498"/>
          </a:xfrm>
          <a:prstGeom prst="rect">
            <a:avLst/>
          </a:prstGeom>
        </p:spPr>
      </p:pic>
      <p:sp>
        <p:nvSpPr>
          <p:cNvPr id="80" name="Rectangle 79">
            <a:extLst>
              <a:ext uri="{FF2B5EF4-FFF2-40B4-BE49-F238E27FC236}">
                <a16:creationId xmlns="" xmlns:a16="http://schemas.microsoft.com/office/drawing/2014/main" id="{6F9D1DE6-E368-4F07-85F9-D5B767477D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 xmlns:a16="http://schemas.microsoft.com/office/drawing/2014/main" id="{F63B1F66-4ACE-4A01-8ADF-F175A9C358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4" name="Oval 83">
            <a:extLst>
              <a:ext uri="{FF2B5EF4-FFF2-40B4-BE49-F238E27FC236}">
                <a16:creationId xmlns="" xmlns:a16="http://schemas.microsoft.com/office/drawing/2014/main" id="{CF8448ED-9332-4A9B-8CAB-B1985E596E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6" name="Teksto vietos rezervavimo ženklas 5">
            <a:extLst>
              <a:ext uri="{FF2B5EF4-FFF2-40B4-BE49-F238E27FC236}">
                <a16:creationId xmlns="" xmlns:a16="http://schemas.microsoft.com/office/drawing/2014/main" id="{1CCC6F20-4156-7BF3-14BD-D6BC1DB840C1}"/>
              </a:ext>
            </a:extLst>
          </p:cNvPr>
          <p:cNvSpPr>
            <a:spLocks noGrp="1"/>
          </p:cNvSpPr>
          <p:nvPr>
            <p:ph type="body" sz="half" idx="2"/>
          </p:nvPr>
        </p:nvSpPr>
        <p:spPr>
          <a:xfrm>
            <a:off x="866216" y="1864818"/>
            <a:ext cx="2350295" cy="4154982"/>
          </a:xfrm>
        </p:spPr>
        <p:txBody>
          <a:bodyPr vert="horz" lIns="91440" tIns="45720" rIns="91440" bIns="45720" rtlCol="0">
            <a:normAutofit lnSpcReduction="10000"/>
          </a:bodyPr>
          <a:lstStyle/>
          <a:p>
            <a:pPr>
              <a:buFont typeface="Wingdings 3" charset="2"/>
              <a:buChar char=""/>
            </a:pPr>
            <a:r>
              <a:rPr lang="lt-LT" dirty="0">
                <a:solidFill>
                  <a:schemeClr val="tx1"/>
                </a:solidFill>
              </a:rPr>
              <a:t>Jis slopina uždegimus ir skatina žaizdų gijimą. Palyginti neseniai atrasta biologiškai aktyvi medžiaga </a:t>
            </a:r>
            <a:r>
              <a:rPr lang="lt-LT" dirty="0" err="1">
                <a:solidFill>
                  <a:schemeClr val="tx1"/>
                </a:solidFill>
              </a:rPr>
              <a:t>bizabololas</a:t>
            </a:r>
            <a:r>
              <a:rPr lang="lt-LT" dirty="0">
                <a:solidFill>
                  <a:schemeClr val="tx1"/>
                </a:solidFill>
              </a:rPr>
              <a:t> neleidžia susidaryti opoms skrandyje ir dvylikapirštėje žarnoje. Jis saugo šiuos organus, stiprindamas jų gleivinės gynybines jėgas, kliudydamas žalingam poveikiui.</a:t>
            </a:r>
          </a:p>
          <a:p>
            <a:pPr>
              <a:buFont typeface="Wingdings 3" charset="2"/>
              <a:buChar char=""/>
            </a:pPr>
            <a:endParaRPr lang="lt-LT" dirty="0">
              <a:solidFill>
                <a:schemeClr val="tx1"/>
              </a:solidFill>
            </a:endParaRPr>
          </a:p>
          <a:p>
            <a:pPr>
              <a:buFont typeface="Wingdings 3" charset="2"/>
              <a:buChar char=""/>
            </a:pPr>
            <a:r>
              <a:rPr lang="lt-LT" dirty="0">
                <a:solidFill>
                  <a:schemeClr val="tx1"/>
                </a:solidFill>
              </a:rPr>
              <a:t>Geltonieji ramunėlių pigmentai - flavonai ir </a:t>
            </a:r>
            <a:r>
              <a:rPr lang="lt-LT" dirty="0" err="1">
                <a:solidFill>
                  <a:schemeClr val="tx1"/>
                </a:solidFill>
              </a:rPr>
              <a:t>flavonoidai</a:t>
            </a:r>
            <a:r>
              <a:rPr lang="lt-LT" dirty="0">
                <a:solidFill>
                  <a:schemeClr val="tx1"/>
                </a:solidFill>
              </a:rPr>
              <a:t> - slopina spazmus ir stiprina viso organizmo atsparumą aplinkos poveikiui, infekcijoms, švitinimui, nepalankioms oro sąlygoms ir kt.</a:t>
            </a:r>
            <a:endParaRPr lang="en-US" dirty="0">
              <a:solidFill>
                <a:schemeClr val="tx1"/>
              </a:solidFill>
            </a:endParaRPr>
          </a:p>
        </p:txBody>
      </p:sp>
      <p:sp>
        <p:nvSpPr>
          <p:cNvPr id="86" name="Freeform 5">
            <a:extLst>
              <a:ext uri="{FF2B5EF4-FFF2-40B4-BE49-F238E27FC236}">
                <a16:creationId xmlns="" xmlns:a16="http://schemas.microsoft.com/office/drawing/2014/main" id="{ED3A2261-1C75-40FF-8CD6-18C5900C1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 xmlns:p14="http://schemas.microsoft.com/office/powerpoint/2010/main" val="380903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DEAE4D61-59EC-3BD5-A666-12DB60702130}"/>
              </a:ext>
            </a:extLst>
          </p:cNvPr>
          <p:cNvSpPr>
            <a:spLocks noGrp="1"/>
          </p:cNvSpPr>
          <p:nvPr>
            <p:ph type="title"/>
          </p:nvPr>
        </p:nvSpPr>
        <p:spPr>
          <a:xfrm>
            <a:off x="2528316" y="283464"/>
            <a:ext cx="2347722" cy="1160336"/>
          </a:xfrm>
        </p:spPr>
        <p:txBody>
          <a:bodyPr>
            <a:normAutofit fontScale="90000"/>
          </a:bodyPr>
          <a:lstStyle/>
          <a:p>
            <a:r>
              <a:rPr lang="pl-PL" dirty="0" err="1">
                <a:latin typeface="Berlin Sans FB Demi" panose="020E0802020502020306" pitchFamily="34" charset="0"/>
              </a:rPr>
              <a:t>Liepos</a:t>
            </a:r>
            <a:r>
              <a:rPr lang="pl-PL" dirty="0">
                <a:latin typeface="Berlin Sans FB Demi" panose="020E0802020502020306" pitchFamily="34" charset="0"/>
              </a:rPr>
              <a:t> </a:t>
            </a:r>
            <a:r>
              <a:rPr lang="lt-LT" dirty="0">
                <a:latin typeface="Berlin Sans FB Demi" panose="020E0802020502020306" pitchFamily="34" charset="0"/>
              </a:rPr>
              <a:t>žiedai</a:t>
            </a:r>
          </a:p>
        </p:txBody>
      </p:sp>
      <p:sp>
        <p:nvSpPr>
          <p:cNvPr id="3" name="Žvaigždė: 5 kampų 2">
            <a:extLst>
              <a:ext uri="{FF2B5EF4-FFF2-40B4-BE49-F238E27FC236}">
                <a16:creationId xmlns="" xmlns:a16="http://schemas.microsoft.com/office/drawing/2014/main" id="{DABCA844-E18A-D308-25DE-9FF1176593EA}"/>
              </a:ext>
            </a:extLst>
          </p:cNvPr>
          <p:cNvSpPr/>
          <p:nvPr/>
        </p:nvSpPr>
        <p:spPr>
          <a:xfrm>
            <a:off x="1842516" y="154727"/>
            <a:ext cx="685800" cy="914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a:p>
        </p:txBody>
      </p:sp>
      <p:sp>
        <p:nvSpPr>
          <p:cNvPr id="4" name="Žvaigždė: 5 kampų 3">
            <a:extLst>
              <a:ext uri="{FF2B5EF4-FFF2-40B4-BE49-F238E27FC236}">
                <a16:creationId xmlns="" xmlns:a16="http://schemas.microsoft.com/office/drawing/2014/main" id="{867AD787-8A23-6DCF-FF5F-1ECB6F22A856}"/>
              </a:ext>
            </a:extLst>
          </p:cNvPr>
          <p:cNvSpPr/>
          <p:nvPr/>
        </p:nvSpPr>
        <p:spPr>
          <a:xfrm>
            <a:off x="4772024" y="126949"/>
            <a:ext cx="685800" cy="9144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t-LT" dirty="0"/>
          </a:p>
        </p:txBody>
      </p:sp>
      <p:pic>
        <p:nvPicPr>
          <p:cNvPr id="5" name="Paveikslėlis 4">
            <a:extLst>
              <a:ext uri="{FF2B5EF4-FFF2-40B4-BE49-F238E27FC236}">
                <a16:creationId xmlns="" xmlns:a16="http://schemas.microsoft.com/office/drawing/2014/main" id="{4B169654-870A-C216-EDEA-952A64FFE7EA}"/>
              </a:ext>
            </a:extLst>
          </p:cNvPr>
          <p:cNvPicPr>
            <a:picLocks noChangeAspect="1"/>
          </p:cNvPicPr>
          <p:nvPr/>
        </p:nvPicPr>
        <p:blipFill>
          <a:blip r:embed="rId2" cstate="print"/>
          <a:stretch>
            <a:fillRect/>
          </a:stretch>
        </p:blipFill>
        <p:spPr>
          <a:xfrm>
            <a:off x="2185416" y="1897231"/>
            <a:ext cx="4572396" cy="3429297"/>
          </a:xfrm>
          <a:prstGeom prst="rect">
            <a:avLst/>
          </a:prstGeom>
        </p:spPr>
      </p:pic>
      <p:pic>
        <p:nvPicPr>
          <p:cNvPr id="6" name="Paveikslėlis 5">
            <a:extLst>
              <a:ext uri="{FF2B5EF4-FFF2-40B4-BE49-F238E27FC236}">
                <a16:creationId xmlns="" xmlns:a16="http://schemas.microsoft.com/office/drawing/2014/main" id="{8F50713D-7C7E-3E21-2F52-7E9B9146393F}"/>
              </a:ext>
            </a:extLst>
          </p:cNvPr>
          <p:cNvPicPr>
            <a:picLocks noChangeAspect="1"/>
          </p:cNvPicPr>
          <p:nvPr/>
        </p:nvPicPr>
        <p:blipFill>
          <a:blip r:embed="rId3" cstate="print"/>
          <a:stretch>
            <a:fillRect/>
          </a:stretch>
        </p:blipFill>
        <p:spPr>
          <a:xfrm rot="290621">
            <a:off x="113240" y="4254147"/>
            <a:ext cx="34289" cy="324696"/>
          </a:xfrm>
          <a:prstGeom prst="rect">
            <a:avLst/>
          </a:prstGeom>
        </p:spPr>
      </p:pic>
      <p:pic>
        <p:nvPicPr>
          <p:cNvPr id="7" name="Paveikslėlis 6">
            <a:extLst>
              <a:ext uri="{FF2B5EF4-FFF2-40B4-BE49-F238E27FC236}">
                <a16:creationId xmlns="" xmlns:a16="http://schemas.microsoft.com/office/drawing/2014/main" id="{1FD94FFC-9DBD-0C3F-E552-EFFB8346652F}"/>
              </a:ext>
            </a:extLst>
          </p:cNvPr>
          <p:cNvPicPr>
            <a:picLocks noChangeAspect="1"/>
          </p:cNvPicPr>
          <p:nvPr/>
        </p:nvPicPr>
        <p:blipFill>
          <a:blip r:embed="rId2" cstate="print"/>
          <a:stretch>
            <a:fillRect/>
          </a:stretch>
        </p:blipFill>
        <p:spPr>
          <a:xfrm>
            <a:off x="5476410" y="1388937"/>
            <a:ext cx="2462220" cy="3429297"/>
          </a:xfrm>
          <a:prstGeom prst="rect">
            <a:avLst/>
          </a:prstGeom>
        </p:spPr>
      </p:pic>
      <p:pic>
        <p:nvPicPr>
          <p:cNvPr id="9" name="Paveikslėlis 8" descr="Paveikslėlis, kuriame yra lauko, augalas, medis, liepa&#10;&#10;Automatiškai sugeneruotas aprašymas">
            <a:extLst>
              <a:ext uri="{FF2B5EF4-FFF2-40B4-BE49-F238E27FC236}">
                <a16:creationId xmlns="" xmlns:a16="http://schemas.microsoft.com/office/drawing/2014/main" id="{3CD740EF-8FDC-C581-0C4F-E5C12B153A9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5686" y="1434656"/>
            <a:ext cx="3862886" cy="3145536"/>
          </a:xfrm>
          <a:prstGeom prst="rect">
            <a:avLst/>
          </a:prstGeom>
        </p:spPr>
      </p:pic>
      <p:pic>
        <p:nvPicPr>
          <p:cNvPr id="13" name="Paveikslėlis 12">
            <a:extLst>
              <a:ext uri="{FF2B5EF4-FFF2-40B4-BE49-F238E27FC236}">
                <a16:creationId xmlns="" xmlns:a16="http://schemas.microsoft.com/office/drawing/2014/main" id="{E2034078-7BE6-3E41-5F29-1BF04BDB088F}"/>
              </a:ext>
            </a:extLst>
          </p:cNvPr>
          <p:cNvPicPr>
            <a:picLocks noChangeAspect="1"/>
          </p:cNvPicPr>
          <p:nvPr/>
        </p:nvPicPr>
        <p:blipFill>
          <a:blip r:embed="rId2" cstate="print"/>
          <a:stretch>
            <a:fillRect/>
          </a:stretch>
        </p:blipFill>
        <p:spPr>
          <a:xfrm>
            <a:off x="5705010" y="1693737"/>
            <a:ext cx="2462220" cy="3429297"/>
          </a:xfrm>
          <a:prstGeom prst="rect">
            <a:avLst/>
          </a:prstGeom>
        </p:spPr>
      </p:pic>
      <p:pic>
        <p:nvPicPr>
          <p:cNvPr id="14" name="Paveikslėlis 13">
            <a:extLst>
              <a:ext uri="{FF2B5EF4-FFF2-40B4-BE49-F238E27FC236}">
                <a16:creationId xmlns="" xmlns:a16="http://schemas.microsoft.com/office/drawing/2014/main" id="{BA37FE70-1DEF-18B8-557D-068CB08EA1EB}"/>
              </a:ext>
            </a:extLst>
          </p:cNvPr>
          <p:cNvPicPr>
            <a:picLocks noChangeAspect="1"/>
          </p:cNvPicPr>
          <p:nvPr/>
        </p:nvPicPr>
        <p:blipFill>
          <a:blip r:embed="rId2" cstate="print"/>
          <a:stretch>
            <a:fillRect/>
          </a:stretch>
        </p:blipFill>
        <p:spPr>
          <a:xfrm>
            <a:off x="5819310" y="1846137"/>
            <a:ext cx="2462220" cy="3429297"/>
          </a:xfrm>
          <a:prstGeom prst="rect">
            <a:avLst/>
          </a:prstGeom>
        </p:spPr>
      </p:pic>
      <p:pic>
        <p:nvPicPr>
          <p:cNvPr id="15" name="Paveikslėlis 14">
            <a:extLst>
              <a:ext uri="{FF2B5EF4-FFF2-40B4-BE49-F238E27FC236}">
                <a16:creationId xmlns="" xmlns:a16="http://schemas.microsoft.com/office/drawing/2014/main" id="{8C6306D1-68B4-1867-B5B4-F6806FF2600C}"/>
              </a:ext>
            </a:extLst>
          </p:cNvPr>
          <p:cNvPicPr>
            <a:picLocks noChangeAspect="1"/>
          </p:cNvPicPr>
          <p:nvPr/>
        </p:nvPicPr>
        <p:blipFill>
          <a:blip r:embed="rId2" cstate="print"/>
          <a:stretch>
            <a:fillRect/>
          </a:stretch>
        </p:blipFill>
        <p:spPr>
          <a:xfrm>
            <a:off x="5933610" y="1998537"/>
            <a:ext cx="2462220" cy="3429297"/>
          </a:xfrm>
          <a:prstGeom prst="rect">
            <a:avLst/>
          </a:prstGeom>
        </p:spPr>
      </p:pic>
      <p:pic>
        <p:nvPicPr>
          <p:cNvPr id="16" name="Paveikslėlis 15">
            <a:extLst>
              <a:ext uri="{FF2B5EF4-FFF2-40B4-BE49-F238E27FC236}">
                <a16:creationId xmlns="" xmlns:a16="http://schemas.microsoft.com/office/drawing/2014/main" id="{98E8B961-5024-8975-C2D4-64CC226AE0EB}"/>
              </a:ext>
            </a:extLst>
          </p:cNvPr>
          <p:cNvPicPr>
            <a:picLocks noChangeAspect="1"/>
          </p:cNvPicPr>
          <p:nvPr/>
        </p:nvPicPr>
        <p:blipFill>
          <a:blip r:embed="rId2" cstate="print"/>
          <a:stretch>
            <a:fillRect/>
          </a:stretch>
        </p:blipFill>
        <p:spPr>
          <a:xfrm>
            <a:off x="6047910" y="2150937"/>
            <a:ext cx="2462220" cy="3429297"/>
          </a:xfrm>
          <a:prstGeom prst="rect">
            <a:avLst/>
          </a:prstGeom>
        </p:spPr>
      </p:pic>
      <p:pic>
        <p:nvPicPr>
          <p:cNvPr id="17" name="Paveikslėlis 16">
            <a:extLst>
              <a:ext uri="{FF2B5EF4-FFF2-40B4-BE49-F238E27FC236}">
                <a16:creationId xmlns="" xmlns:a16="http://schemas.microsoft.com/office/drawing/2014/main" id="{039400E2-C008-7DF0-3F03-4E865447683A}"/>
              </a:ext>
            </a:extLst>
          </p:cNvPr>
          <p:cNvPicPr>
            <a:picLocks noChangeAspect="1"/>
          </p:cNvPicPr>
          <p:nvPr/>
        </p:nvPicPr>
        <p:blipFill>
          <a:blip r:embed="rId2" cstate="print"/>
          <a:stretch>
            <a:fillRect/>
          </a:stretch>
        </p:blipFill>
        <p:spPr>
          <a:xfrm>
            <a:off x="6162210" y="2303337"/>
            <a:ext cx="2462220" cy="3429297"/>
          </a:xfrm>
          <a:prstGeom prst="rect">
            <a:avLst/>
          </a:prstGeom>
        </p:spPr>
      </p:pic>
      <p:pic>
        <p:nvPicPr>
          <p:cNvPr id="8" name="Paveikslėlis 7">
            <a:extLst>
              <a:ext uri="{FF2B5EF4-FFF2-40B4-BE49-F238E27FC236}">
                <a16:creationId xmlns="" xmlns:a16="http://schemas.microsoft.com/office/drawing/2014/main" id="{A13AD36F-674C-25D8-E435-27908A3ABFA2}"/>
              </a:ext>
            </a:extLst>
          </p:cNvPr>
          <p:cNvPicPr>
            <a:picLocks noChangeAspect="1"/>
          </p:cNvPicPr>
          <p:nvPr/>
        </p:nvPicPr>
        <p:blipFill>
          <a:blip r:embed="rId2" cstate="print"/>
          <a:stretch>
            <a:fillRect/>
          </a:stretch>
        </p:blipFill>
        <p:spPr>
          <a:xfrm>
            <a:off x="6276510" y="2455736"/>
            <a:ext cx="2462220" cy="3429297"/>
          </a:xfrm>
          <a:prstGeom prst="rect">
            <a:avLst/>
          </a:prstGeom>
        </p:spPr>
      </p:pic>
      <p:pic>
        <p:nvPicPr>
          <p:cNvPr id="11" name="Paveikslėlis 10">
            <a:extLst>
              <a:ext uri="{FF2B5EF4-FFF2-40B4-BE49-F238E27FC236}">
                <a16:creationId xmlns="" xmlns:a16="http://schemas.microsoft.com/office/drawing/2014/main" id="{F601D155-B850-96C0-FFC0-7EBAC64EAD3F}"/>
              </a:ext>
            </a:extLst>
          </p:cNvPr>
          <p:cNvPicPr>
            <a:picLocks noChangeAspect="1"/>
          </p:cNvPicPr>
          <p:nvPr/>
        </p:nvPicPr>
        <p:blipFill>
          <a:blip r:embed="rId2" cstate="print"/>
          <a:stretch>
            <a:fillRect/>
          </a:stretch>
        </p:blipFill>
        <p:spPr>
          <a:xfrm>
            <a:off x="6390810" y="2608137"/>
            <a:ext cx="2462220" cy="3429297"/>
          </a:xfrm>
          <a:prstGeom prst="rect">
            <a:avLst/>
          </a:prstGeom>
        </p:spPr>
      </p:pic>
      <p:pic>
        <p:nvPicPr>
          <p:cNvPr id="12" name="Paveikslėlis 11">
            <a:extLst>
              <a:ext uri="{FF2B5EF4-FFF2-40B4-BE49-F238E27FC236}">
                <a16:creationId xmlns="" xmlns:a16="http://schemas.microsoft.com/office/drawing/2014/main" id="{AA0CCB61-689E-9A3B-7A30-FD82E17DF0A2}"/>
              </a:ext>
            </a:extLst>
          </p:cNvPr>
          <p:cNvPicPr>
            <a:picLocks noChangeAspect="1"/>
          </p:cNvPicPr>
          <p:nvPr/>
        </p:nvPicPr>
        <p:blipFill>
          <a:blip r:embed="rId2" cstate="print"/>
          <a:stretch>
            <a:fillRect/>
          </a:stretch>
        </p:blipFill>
        <p:spPr>
          <a:xfrm>
            <a:off x="5663438" y="1871684"/>
            <a:ext cx="2462220" cy="3429297"/>
          </a:xfrm>
          <a:prstGeom prst="rect">
            <a:avLst/>
          </a:prstGeom>
        </p:spPr>
      </p:pic>
      <p:sp>
        <p:nvSpPr>
          <p:cNvPr id="19" name="TextBox 18">
            <a:extLst>
              <a:ext uri="{FF2B5EF4-FFF2-40B4-BE49-F238E27FC236}">
                <a16:creationId xmlns="" xmlns:a16="http://schemas.microsoft.com/office/drawing/2014/main" id="{C7767E0B-D1BD-AB54-3382-2A22B75D6826}"/>
              </a:ext>
            </a:extLst>
          </p:cNvPr>
          <p:cNvSpPr txBox="1"/>
          <p:nvPr/>
        </p:nvSpPr>
        <p:spPr>
          <a:xfrm>
            <a:off x="4337458" y="972967"/>
            <a:ext cx="4570857" cy="4801314"/>
          </a:xfrm>
          <a:prstGeom prst="rect">
            <a:avLst/>
          </a:prstGeom>
          <a:noFill/>
        </p:spPr>
        <p:txBody>
          <a:bodyPr wrap="square">
            <a:spAutoFit/>
          </a:bodyPr>
          <a:lstStyle/>
          <a:p>
            <a:pPr algn="l"/>
            <a:r>
              <a:rPr lang="lt-LT" b="0" i="0" dirty="0">
                <a:solidFill>
                  <a:srgbClr val="000000"/>
                </a:solidFill>
                <a:effectLst/>
                <a:latin typeface="Open Sans" panose="020B0606030504020204" pitchFamily="34" charset="0"/>
              </a:rPr>
              <a:t>Liepžiedžių arbatos griebiamės peršalusios arba prieš miegą, norėdamos nusiraminti. Tačiau, pasirodo, liepžiedžių gydomųjų savybių yra kur kas daugiau. Liepžiedžių nuoviras, vonios ar arbata ypač gali padėti esant moteriškoms bėdoms ir norint turėti gražią odą ir plaukus.</a:t>
            </a:r>
          </a:p>
          <a:p>
            <a:pPr algn="l"/>
            <a:r>
              <a:rPr lang="lt-LT" b="0" i="0" dirty="0" smtClean="0">
                <a:solidFill>
                  <a:srgbClr val="000000"/>
                </a:solidFill>
                <a:effectLst/>
                <a:latin typeface="Open Sans" panose="020B0606030504020204" pitchFamily="34" charset="0"/>
              </a:rPr>
              <a:t>Senovėje </a:t>
            </a:r>
            <a:r>
              <a:rPr lang="lt-LT" b="0" i="0" dirty="0">
                <a:solidFill>
                  <a:srgbClr val="000000"/>
                </a:solidFill>
                <a:effectLst/>
                <a:latin typeface="Open Sans" panose="020B0606030504020204" pitchFamily="34" charset="0"/>
              </a:rPr>
              <a:t>liepas vadino motušėlėmis, Dievo vabalėliais ir sakydavo, kad jose gyvena protėvių dvasios. </a:t>
            </a:r>
            <a:r>
              <a:rPr lang="lt-LT" b="0" i="0" dirty="0" smtClean="0">
                <a:solidFill>
                  <a:srgbClr val="000000"/>
                </a:solidFill>
                <a:effectLst/>
                <a:latin typeface="Open Sans" panose="020B0606030504020204" pitchFamily="34" charset="0"/>
              </a:rPr>
              <a:t>Liepa </a:t>
            </a:r>
            <a:r>
              <a:rPr lang="lt-LT" b="0" i="0" dirty="0">
                <a:solidFill>
                  <a:srgbClr val="000000"/>
                </a:solidFill>
                <a:effectLst/>
                <a:latin typeface="Open Sans" panose="020B0606030504020204" pitchFamily="34" charset="0"/>
              </a:rPr>
              <a:t>stiprina šeimą, joje gyvenančių žmonių meilę. Moterys jos prašo meilės, grožio, sveikatos sau ir savo vaikams.</a:t>
            </a:r>
          </a:p>
          <a:p>
            <a:pPr algn="l"/>
            <a:r>
              <a:rPr lang="lt-LT" b="0" i="0" dirty="0">
                <a:solidFill>
                  <a:srgbClr val="000000"/>
                </a:solidFill>
                <a:effectLst/>
                <a:latin typeface="Open Sans" panose="020B0606030504020204" pitchFamily="34" charset="0"/>
              </a:rPr>
              <a:t>Vaistams renkami liepų žiedai kartu su </a:t>
            </a:r>
            <a:r>
              <a:rPr lang="lt-LT" b="0" i="0" dirty="0" err="1">
                <a:solidFill>
                  <a:srgbClr val="000000"/>
                </a:solidFill>
                <a:effectLst/>
                <a:latin typeface="Open Sans" panose="020B0606030504020204" pitchFamily="34" charset="0"/>
              </a:rPr>
              <a:t>pažiedlapiais</a:t>
            </a:r>
            <a:r>
              <a:rPr lang="lt-LT" b="0" i="0" dirty="0">
                <a:solidFill>
                  <a:srgbClr val="000000"/>
                </a:solidFill>
                <a:effectLst/>
                <a:latin typeface="Open Sans" panose="020B0606030504020204" pitchFamily="34" charset="0"/>
              </a:rPr>
              <a:t> per žydėjimą. Džiovinami gerai vėdinamoje, tamsioje vietoje, paskleisti plonu sluoksniu.</a:t>
            </a:r>
          </a:p>
        </p:txBody>
      </p:sp>
      <p:pic>
        <p:nvPicPr>
          <p:cNvPr id="23" name="Grafinis elementas 22" descr="Balloons outline">
            <a:extLst>
              <a:ext uri="{FF2B5EF4-FFF2-40B4-BE49-F238E27FC236}">
                <a16:creationId xmlns="" xmlns:a16="http://schemas.microsoft.com/office/drawing/2014/main" id="{5BB00B38-781C-0967-8A92-B8E70A8F9A0D}"/>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059744" y="292608"/>
            <a:ext cx="685800" cy="914400"/>
          </a:xfrm>
          <a:prstGeom prst="rect">
            <a:avLst/>
          </a:prstGeom>
        </p:spPr>
      </p:pic>
      <p:pic>
        <p:nvPicPr>
          <p:cNvPr id="24" name="Grafinis elementas 23" descr="Balloons outline">
            <a:extLst>
              <a:ext uri="{FF2B5EF4-FFF2-40B4-BE49-F238E27FC236}">
                <a16:creationId xmlns="" xmlns:a16="http://schemas.microsoft.com/office/drawing/2014/main" id="{6B1CEB95-F733-6821-0D88-43BFBFD44615}"/>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5517924" y="95421"/>
            <a:ext cx="685800" cy="914400"/>
          </a:xfrm>
          <a:prstGeom prst="rect">
            <a:avLst/>
          </a:prstGeom>
        </p:spPr>
      </p:pic>
    </p:spTree>
    <p:extLst>
      <p:ext uri="{BB962C8B-B14F-4D97-AF65-F5344CB8AC3E}">
        <p14:creationId xmlns="" xmlns:p14="http://schemas.microsoft.com/office/powerpoint/2010/main" val="198406318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k powder smoke">
            <a:extLst>
              <a:ext uri="{FF2B5EF4-FFF2-40B4-BE49-F238E27FC236}">
                <a16:creationId xmlns="" xmlns:a16="http://schemas.microsoft.com/office/drawing/2014/main" id="{C18BB7DF-7CE1-F5CA-A8B0-6218BA6F24C2}"/>
              </a:ext>
            </a:extLst>
          </p:cNvPr>
          <p:cNvPicPr>
            <a:picLocks noChangeAspect="1"/>
          </p:cNvPicPr>
          <p:nvPr/>
        </p:nvPicPr>
        <p:blipFill rotWithShape="1">
          <a:blip r:embed="rId2" cstate="print">
            <a:alphaModFix amt="40000"/>
          </a:blip>
          <a:srcRect r="469"/>
          <a:stretch/>
        </p:blipFill>
        <p:spPr>
          <a:xfrm>
            <a:off x="2301" y="86274"/>
            <a:ext cx="9141699" cy="6857990"/>
          </a:xfrm>
          <a:prstGeom prst="rect">
            <a:avLst/>
          </a:prstGeom>
        </p:spPr>
      </p:pic>
      <p:sp>
        <p:nvSpPr>
          <p:cNvPr id="2" name="Pavadinimas 1">
            <a:extLst>
              <a:ext uri="{FF2B5EF4-FFF2-40B4-BE49-F238E27FC236}">
                <a16:creationId xmlns="" xmlns:a16="http://schemas.microsoft.com/office/drawing/2014/main" id="{B272BABB-426B-EF25-0F06-6C83627FA7A0}"/>
              </a:ext>
            </a:extLst>
          </p:cNvPr>
          <p:cNvSpPr>
            <a:spLocks noGrp="1"/>
          </p:cNvSpPr>
          <p:nvPr>
            <p:ph type="title"/>
          </p:nvPr>
        </p:nvSpPr>
        <p:spPr>
          <a:xfrm>
            <a:off x="0" y="260648"/>
            <a:ext cx="4861855" cy="2450592"/>
          </a:xfrm>
        </p:spPr>
        <p:txBody>
          <a:bodyPr anchor="t">
            <a:normAutofit/>
          </a:bodyPr>
          <a:lstStyle/>
          <a:p>
            <a:r>
              <a:rPr lang="pl-PL" sz="9600" dirty="0" err="1">
                <a:solidFill>
                  <a:srgbClr val="FFFFFF"/>
                </a:solidFill>
              </a:rPr>
              <a:t>Levanda</a:t>
            </a:r>
            <a:r>
              <a:rPr lang="pl-PL" sz="9600" dirty="0">
                <a:solidFill>
                  <a:srgbClr val="FFFFFF"/>
                </a:solidFill>
              </a:rPr>
              <a:t>	</a:t>
            </a:r>
            <a:endParaRPr lang="lt-LT" sz="9600" dirty="0">
              <a:solidFill>
                <a:srgbClr val="FFFFFF"/>
              </a:solidFill>
            </a:endParaRPr>
          </a:p>
        </p:txBody>
      </p:sp>
      <p:pic>
        <p:nvPicPr>
          <p:cNvPr id="8" name="Turinio vietos rezervavimo ženklas 7" descr="Paveikslėlis, kuriame yra violetinis, levanda, gėlė, lauko">
            <a:extLst>
              <a:ext uri="{FF2B5EF4-FFF2-40B4-BE49-F238E27FC236}">
                <a16:creationId xmlns="" xmlns:a16="http://schemas.microsoft.com/office/drawing/2014/main" id="{61E24D5A-6372-A311-24A5-17FC2A5CDD14}"/>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283968" y="1844824"/>
            <a:ext cx="4470563" cy="4654641"/>
          </a:xfrm>
        </p:spPr>
      </p:pic>
      <p:sp>
        <p:nvSpPr>
          <p:cNvPr id="6" name="Teksto vietos rezervavimo ženklas 5">
            <a:extLst>
              <a:ext uri="{FF2B5EF4-FFF2-40B4-BE49-F238E27FC236}">
                <a16:creationId xmlns="" xmlns:a16="http://schemas.microsoft.com/office/drawing/2014/main" id="{16FBD11D-1F78-3B2E-6F42-0B192D43F65E}"/>
              </a:ext>
            </a:extLst>
          </p:cNvPr>
          <p:cNvSpPr>
            <a:spLocks noGrp="1"/>
          </p:cNvSpPr>
          <p:nvPr>
            <p:ph type="body" sz="half" idx="2"/>
          </p:nvPr>
        </p:nvSpPr>
        <p:spPr>
          <a:xfrm>
            <a:off x="363474" y="1772816"/>
            <a:ext cx="3992502" cy="4567599"/>
          </a:xfrm>
        </p:spPr>
        <p:txBody>
          <a:bodyPr>
            <a:noAutofit/>
          </a:bodyPr>
          <a:lstStyle/>
          <a:p>
            <a:pPr algn="just"/>
            <a:r>
              <a:rPr lang="lt-LT" sz="2000" b="0" i="0" dirty="0">
                <a:solidFill>
                  <a:srgbClr val="212529"/>
                </a:solidFill>
                <a:effectLst/>
                <a:latin typeface="Roboto" panose="02000000000000000000" pitchFamily="2" charset="0"/>
              </a:rPr>
              <a:t>Levandos – viešnios iš Viduržemio jūros regiono šalių. Savo gimtinėje jos buvo ir tebėra labai populiarios. Priežastis – stiprus kvapas. Levandos užsiuvamos maišeliuose, dedamos į drabužių spintas – jos iškvėpina baltinius ir nuvaiko kandis. Plačiai naudojamas ir levandų aliejus. Aštraus aromato mėgėjai šių augalų kaip prieskonių deda į mėsos ir žuvies patiekalus.</a:t>
            </a:r>
          </a:p>
          <a:p>
            <a:pPr algn="just"/>
            <a:r>
              <a:rPr lang="lt-LT" sz="2000" b="0" i="0" dirty="0">
                <a:solidFill>
                  <a:srgbClr val="212529"/>
                </a:solidFill>
                <a:effectLst/>
                <a:latin typeface="Roboto" panose="02000000000000000000" pitchFamily="2" charset="0"/>
              </a:rPr>
              <a:t>Šiomis dienomis levandų gydomosios savybės šiek tiek primirštos gal ir dėl to, kad dabar ligoniai tikisi greitesnio vaistų poveikio – vis neužtenka kantrybės gydytis. O štai senovės romėnai buvo kantrūs ir žinojo, ką daro. Jie vartojo levandas ir prieskoniams, ir vaistams, ir kvepalams, jų dėdavo į gaivinančias vonias</a:t>
            </a:r>
            <a:r>
              <a:rPr lang="lt-LT" sz="2000" b="0" i="0" dirty="0" smtClean="0">
                <a:solidFill>
                  <a:srgbClr val="212529"/>
                </a:solidFill>
                <a:effectLst/>
                <a:latin typeface="Roboto" panose="02000000000000000000" pitchFamily="2" charset="0"/>
              </a:rPr>
              <a:t>..</a:t>
            </a:r>
            <a:endParaRPr lang="lt-LT" sz="2000" b="0" i="0" dirty="0">
              <a:solidFill>
                <a:srgbClr val="212529"/>
              </a:solidFill>
              <a:effectLst/>
              <a:latin typeface="Roboto" panose="02000000000000000000" pitchFamily="2" charset="0"/>
            </a:endParaRPr>
          </a:p>
          <a:p>
            <a:endParaRPr lang="lt-LT" sz="1100" dirty="0"/>
          </a:p>
        </p:txBody>
      </p:sp>
    </p:spTree>
    <p:extLst>
      <p:ext uri="{BB962C8B-B14F-4D97-AF65-F5344CB8AC3E}">
        <p14:creationId xmlns="" xmlns:p14="http://schemas.microsoft.com/office/powerpoint/2010/main" val="18675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F2EDF844-5511-5C94-8603-CCEB1DB45D1B}"/>
              </a:ext>
            </a:extLst>
          </p:cNvPr>
          <p:cNvPicPr>
            <a:picLocks noChangeAspect="1"/>
          </p:cNvPicPr>
          <p:nvPr/>
        </p:nvPicPr>
        <p:blipFill>
          <a:blip r:embed="rId2" cstate="print"/>
          <a:stretch>
            <a:fillRect/>
          </a:stretch>
        </p:blipFill>
        <p:spPr>
          <a:xfrm>
            <a:off x="4514178" y="943414"/>
            <a:ext cx="4581463" cy="4581463"/>
          </a:xfrm>
          <a:prstGeom prst="rect">
            <a:avLst/>
          </a:prstGeom>
        </p:spPr>
      </p:pic>
      <p:sp>
        <p:nvSpPr>
          <p:cNvPr id="3" name="Podtytuł 2">
            <a:extLst>
              <a:ext uri="{FF2B5EF4-FFF2-40B4-BE49-F238E27FC236}">
                <a16:creationId xmlns="" xmlns:a16="http://schemas.microsoft.com/office/drawing/2014/main" id="{4BF53A26-D027-783A-BBDE-BB91F3F45368}"/>
              </a:ext>
            </a:extLst>
          </p:cNvPr>
          <p:cNvSpPr>
            <a:spLocks noGrp="1"/>
          </p:cNvSpPr>
          <p:nvPr>
            <p:ph type="subTitle" idx="1"/>
          </p:nvPr>
        </p:nvSpPr>
        <p:spPr>
          <a:xfrm rot="21108474" flipH="1">
            <a:off x="8679346" y="3614789"/>
            <a:ext cx="96647" cy="121773"/>
          </a:xfrm>
        </p:spPr>
        <p:txBody>
          <a:bodyPr>
            <a:normAutofit fontScale="25000" lnSpcReduction="20000"/>
          </a:bodyPr>
          <a:lstStyle/>
          <a:p>
            <a:endParaRPr lang="lt-LT" dirty="0"/>
          </a:p>
        </p:txBody>
      </p:sp>
      <p:sp>
        <p:nvSpPr>
          <p:cNvPr id="7" name="Tytuł 6">
            <a:extLst>
              <a:ext uri="{FF2B5EF4-FFF2-40B4-BE49-F238E27FC236}">
                <a16:creationId xmlns="" xmlns:a16="http://schemas.microsoft.com/office/drawing/2014/main" id="{5A868C5B-5A27-9181-9ADE-01F26E3779B7}"/>
              </a:ext>
            </a:extLst>
          </p:cNvPr>
          <p:cNvSpPr>
            <a:spLocks noGrp="1"/>
          </p:cNvSpPr>
          <p:nvPr>
            <p:ph type="ctrTitle"/>
          </p:nvPr>
        </p:nvSpPr>
        <p:spPr>
          <a:xfrm>
            <a:off x="165670" y="215757"/>
            <a:ext cx="2893460" cy="2348983"/>
          </a:xfrm>
        </p:spPr>
        <p:txBody>
          <a:bodyPr/>
          <a:lstStyle/>
          <a:p>
            <a:r>
              <a:rPr lang="pl-PL" dirty="0" smtClean="0"/>
              <a:t>P</a:t>
            </a:r>
            <a:r>
              <a:rPr lang="lt-LT" dirty="0" smtClean="0"/>
              <a:t>e</a:t>
            </a:r>
            <a:r>
              <a:rPr lang="pl-PL" dirty="0" smtClean="0"/>
              <a:t>onija </a:t>
            </a:r>
            <a:endParaRPr lang="lt-LT" dirty="0"/>
          </a:p>
        </p:txBody>
      </p:sp>
      <p:pic>
        <p:nvPicPr>
          <p:cNvPr id="8" name="Obraz 7">
            <a:extLst>
              <a:ext uri="{FF2B5EF4-FFF2-40B4-BE49-F238E27FC236}">
                <a16:creationId xmlns="" xmlns:a16="http://schemas.microsoft.com/office/drawing/2014/main" id="{31732D4B-DBEB-14E1-E6E5-340D37893BB6}"/>
              </a:ext>
            </a:extLst>
          </p:cNvPr>
          <p:cNvPicPr>
            <a:picLocks noChangeAspect="1"/>
          </p:cNvPicPr>
          <p:nvPr/>
        </p:nvPicPr>
        <p:blipFill>
          <a:blip r:embed="rId3" cstate="print"/>
          <a:stretch>
            <a:fillRect/>
          </a:stretch>
        </p:blipFill>
        <p:spPr>
          <a:xfrm>
            <a:off x="5767335" y="3745122"/>
            <a:ext cx="3376666" cy="3002981"/>
          </a:xfrm>
          <a:prstGeom prst="rect">
            <a:avLst/>
          </a:prstGeom>
        </p:spPr>
      </p:pic>
      <p:pic>
        <p:nvPicPr>
          <p:cNvPr id="9" name="Obraz 8">
            <a:extLst>
              <a:ext uri="{FF2B5EF4-FFF2-40B4-BE49-F238E27FC236}">
                <a16:creationId xmlns="" xmlns:a16="http://schemas.microsoft.com/office/drawing/2014/main" id="{FB5EFD8A-4999-6A8F-6CEA-301E9F2FC5BD}"/>
              </a:ext>
            </a:extLst>
          </p:cNvPr>
          <p:cNvPicPr>
            <a:picLocks noChangeAspect="1"/>
          </p:cNvPicPr>
          <p:nvPr/>
        </p:nvPicPr>
        <p:blipFill>
          <a:blip r:embed="rId4" cstate="print"/>
          <a:stretch>
            <a:fillRect/>
          </a:stretch>
        </p:blipFill>
        <p:spPr>
          <a:xfrm>
            <a:off x="3018214" y="-98075"/>
            <a:ext cx="2991926" cy="2662814"/>
          </a:xfrm>
          <a:prstGeom prst="rect">
            <a:avLst/>
          </a:prstGeom>
        </p:spPr>
      </p:pic>
      <p:sp>
        <p:nvSpPr>
          <p:cNvPr id="11" name="pole tekstowe 10">
            <a:extLst>
              <a:ext uri="{FF2B5EF4-FFF2-40B4-BE49-F238E27FC236}">
                <a16:creationId xmlns="" xmlns:a16="http://schemas.microsoft.com/office/drawing/2014/main" id="{5D40D17D-C35E-99F6-FC62-50D9B1EC4B0F}"/>
              </a:ext>
            </a:extLst>
          </p:cNvPr>
          <p:cNvSpPr txBox="1"/>
          <p:nvPr/>
        </p:nvSpPr>
        <p:spPr>
          <a:xfrm>
            <a:off x="-1131" y="2564740"/>
            <a:ext cx="4573131" cy="4247317"/>
          </a:xfrm>
          <a:prstGeom prst="rect">
            <a:avLst/>
          </a:prstGeom>
          <a:noFill/>
        </p:spPr>
        <p:txBody>
          <a:bodyPr wrap="square">
            <a:spAutoFit/>
          </a:bodyPr>
          <a:lstStyle/>
          <a:p>
            <a:pPr algn="l"/>
            <a:r>
              <a:rPr lang="lt-LT" b="0" i="0" dirty="0">
                <a:solidFill>
                  <a:srgbClr val="403D39"/>
                </a:solidFill>
                <a:effectLst/>
                <a:latin typeface="Fira Sans" panose="020B0503050000020004" pitchFamily="34" charset="0"/>
              </a:rPr>
              <a:t>Netgi senovės romėnų filosofas Plinijus Elderis išvardija ligas, išgydytas peonijos medicinos šaknų pagalba. Jūs pamatysite, kad "Peony" augalas ir jo naudingos savybės atneš jums linksmybės ir sveikatos.</a:t>
            </a:r>
            <a:r>
              <a:rPr lang="lt-LT" dirty="0"/>
              <a:t/>
            </a:r>
            <a:br>
              <a:rPr lang="lt-LT" dirty="0"/>
            </a:br>
            <a:r>
              <a:rPr lang="lt-LT" b="0" i="0" dirty="0">
                <a:solidFill>
                  <a:srgbClr val="403D39"/>
                </a:solidFill>
                <a:effectLst/>
                <a:latin typeface="Fira Sans" panose="020B0503050000020004" pitchFamily="34" charset="0"/>
              </a:rPr>
              <a:t>Rytuose buvo manoma, kad peonijos gali gerti tik gražių mergaičių, jų poniai buvo traktuojami kaip dieviškosios dovanos jų garbei, jie sukūrė pasakų ir legendų, kuriuose buvo sudaryta eilėraščių ir išsiuvinėta. Peonijos atėjo pas mus po Petru I ir pradėjo augti ne tik botanikos soduose, bet ir visoje Rusijos bajorų dvaruose.</a:t>
            </a:r>
          </a:p>
        </p:txBody>
      </p:sp>
    </p:spTree>
    <p:extLst>
      <p:ext uri="{BB962C8B-B14F-4D97-AF65-F5344CB8AC3E}">
        <p14:creationId xmlns="" xmlns:p14="http://schemas.microsoft.com/office/powerpoint/2010/main" val="331182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 xmlns:a16="http://schemas.microsoft.com/office/drawing/2014/main" id="{3F823AB0-95A7-744A-D7B0-08AA22A064A8}"/>
              </a:ext>
            </a:extLst>
          </p:cNvPr>
          <p:cNvSpPr>
            <a:spLocks noGrp="1"/>
          </p:cNvSpPr>
          <p:nvPr>
            <p:ph type="title"/>
          </p:nvPr>
        </p:nvSpPr>
        <p:spPr/>
        <p:txBody>
          <a:bodyPr/>
          <a:lstStyle/>
          <a:p>
            <a:r>
              <a:rPr lang="pl-PL" dirty="0"/>
              <a:t>M</a:t>
            </a:r>
            <a:r>
              <a:rPr lang="lt-LT" dirty="0"/>
              <a:t>ė</a:t>
            </a:r>
            <a:r>
              <a:rPr lang="pl-PL" dirty="0"/>
              <a:t>t</a:t>
            </a:r>
            <a:r>
              <a:rPr lang="lt-LT" dirty="0"/>
              <a:t>a</a:t>
            </a:r>
          </a:p>
        </p:txBody>
      </p:sp>
      <p:sp>
        <p:nvSpPr>
          <p:cNvPr id="3" name="Podtytuł 2">
            <a:extLst>
              <a:ext uri="{FF2B5EF4-FFF2-40B4-BE49-F238E27FC236}">
                <a16:creationId xmlns="" xmlns:a16="http://schemas.microsoft.com/office/drawing/2014/main" id="{CD8162B1-1987-DEBB-DBF3-107E59940E52}"/>
              </a:ext>
            </a:extLst>
          </p:cNvPr>
          <p:cNvSpPr>
            <a:spLocks noGrp="1"/>
          </p:cNvSpPr>
          <p:nvPr>
            <p:ph idx="1"/>
          </p:nvPr>
        </p:nvSpPr>
        <p:spPr/>
        <p:txBody>
          <a:bodyPr>
            <a:normAutofit/>
          </a:bodyPr>
          <a:lstStyle/>
          <a:p>
            <a:pPr marL="0" indent="0" algn="just">
              <a:buNone/>
            </a:pPr>
            <a:r>
              <a:rPr lang="lt-LT" b="0" i="0" dirty="0">
                <a:solidFill>
                  <a:srgbClr val="000000"/>
                </a:solidFill>
                <a:effectLst/>
                <a:latin typeface="Open Sans" panose="020B0606030504020204" pitchFamily="34" charset="0"/>
              </a:rPr>
              <a:t/>
            </a:r>
            <a:br>
              <a:rPr lang="lt-LT" b="0" i="0" dirty="0">
                <a:solidFill>
                  <a:srgbClr val="000000"/>
                </a:solidFill>
                <a:effectLst/>
                <a:latin typeface="Open Sans" panose="020B0606030504020204" pitchFamily="34" charset="0"/>
              </a:rPr>
            </a:br>
            <a:r>
              <a:rPr lang="lt-LT" b="0" i="0" dirty="0">
                <a:solidFill>
                  <a:srgbClr val="000000"/>
                </a:solidFill>
                <a:effectLst/>
                <a:latin typeface="Open Sans" panose="020B0606030504020204" pitchFamily="34" charset="0"/>
              </a:rPr>
              <a:t/>
            </a:r>
            <a:br>
              <a:rPr lang="lt-LT" b="0" i="0" dirty="0">
                <a:solidFill>
                  <a:srgbClr val="000000"/>
                </a:solidFill>
                <a:effectLst/>
                <a:latin typeface="Open Sans" panose="020B0606030504020204" pitchFamily="34" charset="0"/>
              </a:rPr>
            </a:br>
            <a:endParaRPr lang="lt-LT" dirty="0"/>
          </a:p>
        </p:txBody>
      </p:sp>
      <p:sp>
        <p:nvSpPr>
          <p:cNvPr id="5" name="Symbol zastępczy tekstu 4">
            <a:extLst>
              <a:ext uri="{FF2B5EF4-FFF2-40B4-BE49-F238E27FC236}">
                <a16:creationId xmlns="" xmlns:a16="http://schemas.microsoft.com/office/drawing/2014/main" id="{F7B3EA3B-BA79-CB12-7A5D-EB6A2D2713B9}"/>
              </a:ext>
            </a:extLst>
          </p:cNvPr>
          <p:cNvSpPr>
            <a:spLocks noGrp="1"/>
          </p:cNvSpPr>
          <p:nvPr>
            <p:ph type="body" sz="half" idx="2"/>
          </p:nvPr>
        </p:nvSpPr>
        <p:spPr>
          <a:xfrm>
            <a:off x="457200" y="1435100"/>
            <a:ext cx="3826768" cy="4691063"/>
          </a:xfrm>
        </p:spPr>
        <p:txBody>
          <a:bodyPr>
            <a:noAutofit/>
          </a:bodyPr>
          <a:lstStyle/>
          <a:p>
            <a:pPr algn="just"/>
            <a:r>
              <a:rPr lang="lt-LT" sz="1400" b="0" i="0" dirty="0" smtClean="0">
                <a:solidFill>
                  <a:srgbClr val="000000"/>
                </a:solidFill>
                <a:effectLst/>
                <a:latin typeface="Abadi Extra Light" panose="020B0204020104020204" pitchFamily="34" charset="0"/>
              </a:rPr>
              <a:t>apie </a:t>
            </a:r>
            <a:r>
              <a:rPr lang="lt-LT" sz="1400" b="0" i="0" dirty="0">
                <a:solidFill>
                  <a:srgbClr val="000000"/>
                </a:solidFill>
                <a:effectLst/>
                <a:latin typeface="Abadi Extra Light" panose="020B0204020104020204" pitchFamily="34" charset="0"/>
              </a:rPr>
              <a:t>mėtos naudas. </a:t>
            </a:r>
            <a:endParaRPr lang="lt-LT" sz="1400" b="0" i="0" dirty="0" smtClean="0">
              <a:solidFill>
                <a:srgbClr val="000000"/>
              </a:solidFill>
              <a:effectLst/>
              <a:latin typeface="Abadi Extra Light" panose="020B0204020104020204" pitchFamily="34" charset="0"/>
            </a:endParaRPr>
          </a:p>
          <a:p>
            <a:pPr algn="just"/>
            <a:endParaRPr lang="lt-LT" dirty="0">
              <a:solidFill>
                <a:srgbClr val="000000"/>
              </a:solidFill>
              <a:latin typeface="Abadi Extra Light" panose="020B0204020104020204" pitchFamily="34" charset="0"/>
            </a:endParaRPr>
          </a:p>
          <a:p>
            <a:pPr algn="just"/>
            <a:r>
              <a:rPr lang="lt-LT" sz="1400" b="0" i="0" dirty="0" smtClean="0">
                <a:solidFill>
                  <a:srgbClr val="000000"/>
                </a:solidFill>
                <a:effectLst/>
                <a:latin typeface="Abadi Extra Light" panose="020B0204020104020204" pitchFamily="34" charset="0"/>
              </a:rPr>
              <a:t>	Šis </a:t>
            </a:r>
            <a:r>
              <a:rPr lang="lt-LT" sz="1400" b="0" i="0" dirty="0">
                <a:solidFill>
                  <a:srgbClr val="000000"/>
                </a:solidFill>
                <a:effectLst/>
                <a:latin typeface="Abadi Extra Light" panose="020B0204020104020204" pitchFamily="34" charset="0"/>
              </a:rPr>
              <a:t>augalas kilęs iš Europos, tačiau dabar auginamas visame pasaulyje. Nemažai žmonių mėtas augina savo soduose ar tiesiog namuose. Mėta pasižymi vienu iš stipriausių antioksidantiniu poveikiu, o jos vartojimas, įtraukiant į savo dietą, gali padėti sumažinti natrio kiekį, kurio padidėjimas yra siejamas su padidėjusia širdies ir kraujotakos ligų rizika.</a:t>
            </a:r>
          </a:p>
          <a:p>
            <a:pPr algn="just"/>
            <a:r>
              <a:rPr lang="lt-LT" sz="1400" b="0" i="0" dirty="0">
                <a:solidFill>
                  <a:srgbClr val="000000"/>
                </a:solidFill>
                <a:effectLst/>
                <a:latin typeface="Abadi Extra Light" panose="020B0204020104020204" pitchFamily="34" charset="0"/>
              </a:rPr>
              <a:t>Mėta dažnai naudojama kaip prieskonis, ji pasižymi savo aromatu, o mėtos panaudojimo galimybės išties labai plačios, ją galima naudoti kaip prieskonį, gėrimams paskaninti ir papuošti, ar tiesiog kramtyti lapus. Mėtų aliejus naudojamas dantų pastoms, kramtomajai gumai, saldainiams ir grožio produktams, o mėtos lapai – arbatai ir maisto ruošimui.</a:t>
            </a:r>
          </a:p>
          <a:p>
            <a:r>
              <a:rPr lang="lt-LT" sz="1400" b="0" i="0" dirty="0">
                <a:solidFill>
                  <a:srgbClr val="000000"/>
                </a:solidFill>
                <a:effectLst/>
                <a:latin typeface="Abadi Extra Light" panose="020B0204020104020204" pitchFamily="34" charset="0"/>
              </a:rPr>
              <a:t/>
            </a:r>
            <a:br>
              <a:rPr lang="lt-LT" sz="1400" b="0" i="0" dirty="0">
                <a:solidFill>
                  <a:srgbClr val="000000"/>
                </a:solidFill>
                <a:effectLst/>
                <a:latin typeface="Abadi Extra Light" panose="020B0204020104020204" pitchFamily="34" charset="0"/>
              </a:rPr>
            </a:br>
            <a:endParaRPr lang="lt-LT" sz="1400" dirty="0">
              <a:latin typeface="Abadi Extra Light" panose="020B0204020104020204" pitchFamily="34" charset="0"/>
            </a:endParaRPr>
          </a:p>
        </p:txBody>
      </p:sp>
      <p:pic>
        <p:nvPicPr>
          <p:cNvPr id="2" name="Obraz 1">
            <a:extLst>
              <a:ext uri="{FF2B5EF4-FFF2-40B4-BE49-F238E27FC236}">
                <a16:creationId xmlns="" xmlns:a16="http://schemas.microsoft.com/office/drawing/2014/main" id="{8E175896-34DD-17A6-9084-6FD283E3C253}"/>
              </a:ext>
            </a:extLst>
          </p:cNvPr>
          <p:cNvPicPr>
            <a:picLocks noChangeAspect="1"/>
          </p:cNvPicPr>
          <p:nvPr/>
        </p:nvPicPr>
        <p:blipFill>
          <a:blip r:embed="rId3" cstate="print"/>
          <a:stretch>
            <a:fillRect/>
          </a:stretch>
        </p:blipFill>
        <p:spPr>
          <a:xfrm>
            <a:off x="5020056" y="987425"/>
            <a:ext cx="2846070" cy="3167400"/>
          </a:xfrm>
          <a:prstGeom prst="rect">
            <a:avLst/>
          </a:prstGeom>
        </p:spPr>
      </p:pic>
      <p:pic>
        <p:nvPicPr>
          <p:cNvPr id="6" name="Obraz 5">
            <a:extLst>
              <a:ext uri="{FF2B5EF4-FFF2-40B4-BE49-F238E27FC236}">
                <a16:creationId xmlns="" xmlns:a16="http://schemas.microsoft.com/office/drawing/2014/main" id="{D91384D5-58F0-FA9E-298A-8D4A3496500B}"/>
              </a:ext>
            </a:extLst>
          </p:cNvPr>
          <p:cNvPicPr>
            <a:picLocks noChangeAspect="1"/>
          </p:cNvPicPr>
          <p:nvPr/>
        </p:nvPicPr>
        <p:blipFill>
          <a:blip r:embed="rId4" cstate="print"/>
          <a:stretch>
            <a:fillRect/>
          </a:stretch>
        </p:blipFill>
        <p:spPr>
          <a:xfrm>
            <a:off x="4329951" y="3542146"/>
            <a:ext cx="2678710" cy="2890982"/>
          </a:xfrm>
          <a:prstGeom prst="rect">
            <a:avLst/>
          </a:prstGeom>
        </p:spPr>
      </p:pic>
      <p:pic>
        <p:nvPicPr>
          <p:cNvPr id="7" name="Obraz 6">
            <a:extLst>
              <a:ext uri="{FF2B5EF4-FFF2-40B4-BE49-F238E27FC236}">
                <a16:creationId xmlns="" xmlns:a16="http://schemas.microsoft.com/office/drawing/2014/main" id="{19011114-D6A5-47A0-4E3D-67CA5CE315BE}"/>
              </a:ext>
            </a:extLst>
          </p:cNvPr>
          <p:cNvPicPr>
            <a:picLocks noChangeAspect="1"/>
          </p:cNvPicPr>
          <p:nvPr/>
        </p:nvPicPr>
        <p:blipFill>
          <a:blip r:embed="rId5" cstate="print"/>
          <a:stretch>
            <a:fillRect/>
          </a:stretch>
        </p:blipFill>
        <p:spPr>
          <a:xfrm>
            <a:off x="7162848" y="3269673"/>
            <a:ext cx="1835944" cy="3435928"/>
          </a:xfrm>
          <a:prstGeom prst="rect">
            <a:avLst/>
          </a:prstGeom>
        </p:spPr>
      </p:pic>
    </p:spTree>
    <p:extLst>
      <p:ext uri="{BB962C8B-B14F-4D97-AF65-F5344CB8AC3E}">
        <p14:creationId xmlns="" xmlns:p14="http://schemas.microsoft.com/office/powerpoint/2010/main" val="395726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85097B2-6974-B442-76C5-5EA340D4FFC3}"/>
              </a:ext>
            </a:extLst>
          </p:cNvPr>
          <p:cNvSpPr>
            <a:spLocks noGrp="1"/>
          </p:cNvSpPr>
          <p:nvPr>
            <p:ph type="ctrTitle"/>
          </p:nvPr>
        </p:nvSpPr>
        <p:spPr>
          <a:xfrm>
            <a:off x="4455429" y="1597225"/>
            <a:ext cx="3391225" cy="1841435"/>
          </a:xfrm>
        </p:spPr>
        <p:txBody>
          <a:bodyPr anchor="ctr">
            <a:normAutofit/>
          </a:bodyPr>
          <a:lstStyle/>
          <a:p>
            <a:pPr algn="ctr"/>
            <a:r>
              <a:rPr lang="lt-LT" dirty="0">
                <a:solidFill>
                  <a:srgbClr val="FFC000"/>
                </a:solidFill>
              </a:rPr>
              <a:t>Pienės</a:t>
            </a:r>
          </a:p>
        </p:txBody>
      </p:sp>
      <p:sp>
        <p:nvSpPr>
          <p:cNvPr id="3" name="Podtytuł 2">
            <a:extLst>
              <a:ext uri="{FF2B5EF4-FFF2-40B4-BE49-F238E27FC236}">
                <a16:creationId xmlns="" xmlns:a16="http://schemas.microsoft.com/office/drawing/2014/main" id="{7E1E0AC8-0A70-A09E-1305-C280BFD8728D}"/>
              </a:ext>
            </a:extLst>
          </p:cNvPr>
          <p:cNvSpPr>
            <a:spLocks noGrp="1"/>
          </p:cNvSpPr>
          <p:nvPr>
            <p:ph type="subTitle" idx="1"/>
          </p:nvPr>
        </p:nvSpPr>
        <p:spPr>
          <a:xfrm>
            <a:off x="4716016" y="2996952"/>
            <a:ext cx="3456384" cy="3096344"/>
          </a:xfrm>
        </p:spPr>
        <p:txBody>
          <a:bodyPr anchor="b">
            <a:normAutofit/>
          </a:bodyPr>
          <a:lstStyle/>
          <a:p>
            <a:r>
              <a:rPr lang="lt-LT" sz="2800" dirty="0">
                <a:solidFill>
                  <a:schemeClr val="tx1"/>
                </a:solidFill>
              </a:rPr>
              <a:t>Kiaulpienės padeda gydyti kepenų ligas, diabetą, šlapimo takų infekcijas, aknę, geltą, vėžį ir anemiją. Jos stiprina kaulus, gražina odą, lieknina</a:t>
            </a:r>
            <a:r>
              <a:rPr lang="lt-LT" sz="2800" dirty="0"/>
              <a:t>.</a:t>
            </a:r>
          </a:p>
        </p:txBody>
      </p:sp>
      <p:pic>
        <p:nvPicPr>
          <p:cNvPr id="5" name="Obraz 4" descr="Obraz zawierający roślina, na wolnym powietrzu, mniszek lekarski, żółty&#10;&#10;Opis wygenerowany automatycznie">
            <a:extLst>
              <a:ext uri="{FF2B5EF4-FFF2-40B4-BE49-F238E27FC236}">
                <a16:creationId xmlns="" xmlns:a16="http://schemas.microsoft.com/office/drawing/2014/main" id="{8006B01E-52F7-E548-6113-6E1158C3EF21}"/>
              </a:ext>
            </a:extLst>
          </p:cNvPr>
          <p:cNvPicPr>
            <a:picLocks noChangeAspect="1"/>
          </p:cNvPicPr>
          <p:nvPr/>
        </p:nvPicPr>
        <p:blipFill rotWithShape="1">
          <a:blip r:embed="rId2" cstate="print"/>
          <a:srcRect t="23590" r="7" b="7"/>
          <a:stretch/>
        </p:blipFill>
        <p:spPr>
          <a:xfrm>
            <a:off x="1253523" y="1597229"/>
            <a:ext cx="1361896" cy="2086427"/>
          </a:xfrm>
          <a:prstGeom prst="rect">
            <a:avLst/>
          </a:prstGeom>
          <a:noFill/>
        </p:spPr>
      </p:pic>
      <p:pic>
        <p:nvPicPr>
          <p:cNvPr id="4" name="Obraz 3" descr="Obraz zawierający roślina, na wolnym powietrzu, mniszek lekarski, żółty&#10;&#10;Opis wygenerowany automatycznie">
            <a:extLst>
              <a:ext uri="{FF2B5EF4-FFF2-40B4-BE49-F238E27FC236}">
                <a16:creationId xmlns="" xmlns:a16="http://schemas.microsoft.com/office/drawing/2014/main" id="{243F456D-5368-8FA3-BFB6-F8D927D82E45}"/>
              </a:ext>
            </a:extLst>
          </p:cNvPr>
          <p:cNvPicPr>
            <a:picLocks noChangeAspect="1"/>
          </p:cNvPicPr>
          <p:nvPr/>
        </p:nvPicPr>
        <p:blipFill rotWithShape="1">
          <a:blip r:embed="rId2" cstate="print"/>
          <a:srcRect t="23706" r="7" b="7"/>
          <a:stretch/>
        </p:blipFill>
        <p:spPr>
          <a:xfrm>
            <a:off x="2740204" y="1600401"/>
            <a:ext cx="1361897" cy="2083251"/>
          </a:xfrm>
          <a:prstGeom prst="rect">
            <a:avLst/>
          </a:prstGeom>
          <a:noFill/>
        </p:spPr>
      </p:pic>
      <p:pic>
        <p:nvPicPr>
          <p:cNvPr id="1026" name="Picture 2" descr="Obraz zawierający roślina, na wolnym powietrzu, mniszek lekarski, żółty&#10;&#10;Opis wygenerowany automatycznie">
            <a:extLst>
              <a:ext uri="{FF2B5EF4-FFF2-40B4-BE49-F238E27FC236}">
                <a16:creationId xmlns="" xmlns:a16="http://schemas.microsoft.com/office/drawing/2014/main" id="{8AFEBF8B-428E-5E8B-347D-93B6921E106D}"/>
              </a:ext>
            </a:extLst>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51357" r="2" b="11541"/>
          <a:stretch/>
        </p:blipFill>
        <p:spPr bwMode="auto">
          <a:xfrm>
            <a:off x="1253519" y="3844478"/>
            <a:ext cx="2841012" cy="2113509"/>
          </a:xfrm>
          <a:prstGeom prst="rect">
            <a:avLst/>
          </a:prstGeom>
          <a:solidFill>
            <a:srgbClr val="FFFFFF"/>
          </a:solidFill>
          <a:extLst>
            <a:ext uri="{909E8E84-426E-40DD-AFC4-6F175D3DCCD1}">
              <a14:hiddenFill xmlns="" xmlns:a14="http://schemas.microsoft.com/office/drawing/2010/main">
                <a:solidFill>
                  <a:srgbClr val="FFFFFF"/>
                </a:solidFill>
              </a14:hiddenFill>
            </a:ext>
          </a:extLst>
        </p:spPr>
      </p:pic>
      <p:sp>
        <p:nvSpPr>
          <p:cNvPr id="20" name="Slide Number Placeholder 12">
            <a:extLst>
              <a:ext uri="{FF2B5EF4-FFF2-40B4-BE49-F238E27FC236}">
                <a16:creationId xmlns="" xmlns:a16="http://schemas.microsoft.com/office/drawing/2014/main" id="{B0A6C560-ED1C-61DD-A0DD-5F85D06593A8}"/>
              </a:ext>
            </a:extLst>
          </p:cNvPr>
          <p:cNvSpPr>
            <a:spLocks noGrp="1"/>
          </p:cNvSpPr>
          <p:nvPr>
            <p:ph type="sldNum" sz="quarter" idx="12"/>
          </p:nvPr>
        </p:nvSpPr>
        <p:spPr>
          <a:xfrm>
            <a:off x="8022433" y="6199189"/>
            <a:ext cx="464344" cy="365125"/>
          </a:xfrm>
        </p:spPr>
        <p:txBody>
          <a:bodyPr>
            <a:normAutofit/>
          </a:bodyPr>
          <a:lstStyle/>
          <a:p>
            <a:pPr>
              <a:spcAft>
                <a:spcPts val="600"/>
              </a:spcAft>
            </a:pPr>
            <a:fld id="{1437450A-6C25-4B4D-B27D-E1E9B2CE4682}" type="slidenum">
              <a:rPr lang="en-US" smtClean="0">
                <a:effectLst>
                  <a:outerShdw blurRad="38100" dist="38100" dir="2700000" algn="tl">
                    <a:srgbClr val="000000">
                      <a:alpha val="43137"/>
                    </a:srgbClr>
                  </a:outerShdw>
                </a:effectLst>
              </a:rPr>
              <a:pPr>
                <a:spcAft>
                  <a:spcPts val="600"/>
                </a:spcAft>
              </a:pPr>
              <a:t>7</a:t>
            </a:fld>
            <a:endParaRPr lang="en-US">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501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a:extLst>
              <a:ext uri="{FF2B5EF4-FFF2-40B4-BE49-F238E27FC236}">
                <a16:creationId xmlns="" xmlns:a16="http://schemas.microsoft.com/office/drawing/2014/main" id="{FAEF28A3-012D-4640-B8B8-1EF6EAF723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 xmlns:a16="http://schemas.microsoft.com/office/drawing/2014/main" id="{F3B2F1C2-14D3-4A53-B329-323795BCFD5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 xmlns:a16="http://schemas.microsoft.com/office/drawing/2014/main" id="{194E879E-1515-4211-8F1B-B68A92B2C2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 xmlns:a16="http://schemas.microsoft.com/office/drawing/2014/main" id="{F7137E7D-1F4E-498A-97D1-0E1FE6FC6F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 xmlns:a16="http://schemas.microsoft.com/office/drawing/2014/main" id="{91375183-B6E5-43E0-B28F-39EC908385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 xmlns:a16="http://schemas.microsoft.com/office/drawing/2014/main" id="{267F36BD-A8AF-4304-A662-1007CC1748D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 xmlns:a16="http://schemas.microsoft.com/office/drawing/2014/main" id="{15D9095F-2809-4A90-A032-250AC21C3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 xmlns:a16="http://schemas.microsoft.com/office/drawing/2014/main" id="{9027D7BF-C282-4477-A406-245C3F2652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 xmlns:a16="http://schemas.microsoft.com/office/drawing/2014/main" id="{AC3C43D8-426E-472E-A8E8-C41BF7A876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 xmlns:a16="http://schemas.microsoft.com/office/drawing/2014/main" id="{52DCAE0E-B8DE-4C42-A48F-FA0C8345AC9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 xmlns:a16="http://schemas.microsoft.com/office/drawing/2014/main" id="{59647F54-801D-44AB-8284-EDDFF77631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 xmlns:a16="http://schemas.microsoft.com/office/drawing/2014/main" id="{6E0488BA-180E-40D8-8350-4B17917955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urinio vietos rezervavimo ženklas 4">
            <a:extLst>
              <a:ext uri="{FF2B5EF4-FFF2-40B4-BE49-F238E27FC236}">
                <a16:creationId xmlns="" xmlns:a16="http://schemas.microsoft.com/office/drawing/2014/main" id="{259B174B-421A-7D9D-3D89-0F1A6C4615BF}"/>
              </a:ext>
            </a:extLst>
          </p:cNvPr>
          <p:cNvPicPr>
            <a:picLocks noGrp="1" noChangeAspect="1"/>
          </p:cNvPicPr>
          <p:nvPr>
            <p:ph idx="1"/>
          </p:nvPr>
        </p:nvPicPr>
        <p:blipFill rotWithShape="1">
          <a:blip r:embed="rId3" cstate="print">
            <a:alphaModFix amt="40000"/>
          </a:blip>
          <a:srcRect t="7323" b="13452"/>
          <a:stretch/>
        </p:blipFill>
        <p:spPr>
          <a:xfrm>
            <a:off x="15" y="10"/>
            <a:ext cx="9143985" cy="6857990"/>
          </a:xfrm>
          <a:prstGeom prst="rect">
            <a:avLst/>
          </a:prstGeom>
        </p:spPr>
      </p:pic>
      <p:sp>
        <p:nvSpPr>
          <p:cNvPr id="2" name="Pavadinimas 1">
            <a:extLst>
              <a:ext uri="{FF2B5EF4-FFF2-40B4-BE49-F238E27FC236}">
                <a16:creationId xmlns="" xmlns:a16="http://schemas.microsoft.com/office/drawing/2014/main" id="{69CB92E2-5CCE-20D7-5D97-1C96ADC4DE94}"/>
              </a:ext>
            </a:extLst>
          </p:cNvPr>
          <p:cNvSpPr>
            <a:spLocks noGrp="1"/>
          </p:cNvSpPr>
          <p:nvPr>
            <p:ph type="title"/>
          </p:nvPr>
        </p:nvSpPr>
        <p:spPr>
          <a:xfrm>
            <a:off x="866216" y="973668"/>
            <a:ext cx="6571060" cy="706964"/>
          </a:xfrm>
        </p:spPr>
        <p:txBody>
          <a:bodyPr vert="horz" lIns="91440" tIns="45720" rIns="91440" bIns="45720" rtlCol="0" anchor="ctr">
            <a:normAutofit/>
          </a:bodyPr>
          <a:lstStyle/>
          <a:p>
            <a:r>
              <a:rPr lang="en-US" sz="3600" dirty="0" smtClean="0">
                <a:solidFill>
                  <a:schemeClr val="tx1"/>
                </a:solidFill>
              </a:rPr>
              <a:t>Avie</a:t>
            </a:r>
            <a:r>
              <a:rPr lang="lt-LT" sz="3600" dirty="0" smtClean="0">
                <a:solidFill>
                  <a:schemeClr val="tx1"/>
                </a:solidFill>
              </a:rPr>
              <a:t>tės</a:t>
            </a:r>
            <a:endParaRPr lang="en-US" sz="3600" dirty="0">
              <a:solidFill>
                <a:schemeClr val="tx1"/>
              </a:solidFill>
            </a:endParaRPr>
          </a:p>
        </p:txBody>
      </p:sp>
      <p:sp>
        <p:nvSpPr>
          <p:cNvPr id="4" name="Teksto vietos rezervavimo ženklas 3">
            <a:extLst>
              <a:ext uri="{FF2B5EF4-FFF2-40B4-BE49-F238E27FC236}">
                <a16:creationId xmlns="" xmlns:a16="http://schemas.microsoft.com/office/drawing/2014/main" id="{C16967A8-46DE-6280-43E7-ED0A5C10A12F}"/>
              </a:ext>
            </a:extLst>
          </p:cNvPr>
          <p:cNvSpPr>
            <a:spLocks noGrp="1"/>
          </p:cNvSpPr>
          <p:nvPr>
            <p:ph type="body" sz="half" idx="2"/>
          </p:nvPr>
        </p:nvSpPr>
        <p:spPr>
          <a:xfrm>
            <a:off x="866216" y="2603500"/>
            <a:ext cx="6619244" cy="3416300"/>
          </a:xfrm>
        </p:spPr>
        <p:txBody>
          <a:bodyPr vert="horz" lIns="91440" tIns="45720" rIns="91440" bIns="45720" rtlCol="0">
            <a:normAutofit/>
          </a:bodyPr>
          <a:lstStyle/>
          <a:p>
            <a:pPr>
              <a:buFont typeface="Wingdings 3" charset="2"/>
              <a:buChar char=""/>
            </a:pPr>
            <a:r>
              <a:rPr lang="en-US" sz="2000" dirty="0">
                <a:solidFill>
                  <a:schemeClr val="tx1"/>
                </a:solidFill>
                <a:effectLst/>
              </a:rPr>
              <a:t>Aviečių uogose yra fruktozės, gliukozės, sacharozės, ląstelienos, pektinų,</a:t>
            </a:r>
            <a:r>
              <a:rPr lang="en-US" sz="2000" dirty="0">
                <a:solidFill>
                  <a:schemeClr val="tx1"/>
                </a:solidFill>
              </a:rPr>
              <a:t/>
            </a:r>
            <a:br>
              <a:rPr lang="en-US" sz="2000" dirty="0">
                <a:solidFill>
                  <a:schemeClr val="tx1"/>
                </a:solidFill>
              </a:rPr>
            </a:br>
            <a:r>
              <a:rPr lang="en-US" sz="2000" dirty="0">
                <a:solidFill>
                  <a:schemeClr val="tx1"/>
                </a:solidFill>
                <a:effectLst/>
              </a:rPr>
              <a:t>organinių rūgščių, mineralinių medžiagų: natrio, kalio, kalcio, magnio, fosforo,</a:t>
            </a:r>
            <a:r>
              <a:rPr lang="en-US" sz="2000" dirty="0">
                <a:solidFill>
                  <a:schemeClr val="tx1"/>
                </a:solidFill>
              </a:rPr>
              <a:t/>
            </a:r>
            <a:br>
              <a:rPr lang="en-US" sz="2000" dirty="0">
                <a:solidFill>
                  <a:schemeClr val="tx1"/>
                </a:solidFill>
              </a:rPr>
            </a:br>
            <a:r>
              <a:rPr lang="en-US" sz="2000" dirty="0">
                <a:solidFill>
                  <a:schemeClr val="tx1"/>
                </a:solidFill>
                <a:effectLst/>
              </a:rPr>
              <a:t>geležies, taip pat vitaminų B1, B2, PP, C bei karotino. Dėl tokios vertingų</a:t>
            </a:r>
            <a:r>
              <a:rPr lang="en-US" sz="2000" dirty="0">
                <a:solidFill>
                  <a:schemeClr val="tx1"/>
                </a:solidFill>
              </a:rPr>
              <a:t/>
            </a:r>
            <a:br>
              <a:rPr lang="en-US" sz="2000" dirty="0">
                <a:solidFill>
                  <a:schemeClr val="tx1"/>
                </a:solidFill>
              </a:rPr>
            </a:br>
            <a:r>
              <a:rPr lang="en-US" sz="2000" dirty="0">
                <a:solidFill>
                  <a:schemeClr val="tx1"/>
                </a:solidFill>
                <a:effectLst/>
              </a:rPr>
              <a:t>medžiagų ir vitaminų gausos, avietės vadinamos vienomis vertingiausių uogų.</a:t>
            </a:r>
            <a:r>
              <a:rPr lang="en-US" sz="2000" dirty="0">
                <a:solidFill>
                  <a:schemeClr val="tx1"/>
                </a:solidFill>
              </a:rPr>
              <a:t/>
            </a:r>
            <a:br>
              <a:rPr lang="en-US" sz="2000" dirty="0">
                <a:solidFill>
                  <a:schemeClr val="tx1"/>
                </a:solidFill>
              </a:rPr>
            </a:br>
            <a:r>
              <a:rPr lang="en-US" sz="2000" dirty="0">
                <a:solidFill>
                  <a:schemeClr val="tx1"/>
                </a:solidFill>
                <a:effectLst/>
              </a:rPr>
              <a:t>Avietėmis patariama gydyti aterosklerozę, avitaminozę ir uždegimines ligas</a:t>
            </a:r>
            <a:endParaRPr lang="en-US" sz="2000" dirty="0">
              <a:solidFill>
                <a:schemeClr val="tx1"/>
              </a:solidFill>
            </a:endParaRPr>
          </a:p>
        </p:txBody>
      </p:sp>
    </p:spTree>
    <p:extLst>
      <p:ext uri="{BB962C8B-B14F-4D97-AF65-F5344CB8AC3E}">
        <p14:creationId xmlns="" xmlns:p14="http://schemas.microsoft.com/office/powerpoint/2010/main" val="402505078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8F626F98-F213-4034-8836-88A71501D0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lejek z ropy naftowej">
            <a:extLst>
              <a:ext uri="{FF2B5EF4-FFF2-40B4-BE49-F238E27FC236}">
                <a16:creationId xmlns="" xmlns:a16="http://schemas.microsoft.com/office/drawing/2014/main" id="{F3808148-0A97-1DD2-F7EB-8492E9C4AD97}"/>
              </a:ext>
            </a:extLst>
          </p:cNvPr>
          <p:cNvPicPr>
            <a:picLocks noChangeAspect="1"/>
          </p:cNvPicPr>
          <p:nvPr/>
        </p:nvPicPr>
        <p:blipFill rotWithShape="1">
          <a:blip r:embed="rId2" cstate="print">
            <a:alphaModFix amt="60000"/>
          </a:blip>
          <a:srcRect t="15256" b="474"/>
          <a:stretch/>
        </p:blipFill>
        <p:spPr>
          <a:xfrm>
            <a:off x="-24239" y="121438"/>
            <a:ext cx="9143985" cy="6857999"/>
          </a:xfrm>
          <a:prstGeom prst="rect">
            <a:avLst/>
          </a:prstGeom>
        </p:spPr>
      </p:pic>
      <p:sp useBgFill="1">
        <p:nvSpPr>
          <p:cNvPr id="11" name="Freeform: Shape 10">
            <a:extLst>
              <a:ext uri="{FF2B5EF4-FFF2-40B4-BE49-F238E27FC236}">
                <a16:creationId xmlns="" xmlns:a16="http://schemas.microsoft.com/office/drawing/2014/main" id="{6B3DAACF-D844-4480-94BE-2DE00ABEEB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951199" y="1394143"/>
            <a:ext cx="5241603" cy="4007791"/>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25805" h="5429563">
                <a:moveTo>
                  <a:pt x="5325805" y="2714782"/>
                </a:moveTo>
                <a:cubicBezTo>
                  <a:pt x="5325805" y="4214114"/>
                  <a:pt x="4110356" y="5429563"/>
                  <a:pt x="2611024" y="5429563"/>
                </a:cubicBezTo>
                <a:lnTo>
                  <a:pt x="1942188" y="5429563"/>
                </a:lnTo>
                <a:lnTo>
                  <a:pt x="668836" y="5429563"/>
                </a:lnTo>
                <a:lnTo>
                  <a:pt x="0" y="5429563"/>
                </a:lnTo>
                <a:lnTo>
                  <a:pt x="0" y="0"/>
                </a:lnTo>
                <a:lnTo>
                  <a:pt x="668836" y="0"/>
                </a:lnTo>
                <a:lnTo>
                  <a:pt x="1942188" y="0"/>
                </a:lnTo>
                <a:lnTo>
                  <a:pt x="2611024" y="0"/>
                </a:lnTo>
                <a:cubicBezTo>
                  <a:pt x="4110356" y="0"/>
                  <a:pt x="5325805" y="1215450"/>
                  <a:pt x="5325805" y="2714782"/>
                </a:cubicBezTo>
                <a:close/>
              </a:path>
            </a:pathLst>
          </a:custGeom>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 xmlns:a16="http://schemas.microsoft.com/office/drawing/2014/main" id="{EBA5F102-A264-09AC-416B-AD335AAFE474}"/>
              </a:ext>
            </a:extLst>
          </p:cNvPr>
          <p:cNvSpPr>
            <a:spLocks noGrp="1"/>
          </p:cNvSpPr>
          <p:nvPr>
            <p:ph type="ctrTitle"/>
          </p:nvPr>
        </p:nvSpPr>
        <p:spPr>
          <a:xfrm>
            <a:off x="2708564" y="591128"/>
            <a:ext cx="3678382" cy="1069144"/>
          </a:xfrm>
        </p:spPr>
        <p:txBody>
          <a:bodyPr>
            <a:normAutofit/>
          </a:bodyPr>
          <a:lstStyle/>
          <a:p>
            <a:pPr algn="ctr"/>
            <a:r>
              <a:rPr lang="pl-PL" sz="3200" dirty="0">
                <a:latin typeface="Jokerman" panose="04090605060D06020702" pitchFamily="82" charset="0"/>
              </a:rPr>
              <a:t>AGUONA</a:t>
            </a:r>
            <a:endParaRPr lang="lt-LT" sz="3200" dirty="0">
              <a:latin typeface="Jokerman" panose="04090605060D06020702" pitchFamily="82" charset="0"/>
            </a:endParaRPr>
          </a:p>
        </p:txBody>
      </p:sp>
      <p:sp>
        <p:nvSpPr>
          <p:cNvPr id="3" name="Podtytuł 2">
            <a:extLst>
              <a:ext uri="{FF2B5EF4-FFF2-40B4-BE49-F238E27FC236}">
                <a16:creationId xmlns="" xmlns:a16="http://schemas.microsoft.com/office/drawing/2014/main" id="{B1E067B5-334E-587C-4920-CF86094DACC6}"/>
              </a:ext>
            </a:extLst>
          </p:cNvPr>
          <p:cNvSpPr>
            <a:spLocks noGrp="1"/>
          </p:cNvSpPr>
          <p:nvPr>
            <p:ph type="subTitle" idx="1"/>
          </p:nvPr>
        </p:nvSpPr>
        <p:spPr>
          <a:xfrm>
            <a:off x="2793627" y="1125701"/>
            <a:ext cx="3556747" cy="3389553"/>
          </a:xfrm>
        </p:spPr>
        <p:txBody>
          <a:bodyPr>
            <a:normAutofit/>
          </a:bodyPr>
          <a:lstStyle/>
          <a:p>
            <a:pPr algn="ctr"/>
            <a:r>
              <a:rPr lang="lt-LT" sz="1600" dirty="0">
                <a:latin typeface="Kristen ITC" panose="03050502040202030202" pitchFamily="66" charset="0"/>
              </a:rPr>
              <a:t>Išgirdę žodį „aguonos“ daugelis prisimena Kūčias, Kalėdas, nepamainomus jų atributus kūčiukus ar aguonų pieną. Tačiau aguonas verta prisiminti ne vieną kartą metuose, nes, anot daktaro, mažyčiai aguonų grūdeliai turi ne vieną sveikatai naudingą savybę.</a:t>
            </a:r>
          </a:p>
        </p:txBody>
      </p:sp>
      <p:pic>
        <p:nvPicPr>
          <p:cNvPr id="1026" name="Picture 2" descr="Mak - właściwości, zdrowie, jak jeść mak - Onet Gotowanie">
            <a:extLst>
              <a:ext uri="{FF2B5EF4-FFF2-40B4-BE49-F238E27FC236}">
                <a16:creationId xmlns="" xmlns:a16="http://schemas.microsoft.com/office/drawing/2014/main" id="{7C9777D0-8C0B-F281-FFD3-DB730234F0A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3241" y="4285130"/>
            <a:ext cx="1916206" cy="195738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pole tekstowe 6">
            <a:extLst>
              <a:ext uri="{FF2B5EF4-FFF2-40B4-BE49-F238E27FC236}">
                <a16:creationId xmlns="" xmlns:a16="http://schemas.microsoft.com/office/drawing/2014/main" id="{1B84CE45-725C-8DAC-398A-89569150AD6B}"/>
              </a:ext>
            </a:extLst>
          </p:cNvPr>
          <p:cNvSpPr txBox="1"/>
          <p:nvPr/>
        </p:nvSpPr>
        <p:spPr>
          <a:xfrm>
            <a:off x="2864224" y="3831952"/>
            <a:ext cx="3314700" cy="1815882"/>
          </a:xfrm>
          <a:prstGeom prst="rect">
            <a:avLst/>
          </a:prstGeom>
          <a:noFill/>
        </p:spPr>
        <p:txBody>
          <a:bodyPr wrap="square">
            <a:spAutoFit/>
          </a:bodyPr>
          <a:lstStyle/>
          <a:p>
            <a:r>
              <a:rPr lang="lt-LT" sz="1600" dirty="0">
                <a:latin typeface="Kristen ITC" panose="03050502040202030202" pitchFamily="66" charset="0"/>
              </a:rPr>
              <a:t>Aguonų porcijoje yra nemažas linolo rūgšties kiekis. Tai viena iš omega-6 riebalų rūgščių. Žmonės įpratę girdėti apie omega-3 riebalų rūgščių naudą, tačiau, kai omega-6 riebalų rūgščių ne per daug, tai taip pat saugo mūsų širdį.</a:t>
            </a:r>
          </a:p>
        </p:txBody>
      </p:sp>
    </p:spTree>
    <p:extLst>
      <p:ext uri="{BB962C8B-B14F-4D97-AF65-F5344CB8AC3E}">
        <p14:creationId xmlns="" xmlns:p14="http://schemas.microsoft.com/office/powerpoint/2010/main" val="3953935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434</Words>
  <Application>Microsoft Office PowerPoint</Application>
  <PresentationFormat>On-screen Show (4:3)</PresentationFormat>
  <Paragraphs>34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Vaistažolių katalogas</vt:lpstr>
      <vt:lpstr>Ramunelės </vt:lpstr>
      <vt:lpstr>Liepos žiedai</vt:lpstr>
      <vt:lpstr>Levanda </vt:lpstr>
      <vt:lpstr>Peonija </vt:lpstr>
      <vt:lpstr>Mėta</vt:lpstr>
      <vt:lpstr>Pienės</vt:lpstr>
      <vt:lpstr>Avietės</vt:lpstr>
      <vt:lpstr>AGUONA</vt:lpstr>
      <vt:lpstr>Čiobrelis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Vaistažolių katalogas</dc:title>
  <dc:creator>Drukarka</dc:creator>
  <cp:lastModifiedBy>Drukarka</cp:lastModifiedBy>
  <cp:revision>2</cp:revision>
  <dcterms:created xsi:type="dcterms:W3CDTF">2023-06-28T09:39:27Z</dcterms:created>
  <dcterms:modified xsi:type="dcterms:W3CDTF">2023-06-28T09:58:09Z</dcterms:modified>
</cp:coreProperties>
</file>