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7" r:id="rId12"/>
    <p:sldId id="268" r:id="rId13"/>
    <p:sldId id="269" r:id="rId14"/>
    <p:sldId id="270" r:id="rId15"/>
    <p:sldId id="272" r:id="rId16"/>
    <p:sldId id="271" r:id="rId17"/>
    <p:sldId id="266" r:id="rId1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4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AD6066-42FC-4625-9598-62267D1C95FA}"/>
              </a:ext>
            </a:extLst>
          </p:cNvPr>
          <p:cNvSpPr>
            <a:spLocks noGrp="1"/>
          </p:cNvSpPr>
          <p:nvPr>
            <p:ph type="ctrTitle"/>
          </p:nvPr>
        </p:nvSpPr>
        <p:spPr>
          <a:xfrm>
            <a:off x="1524001" y="1122363"/>
            <a:ext cx="9144000" cy="2387600"/>
          </a:xfrm>
        </p:spPr>
        <p:txBody>
          <a:bodyPr anchor="b"/>
          <a:lstStyle>
            <a:lvl1pPr algn="ctr">
              <a:defRPr sz="6000"/>
            </a:lvl1pPr>
          </a:lstStyle>
          <a:p>
            <a:r>
              <a:rPr lang="ru-RU"/>
              <a:t>Образец заголовка</a:t>
            </a:r>
            <a:endParaRPr lang="lt-LT"/>
          </a:p>
        </p:txBody>
      </p:sp>
      <p:sp>
        <p:nvSpPr>
          <p:cNvPr id="3" name="Подзаголовок 2">
            <a:extLst>
              <a:ext uri="{FF2B5EF4-FFF2-40B4-BE49-F238E27FC236}">
                <a16:creationId xmlns:a16="http://schemas.microsoft.com/office/drawing/2014/main" id="{9905E421-EA0D-4D28-AA15-DC6AC91622B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lt-LT"/>
          </a:p>
        </p:txBody>
      </p:sp>
      <p:sp>
        <p:nvSpPr>
          <p:cNvPr id="4" name="Дата 3">
            <a:extLst>
              <a:ext uri="{FF2B5EF4-FFF2-40B4-BE49-F238E27FC236}">
                <a16:creationId xmlns:a16="http://schemas.microsoft.com/office/drawing/2014/main" id="{98E113B7-DC83-40A0-9487-ECEE16B8BD2A}"/>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5" name="Нижний колонтитул 4">
            <a:extLst>
              <a:ext uri="{FF2B5EF4-FFF2-40B4-BE49-F238E27FC236}">
                <a16:creationId xmlns:a16="http://schemas.microsoft.com/office/drawing/2014/main" id="{80D098D5-87B0-4E83-ADBF-41E511DDC617}"/>
              </a:ext>
            </a:extLst>
          </p:cNvPr>
          <p:cNvSpPr>
            <a:spLocks noGrp="1"/>
          </p:cNvSpPr>
          <p:nvPr>
            <p:ph type="ftr" sz="quarter" idx="11"/>
          </p:nvPr>
        </p:nvSpPr>
        <p:spPr/>
        <p:txBody>
          <a:bodyPr/>
          <a:lstStyle/>
          <a:p>
            <a:endParaRPr lang="lt-LT"/>
          </a:p>
        </p:txBody>
      </p:sp>
      <p:sp>
        <p:nvSpPr>
          <p:cNvPr id="6" name="Номер слайда 5">
            <a:extLst>
              <a:ext uri="{FF2B5EF4-FFF2-40B4-BE49-F238E27FC236}">
                <a16:creationId xmlns:a16="http://schemas.microsoft.com/office/drawing/2014/main" id="{B4415972-C27A-41D7-A466-2D8B37793FBA}"/>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6186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4A1772-E8AB-47A8-A9DF-0B69CC3211C9}"/>
              </a:ext>
            </a:extLst>
          </p:cNvPr>
          <p:cNvSpPr>
            <a:spLocks noGrp="1"/>
          </p:cNvSpPr>
          <p:nvPr>
            <p:ph type="title"/>
          </p:nvPr>
        </p:nvSpPr>
        <p:spPr/>
        <p:txBody>
          <a:bodyPr/>
          <a:lstStyle/>
          <a:p>
            <a:r>
              <a:rPr lang="ru-RU"/>
              <a:t>Образец заголовка</a:t>
            </a:r>
            <a:endParaRPr lang="lt-LT"/>
          </a:p>
        </p:txBody>
      </p:sp>
      <p:sp>
        <p:nvSpPr>
          <p:cNvPr id="3" name="Вертикальный текст 2">
            <a:extLst>
              <a:ext uri="{FF2B5EF4-FFF2-40B4-BE49-F238E27FC236}">
                <a16:creationId xmlns:a16="http://schemas.microsoft.com/office/drawing/2014/main" id="{F7C81CDF-F2D8-4B3D-BA3E-759574D8D05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4" name="Дата 3">
            <a:extLst>
              <a:ext uri="{FF2B5EF4-FFF2-40B4-BE49-F238E27FC236}">
                <a16:creationId xmlns:a16="http://schemas.microsoft.com/office/drawing/2014/main" id="{DE12B016-B742-4969-8869-6A001D8C0F69}"/>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5" name="Нижний колонтитул 4">
            <a:extLst>
              <a:ext uri="{FF2B5EF4-FFF2-40B4-BE49-F238E27FC236}">
                <a16:creationId xmlns:a16="http://schemas.microsoft.com/office/drawing/2014/main" id="{46EF182B-590E-41B3-849E-1FDEE8E30040}"/>
              </a:ext>
            </a:extLst>
          </p:cNvPr>
          <p:cNvSpPr>
            <a:spLocks noGrp="1"/>
          </p:cNvSpPr>
          <p:nvPr>
            <p:ph type="ftr" sz="quarter" idx="11"/>
          </p:nvPr>
        </p:nvSpPr>
        <p:spPr/>
        <p:txBody>
          <a:bodyPr/>
          <a:lstStyle/>
          <a:p>
            <a:endParaRPr lang="lt-LT"/>
          </a:p>
        </p:txBody>
      </p:sp>
      <p:sp>
        <p:nvSpPr>
          <p:cNvPr id="6" name="Номер слайда 5">
            <a:extLst>
              <a:ext uri="{FF2B5EF4-FFF2-40B4-BE49-F238E27FC236}">
                <a16:creationId xmlns:a16="http://schemas.microsoft.com/office/drawing/2014/main" id="{5C680FE1-8201-44D4-A3E4-63B5970B387A}"/>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278770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1D050C6-1510-4A78-95C8-9D4632336053}"/>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lt-LT"/>
          </a:p>
        </p:txBody>
      </p:sp>
      <p:sp>
        <p:nvSpPr>
          <p:cNvPr id="3" name="Вертикальный текст 2">
            <a:extLst>
              <a:ext uri="{FF2B5EF4-FFF2-40B4-BE49-F238E27FC236}">
                <a16:creationId xmlns:a16="http://schemas.microsoft.com/office/drawing/2014/main" id="{447A9F24-E08A-4816-BDCD-30E0FC7BA50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4" name="Дата 3">
            <a:extLst>
              <a:ext uri="{FF2B5EF4-FFF2-40B4-BE49-F238E27FC236}">
                <a16:creationId xmlns:a16="http://schemas.microsoft.com/office/drawing/2014/main" id="{D57C4D05-D0C6-42EA-A97E-7E52E0BD8496}"/>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5" name="Нижний колонтитул 4">
            <a:extLst>
              <a:ext uri="{FF2B5EF4-FFF2-40B4-BE49-F238E27FC236}">
                <a16:creationId xmlns:a16="http://schemas.microsoft.com/office/drawing/2014/main" id="{1585E73D-FFE7-4E2F-AC53-28E7ADA72284}"/>
              </a:ext>
            </a:extLst>
          </p:cNvPr>
          <p:cNvSpPr>
            <a:spLocks noGrp="1"/>
          </p:cNvSpPr>
          <p:nvPr>
            <p:ph type="ftr" sz="quarter" idx="11"/>
          </p:nvPr>
        </p:nvSpPr>
        <p:spPr/>
        <p:txBody>
          <a:bodyPr/>
          <a:lstStyle/>
          <a:p>
            <a:endParaRPr lang="lt-LT"/>
          </a:p>
        </p:txBody>
      </p:sp>
      <p:sp>
        <p:nvSpPr>
          <p:cNvPr id="6" name="Номер слайда 5">
            <a:extLst>
              <a:ext uri="{FF2B5EF4-FFF2-40B4-BE49-F238E27FC236}">
                <a16:creationId xmlns:a16="http://schemas.microsoft.com/office/drawing/2014/main" id="{8A2D2AE7-C478-4C79-9D23-332228914636}"/>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101722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7E8DDB-6722-4AA5-88A9-98DE42B5B9B3}"/>
              </a:ext>
            </a:extLst>
          </p:cNvPr>
          <p:cNvSpPr>
            <a:spLocks noGrp="1"/>
          </p:cNvSpPr>
          <p:nvPr>
            <p:ph type="title"/>
          </p:nvPr>
        </p:nvSpPr>
        <p:spPr/>
        <p:txBody>
          <a:bodyPr/>
          <a:lstStyle/>
          <a:p>
            <a:r>
              <a:rPr lang="ru-RU"/>
              <a:t>Образец заголовка</a:t>
            </a:r>
            <a:endParaRPr lang="lt-LT"/>
          </a:p>
        </p:txBody>
      </p:sp>
      <p:sp>
        <p:nvSpPr>
          <p:cNvPr id="3" name="Объект 2">
            <a:extLst>
              <a:ext uri="{FF2B5EF4-FFF2-40B4-BE49-F238E27FC236}">
                <a16:creationId xmlns:a16="http://schemas.microsoft.com/office/drawing/2014/main" id="{0D647B8F-A1FA-40CB-B78F-BEFF90DE4DB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4" name="Дата 3">
            <a:extLst>
              <a:ext uri="{FF2B5EF4-FFF2-40B4-BE49-F238E27FC236}">
                <a16:creationId xmlns:a16="http://schemas.microsoft.com/office/drawing/2014/main" id="{30F5B146-35C8-46F5-8896-68A2C51A3676}"/>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5" name="Нижний колонтитул 4">
            <a:extLst>
              <a:ext uri="{FF2B5EF4-FFF2-40B4-BE49-F238E27FC236}">
                <a16:creationId xmlns:a16="http://schemas.microsoft.com/office/drawing/2014/main" id="{61A88E4A-24F6-4B28-AB04-0AEB1832C4D8}"/>
              </a:ext>
            </a:extLst>
          </p:cNvPr>
          <p:cNvSpPr>
            <a:spLocks noGrp="1"/>
          </p:cNvSpPr>
          <p:nvPr>
            <p:ph type="ftr" sz="quarter" idx="11"/>
          </p:nvPr>
        </p:nvSpPr>
        <p:spPr/>
        <p:txBody>
          <a:bodyPr/>
          <a:lstStyle/>
          <a:p>
            <a:endParaRPr lang="lt-LT"/>
          </a:p>
        </p:txBody>
      </p:sp>
      <p:sp>
        <p:nvSpPr>
          <p:cNvPr id="6" name="Номер слайда 5">
            <a:extLst>
              <a:ext uri="{FF2B5EF4-FFF2-40B4-BE49-F238E27FC236}">
                <a16:creationId xmlns:a16="http://schemas.microsoft.com/office/drawing/2014/main" id="{E844F2BC-D79B-46D2-8D53-7FAD66B7A287}"/>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161940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926F6C-C2CD-4100-A616-5C632A0F846E}"/>
              </a:ext>
            </a:extLst>
          </p:cNvPr>
          <p:cNvSpPr>
            <a:spLocks noGrp="1"/>
          </p:cNvSpPr>
          <p:nvPr>
            <p:ph type="title"/>
          </p:nvPr>
        </p:nvSpPr>
        <p:spPr>
          <a:xfrm>
            <a:off x="831850" y="1709740"/>
            <a:ext cx="10515600" cy="2852737"/>
          </a:xfrm>
        </p:spPr>
        <p:txBody>
          <a:bodyPr anchor="b"/>
          <a:lstStyle>
            <a:lvl1pPr>
              <a:defRPr sz="6000"/>
            </a:lvl1pPr>
          </a:lstStyle>
          <a:p>
            <a:r>
              <a:rPr lang="ru-RU"/>
              <a:t>Образец заголовка</a:t>
            </a:r>
            <a:endParaRPr lang="lt-LT"/>
          </a:p>
        </p:txBody>
      </p:sp>
      <p:sp>
        <p:nvSpPr>
          <p:cNvPr id="3" name="Текст 2">
            <a:extLst>
              <a:ext uri="{FF2B5EF4-FFF2-40B4-BE49-F238E27FC236}">
                <a16:creationId xmlns:a16="http://schemas.microsoft.com/office/drawing/2014/main" id="{FB5FEA13-6573-4F7C-B9FD-1CE4A81F125F}"/>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90E7CAF-09D9-47E9-B9C1-6492DB4AFCDF}"/>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5" name="Нижний колонтитул 4">
            <a:extLst>
              <a:ext uri="{FF2B5EF4-FFF2-40B4-BE49-F238E27FC236}">
                <a16:creationId xmlns:a16="http://schemas.microsoft.com/office/drawing/2014/main" id="{F6951B5B-603E-4E19-B803-4F3D4B9CA1A6}"/>
              </a:ext>
            </a:extLst>
          </p:cNvPr>
          <p:cNvSpPr>
            <a:spLocks noGrp="1"/>
          </p:cNvSpPr>
          <p:nvPr>
            <p:ph type="ftr" sz="quarter" idx="11"/>
          </p:nvPr>
        </p:nvSpPr>
        <p:spPr/>
        <p:txBody>
          <a:bodyPr/>
          <a:lstStyle/>
          <a:p>
            <a:endParaRPr lang="lt-LT"/>
          </a:p>
        </p:txBody>
      </p:sp>
      <p:sp>
        <p:nvSpPr>
          <p:cNvPr id="6" name="Номер слайда 5">
            <a:extLst>
              <a:ext uri="{FF2B5EF4-FFF2-40B4-BE49-F238E27FC236}">
                <a16:creationId xmlns:a16="http://schemas.microsoft.com/office/drawing/2014/main" id="{AFC95D27-F5A9-44E7-A327-8CEB4FC822E5}"/>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5726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5BCF54-EABA-4E6B-8CCF-FDAAC25A501C}"/>
              </a:ext>
            </a:extLst>
          </p:cNvPr>
          <p:cNvSpPr>
            <a:spLocks noGrp="1"/>
          </p:cNvSpPr>
          <p:nvPr>
            <p:ph type="title"/>
          </p:nvPr>
        </p:nvSpPr>
        <p:spPr/>
        <p:txBody>
          <a:bodyPr/>
          <a:lstStyle/>
          <a:p>
            <a:r>
              <a:rPr lang="ru-RU"/>
              <a:t>Образец заголовка</a:t>
            </a:r>
            <a:endParaRPr lang="lt-LT"/>
          </a:p>
        </p:txBody>
      </p:sp>
      <p:sp>
        <p:nvSpPr>
          <p:cNvPr id="3" name="Объект 2">
            <a:extLst>
              <a:ext uri="{FF2B5EF4-FFF2-40B4-BE49-F238E27FC236}">
                <a16:creationId xmlns:a16="http://schemas.microsoft.com/office/drawing/2014/main" id="{7A631EE2-CC86-482B-AD03-88526D7CCC3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4" name="Объект 3">
            <a:extLst>
              <a:ext uri="{FF2B5EF4-FFF2-40B4-BE49-F238E27FC236}">
                <a16:creationId xmlns:a16="http://schemas.microsoft.com/office/drawing/2014/main" id="{D4593C75-B109-4CA3-9E4B-326CE36BAD30}"/>
              </a:ext>
            </a:extLst>
          </p:cNvPr>
          <p:cNvSpPr>
            <a:spLocks noGrp="1"/>
          </p:cNvSpPr>
          <p:nvPr>
            <p:ph sz="half" idx="2"/>
          </p:nvPr>
        </p:nvSpPr>
        <p:spPr>
          <a:xfrm>
            <a:off x="6172201"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5" name="Дата 4">
            <a:extLst>
              <a:ext uri="{FF2B5EF4-FFF2-40B4-BE49-F238E27FC236}">
                <a16:creationId xmlns:a16="http://schemas.microsoft.com/office/drawing/2014/main" id="{2D5F2D6D-211E-4C44-9300-9CBDFFD83290}"/>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6" name="Нижний колонтитул 5">
            <a:extLst>
              <a:ext uri="{FF2B5EF4-FFF2-40B4-BE49-F238E27FC236}">
                <a16:creationId xmlns:a16="http://schemas.microsoft.com/office/drawing/2014/main" id="{B0C217F9-B8B5-4B80-B2D4-F677E0B0DD7D}"/>
              </a:ext>
            </a:extLst>
          </p:cNvPr>
          <p:cNvSpPr>
            <a:spLocks noGrp="1"/>
          </p:cNvSpPr>
          <p:nvPr>
            <p:ph type="ftr" sz="quarter" idx="11"/>
          </p:nvPr>
        </p:nvSpPr>
        <p:spPr/>
        <p:txBody>
          <a:bodyPr/>
          <a:lstStyle/>
          <a:p>
            <a:endParaRPr lang="lt-LT"/>
          </a:p>
        </p:txBody>
      </p:sp>
      <p:sp>
        <p:nvSpPr>
          <p:cNvPr id="7" name="Номер слайда 6">
            <a:extLst>
              <a:ext uri="{FF2B5EF4-FFF2-40B4-BE49-F238E27FC236}">
                <a16:creationId xmlns:a16="http://schemas.microsoft.com/office/drawing/2014/main" id="{D981D827-4050-422D-9A91-E3681706095D}"/>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246791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E1CCBA-988F-46A4-80BB-1280AD5DCFC5}"/>
              </a:ext>
            </a:extLst>
          </p:cNvPr>
          <p:cNvSpPr>
            <a:spLocks noGrp="1"/>
          </p:cNvSpPr>
          <p:nvPr>
            <p:ph type="title"/>
          </p:nvPr>
        </p:nvSpPr>
        <p:spPr>
          <a:xfrm>
            <a:off x="839788" y="365127"/>
            <a:ext cx="10515600" cy="1325563"/>
          </a:xfrm>
        </p:spPr>
        <p:txBody>
          <a:bodyPr/>
          <a:lstStyle/>
          <a:p>
            <a:r>
              <a:rPr lang="ru-RU"/>
              <a:t>Образец заголовка</a:t>
            </a:r>
            <a:endParaRPr lang="lt-LT"/>
          </a:p>
        </p:txBody>
      </p:sp>
      <p:sp>
        <p:nvSpPr>
          <p:cNvPr id="3" name="Текст 2">
            <a:extLst>
              <a:ext uri="{FF2B5EF4-FFF2-40B4-BE49-F238E27FC236}">
                <a16:creationId xmlns:a16="http://schemas.microsoft.com/office/drawing/2014/main" id="{5C373FB9-E51A-4490-AC2B-073B16FA4D2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2945959-4877-41C8-B1B7-7AF0C5757C61}"/>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5" name="Текст 4">
            <a:extLst>
              <a:ext uri="{FF2B5EF4-FFF2-40B4-BE49-F238E27FC236}">
                <a16:creationId xmlns:a16="http://schemas.microsoft.com/office/drawing/2014/main" id="{F7E251D8-0A45-49F8-9726-EAADDA914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DFFEC37-8887-40E8-AE96-951A6C22810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7" name="Дата 6">
            <a:extLst>
              <a:ext uri="{FF2B5EF4-FFF2-40B4-BE49-F238E27FC236}">
                <a16:creationId xmlns:a16="http://schemas.microsoft.com/office/drawing/2014/main" id="{185E22E9-3110-4849-804C-3304BCF57E35}"/>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8" name="Нижний колонтитул 7">
            <a:extLst>
              <a:ext uri="{FF2B5EF4-FFF2-40B4-BE49-F238E27FC236}">
                <a16:creationId xmlns:a16="http://schemas.microsoft.com/office/drawing/2014/main" id="{D309A17D-6DD3-435D-B779-3D8C4AFCBEE8}"/>
              </a:ext>
            </a:extLst>
          </p:cNvPr>
          <p:cNvSpPr>
            <a:spLocks noGrp="1"/>
          </p:cNvSpPr>
          <p:nvPr>
            <p:ph type="ftr" sz="quarter" idx="11"/>
          </p:nvPr>
        </p:nvSpPr>
        <p:spPr/>
        <p:txBody>
          <a:bodyPr/>
          <a:lstStyle/>
          <a:p>
            <a:endParaRPr lang="lt-LT"/>
          </a:p>
        </p:txBody>
      </p:sp>
      <p:sp>
        <p:nvSpPr>
          <p:cNvPr id="9" name="Номер слайда 8">
            <a:extLst>
              <a:ext uri="{FF2B5EF4-FFF2-40B4-BE49-F238E27FC236}">
                <a16:creationId xmlns:a16="http://schemas.microsoft.com/office/drawing/2014/main" id="{6F2293CB-888D-475F-ACC0-95078F08CBEE}"/>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383957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7728C0-4DBD-4D80-AB49-9C049682453C}"/>
              </a:ext>
            </a:extLst>
          </p:cNvPr>
          <p:cNvSpPr>
            <a:spLocks noGrp="1"/>
          </p:cNvSpPr>
          <p:nvPr>
            <p:ph type="title"/>
          </p:nvPr>
        </p:nvSpPr>
        <p:spPr/>
        <p:txBody>
          <a:bodyPr/>
          <a:lstStyle/>
          <a:p>
            <a:r>
              <a:rPr lang="ru-RU"/>
              <a:t>Образец заголовка</a:t>
            </a:r>
            <a:endParaRPr lang="lt-LT"/>
          </a:p>
        </p:txBody>
      </p:sp>
      <p:sp>
        <p:nvSpPr>
          <p:cNvPr id="3" name="Дата 2">
            <a:extLst>
              <a:ext uri="{FF2B5EF4-FFF2-40B4-BE49-F238E27FC236}">
                <a16:creationId xmlns:a16="http://schemas.microsoft.com/office/drawing/2014/main" id="{6DF6DD4A-F391-4881-86AA-872D20D08A92}"/>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4" name="Нижний колонтитул 3">
            <a:extLst>
              <a:ext uri="{FF2B5EF4-FFF2-40B4-BE49-F238E27FC236}">
                <a16:creationId xmlns:a16="http://schemas.microsoft.com/office/drawing/2014/main" id="{4E4547F7-E151-49A6-BA50-C8A6E52DF893}"/>
              </a:ext>
            </a:extLst>
          </p:cNvPr>
          <p:cNvSpPr>
            <a:spLocks noGrp="1"/>
          </p:cNvSpPr>
          <p:nvPr>
            <p:ph type="ftr" sz="quarter" idx="11"/>
          </p:nvPr>
        </p:nvSpPr>
        <p:spPr/>
        <p:txBody>
          <a:bodyPr/>
          <a:lstStyle/>
          <a:p>
            <a:endParaRPr lang="lt-LT"/>
          </a:p>
        </p:txBody>
      </p:sp>
      <p:sp>
        <p:nvSpPr>
          <p:cNvPr id="5" name="Номер слайда 4">
            <a:extLst>
              <a:ext uri="{FF2B5EF4-FFF2-40B4-BE49-F238E27FC236}">
                <a16:creationId xmlns:a16="http://schemas.microsoft.com/office/drawing/2014/main" id="{329B3799-5908-424C-8742-930C332AF9B7}"/>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200981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8CCE27E-4CE1-40B8-AE93-A297486C9A97}"/>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3" name="Нижний колонтитул 2">
            <a:extLst>
              <a:ext uri="{FF2B5EF4-FFF2-40B4-BE49-F238E27FC236}">
                <a16:creationId xmlns:a16="http://schemas.microsoft.com/office/drawing/2014/main" id="{AC103883-7D3B-4B43-9C2C-2ADE91DFB9C3}"/>
              </a:ext>
            </a:extLst>
          </p:cNvPr>
          <p:cNvSpPr>
            <a:spLocks noGrp="1"/>
          </p:cNvSpPr>
          <p:nvPr>
            <p:ph type="ftr" sz="quarter" idx="11"/>
          </p:nvPr>
        </p:nvSpPr>
        <p:spPr/>
        <p:txBody>
          <a:bodyPr/>
          <a:lstStyle/>
          <a:p>
            <a:endParaRPr lang="lt-LT"/>
          </a:p>
        </p:txBody>
      </p:sp>
      <p:sp>
        <p:nvSpPr>
          <p:cNvPr id="4" name="Номер слайда 3">
            <a:extLst>
              <a:ext uri="{FF2B5EF4-FFF2-40B4-BE49-F238E27FC236}">
                <a16:creationId xmlns:a16="http://schemas.microsoft.com/office/drawing/2014/main" id="{70008A97-81BC-4E16-ACBC-1CC70AC2E08B}"/>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12866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608CB4-08ED-4709-93FA-4F4630E1FC35}"/>
              </a:ext>
            </a:extLst>
          </p:cNvPr>
          <p:cNvSpPr>
            <a:spLocks noGrp="1"/>
          </p:cNvSpPr>
          <p:nvPr>
            <p:ph type="title"/>
          </p:nvPr>
        </p:nvSpPr>
        <p:spPr>
          <a:xfrm>
            <a:off x="839789" y="457200"/>
            <a:ext cx="3932237" cy="1600200"/>
          </a:xfrm>
        </p:spPr>
        <p:txBody>
          <a:bodyPr anchor="b"/>
          <a:lstStyle>
            <a:lvl1pPr>
              <a:defRPr sz="3200"/>
            </a:lvl1pPr>
          </a:lstStyle>
          <a:p>
            <a:r>
              <a:rPr lang="ru-RU"/>
              <a:t>Образец заголовка</a:t>
            </a:r>
            <a:endParaRPr lang="lt-LT"/>
          </a:p>
        </p:txBody>
      </p:sp>
      <p:sp>
        <p:nvSpPr>
          <p:cNvPr id="3" name="Объект 2">
            <a:extLst>
              <a:ext uri="{FF2B5EF4-FFF2-40B4-BE49-F238E27FC236}">
                <a16:creationId xmlns:a16="http://schemas.microsoft.com/office/drawing/2014/main" id="{9051F2B7-48D5-429D-B94B-6CAB50851E6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4" name="Текст 3">
            <a:extLst>
              <a:ext uri="{FF2B5EF4-FFF2-40B4-BE49-F238E27FC236}">
                <a16:creationId xmlns:a16="http://schemas.microsoft.com/office/drawing/2014/main" id="{CB30BB60-3561-4C8C-A376-63A08885E51A}"/>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7E767A5-6BF1-4AB0-B68D-8758E4C0433A}"/>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6" name="Нижний колонтитул 5">
            <a:extLst>
              <a:ext uri="{FF2B5EF4-FFF2-40B4-BE49-F238E27FC236}">
                <a16:creationId xmlns:a16="http://schemas.microsoft.com/office/drawing/2014/main" id="{60119E2D-9A2B-4094-92D7-2C57B0099402}"/>
              </a:ext>
            </a:extLst>
          </p:cNvPr>
          <p:cNvSpPr>
            <a:spLocks noGrp="1"/>
          </p:cNvSpPr>
          <p:nvPr>
            <p:ph type="ftr" sz="quarter" idx="11"/>
          </p:nvPr>
        </p:nvSpPr>
        <p:spPr/>
        <p:txBody>
          <a:bodyPr/>
          <a:lstStyle/>
          <a:p>
            <a:endParaRPr lang="lt-LT"/>
          </a:p>
        </p:txBody>
      </p:sp>
      <p:sp>
        <p:nvSpPr>
          <p:cNvPr id="7" name="Номер слайда 6">
            <a:extLst>
              <a:ext uri="{FF2B5EF4-FFF2-40B4-BE49-F238E27FC236}">
                <a16:creationId xmlns:a16="http://schemas.microsoft.com/office/drawing/2014/main" id="{8FBB37BA-0F98-4EF2-B870-BC1DDBD340AB}"/>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141222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312997-3BF8-4749-BE4D-38B8BCA6458A}"/>
              </a:ext>
            </a:extLst>
          </p:cNvPr>
          <p:cNvSpPr>
            <a:spLocks noGrp="1"/>
          </p:cNvSpPr>
          <p:nvPr>
            <p:ph type="title"/>
          </p:nvPr>
        </p:nvSpPr>
        <p:spPr>
          <a:xfrm>
            <a:off x="839789" y="457200"/>
            <a:ext cx="3932237" cy="1600200"/>
          </a:xfrm>
        </p:spPr>
        <p:txBody>
          <a:bodyPr anchor="b"/>
          <a:lstStyle>
            <a:lvl1pPr>
              <a:defRPr sz="3200"/>
            </a:lvl1pPr>
          </a:lstStyle>
          <a:p>
            <a:r>
              <a:rPr lang="ru-RU"/>
              <a:t>Образец заголовка</a:t>
            </a:r>
            <a:endParaRPr lang="lt-LT"/>
          </a:p>
        </p:txBody>
      </p:sp>
      <p:sp>
        <p:nvSpPr>
          <p:cNvPr id="3" name="Рисунок 2">
            <a:extLst>
              <a:ext uri="{FF2B5EF4-FFF2-40B4-BE49-F238E27FC236}">
                <a16:creationId xmlns:a16="http://schemas.microsoft.com/office/drawing/2014/main" id="{2349F147-BCFA-43AF-AA09-090F6E735689}"/>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Текст 3">
            <a:extLst>
              <a:ext uri="{FF2B5EF4-FFF2-40B4-BE49-F238E27FC236}">
                <a16:creationId xmlns:a16="http://schemas.microsoft.com/office/drawing/2014/main" id="{BECF947A-585B-4344-A84A-279144C73CDB}"/>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A7D2E69-3964-4296-A03E-B4C09A37B39A}"/>
              </a:ext>
            </a:extLst>
          </p:cNvPr>
          <p:cNvSpPr>
            <a:spLocks noGrp="1"/>
          </p:cNvSpPr>
          <p:nvPr>
            <p:ph type="dt" sz="half" idx="10"/>
          </p:nvPr>
        </p:nvSpPr>
        <p:spPr/>
        <p:txBody>
          <a:bodyPr/>
          <a:lstStyle/>
          <a:p>
            <a:fld id="{8CED7FAF-AC9A-4EF1-998B-655C0098CCED}" type="datetimeFigureOut">
              <a:rPr lang="lt-LT" smtClean="0"/>
              <a:t>2023-08-31</a:t>
            </a:fld>
            <a:endParaRPr lang="lt-LT"/>
          </a:p>
        </p:txBody>
      </p:sp>
      <p:sp>
        <p:nvSpPr>
          <p:cNvPr id="6" name="Нижний колонтитул 5">
            <a:extLst>
              <a:ext uri="{FF2B5EF4-FFF2-40B4-BE49-F238E27FC236}">
                <a16:creationId xmlns:a16="http://schemas.microsoft.com/office/drawing/2014/main" id="{23B2718F-AE65-4A49-B9AB-C713E14465A8}"/>
              </a:ext>
            </a:extLst>
          </p:cNvPr>
          <p:cNvSpPr>
            <a:spLocks noGrp="1"/>
          </p:cNvSpPr>
          <p:nvPr>
            <p:ph type="ftr" sz="quarter" idx="11"/>
          </p:nvPr>
        </p:nvSpPr>
        <p:spPr/>
        <p:txBody>
          <a:bodyPr/>
          <a:lstStyle/>
          <a:p>
            <a:endParaRPr lang="lt-LT"/>
          </a:p>
        </p:txBody>
      </p:sp>
      <p:sp>
        <p:nvSpPr>
          <p:cNvPr id="7" name="Номер слайда 6">
            <a:extLst>
              <a:ext uri="{FF2B5EF4-FFF2-40B4-BE49-F238E27FC236}">
                <a16:creationId xmlns:a16="http://schemas.microsoft.com/office/drawing/2014/main" id="{AA665593-22AF-4F7B-9434-8419C829DEC3}"/>
              </a:ext>
            </a:extLst>
          </p:cNvPr>
          <p:cNvSpPr>
            <a:spLocks noGrp="1"/>
          </p:cNvSpPr>
          <p:nvPr>
            <p:ph type="sldNum" sz="quarter" idx="12"/>
          </p:nvPr>
        </p:nvSpPr>
        <p:spPr/>
        <p:txBody>
          <a:bodyPr/>
          <a:lstStyle/>
          <a:p>
            <a:fld id="{B0E5EB72-AA84-4C15-BA52-B72CBB86CE5F}" type="slidenum">
              <a:rPr lang="lt-LT" smtClean="0"/>
              <a:t>‹#›</a:t>
            </a:fld>
            <a:endParaRPr lang="lt-LT"/>
          </a:p>
        </p:txBody>
      </p:sp>
    </p:spTree>
    <p:extLst>
      <p:ext uri="{BB962C8B-B14F-4D97-AF65-F5344CB8AC3E}">
        <p14:creationId xmlns:p14="http://schemas.microsoft.com/office/powerpoint/2010/main" val="150786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6000" b="-6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030C79-5F55-4959-AF26-C8997C41781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ru-RU"/>
              <a:t>Образец заголовка</a:t>
            </a:r>
            <a:endParaRPr lang="lt-LT"/>
          </a:p>
        </p:txBody>
      </p:sp>
      <p:sp>
        <p:nvSpPr>
          <p:cNvPr id="3" name="Текст 2">
            <a:extLst>
              <a:ext uri="{FF2B5EF4-FFF2-40B4-BE49-F238E27FC236}">
                <a16:creationId xmlns:a16="http://schemas.microsoft.com/office/drawing/2014/main" id="{808CD1B9-C1ED-4C89-ADE9-804DC9DCAF8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t-LT"/>
          </a:p>
        </p:txBody>
      </p:sp>
      <p:sp>
        <p:nvSpPr>
          <p:cNvPr id="4" name="Дата 3">
            <a:extLst>
              <a:ext uri="{FF2B5EF4-FFF2-40B4-BE49-F238E27FC236}">
                <a16:creationId xmlns:a16="http://schemas.microsoft.com/office/drawing/2014/main" id="{0015E938-76EA-4787-93D8-8D8628E6651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D7FAF-AC9A-4EF1-998B-655C0098CCED}" type="datetimeFigureOut">
              <a:rPr lang="lt-LT" smtClean="0"/>
              <a:t>2023-08-31</a:t>
            </a:fld>
            <a:endParaRPr lang="lt-LT"/>
          </a:p>
        </p:txBody>
      </p:sp>
      <p:sp>
        <p:nvSpPr>
          <p:cNvPr id="5" name="Нижний колонтитул 4">
            <a:extLst>
              <a:ext uri="{FF2B5EF4-FFF2-40B4-BE49-F238E27FC236}">
                <a16:creationId xmlns:a16="http://schemas.microsoft.com/office/drawing/2014/main" id="{1F2427EE-9D1C-47B9-8B38-24ADEB3D079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Номер слайда 5">
            <a:extLst>
              <a:ext uri="{FF2B5EF4-FFF2-40B4-BE49-F238E27FC236}">
                <a16:creationId xmlns:a16="http://schemas.microsoft.com/office/drawing/2014/main" id="{A1D0D0AA-2919-4DB3-A5DD-A3E98FC3176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5EB72-AA84-4C15-BA52-B72CBB86CE5F}" type="slidenum">
              <a:rPr lang="lt-LT" smtClean="0"/>
              <a:t>‹#›</a:t>
            </a:fld>
            <a:endParaRPr lang="lt-LT"/>
          </a:p>
        </p:txBody>
      </p:sp>
    </p:spTree>
    <p:extLst>
      <p:ext uri="{BB962C8B-B14F-4D97-AF65-F5344CB8AC3E}">
        <p14:creationId xmlns:p14="http://schemas.microsoft.com/office/powerpoint/2010/main" val="126679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18650E-FB37-4965-96E3-E02FE64B9C99}"/>
              </a:ext>
            </a:extLst>
          </p:cNvPr>
          <p:cNvSpPr>
            <a:spLocks noGrp="1"/>
          </p:cNvSpPr>
          <p:nvPr>
            <p:ph type="ctrTitle"/>
          </p:nvPr>
        </p:nvSpPr>
        <p:spPr>
          <a:xfrm>
            <a:off x="1107948" y="107379"/>
            <a:ext cx="9976104" cy="2387600"/>
          </a:xfrm>
        </p:spPr>
        <p:txBody>
          <a:bodyPr>
            <a:normAutofit fontScale="90000"/>
          </a:bodyPr>
          <a:lstStyle/>
          <a:p>
            <a:r>
              <a:rPr lang="lt-LT" dirty="0"/>
              <a:t>"Nerauk, neskink, neplėšk, žmogau, esi tos pačios gamtos dalis". </a:t>
            </a:r>
          </a:p>
        </p:txBody>
      </p:sp>
      <p:sp>
        <p:nvSpPr>
          <p:cNvPr id="3" name="Подзаголовок 2">
            <a:extLst>
              <a:ext uri="{FF2B5EF4-FFF2-40B4-BE49-F238E27FC236}">
                <a16:creationId xmlns:a16="http://schemas.microsoft.com/office/drawing/2014/main" id="{21C35397-1AF7-4563-BDA3-321A3E1A41EF}"/>
              </a:ext>
            </a:extLst>
          </p:cNvPr>
          <p:cNvSpPr>
            <a:spLocks noGrp="1"/>
          </p:cNvSpPr>
          <p:nvPr>
            <p:ph type="subTitle" idx="1"/>
          </p:nvPr>
        </p:nvSpPr>
        <p:spPr>
          <a:xfrm>
            <a:off x="2602992" y="4809744"/>
            <a:ext cx="7263384" cy="1270048"/>
          </a:xfrm>
        </p:spPr>
        <p:txBody>
          <a:bodyPr/>
          <a:lstStyle/>
          <a:p>
            <a:r>
              <a:rPr lang="lt-LT" dirty="0"/>
              <a:t>projektas „Sveikata visus metus 2023“</a:t>
            </a:r>
          </a:p>
          <a:p>
            <a:r>
              <a:rPr lang="lt-LT" dirty="0"/>
              <a:t>Visagino Draugystės progimnazija</a:t>
            </a:r>
          </a:p>
          <a:p>
            <a:endParaRPr lang="lt-LT" dirty="0"/>
          </a:p>
        </p:txBody>
      </p:sp>
      <p:sp>
        <p:nvSpPr>
          <p:cNvPr id="5" name="TextBox 4">
            <a:extLst>
              <a:ext uri="{FF2B5EF4-FFF2-40B4-BE49-F238E27FC236}">
                <a16:creationId xmlns:a16="http://schemas.microsoft.com/office/drawing/2014/main" id="{4A000AC5-57FF-40AF-9AC0-6452F9C6D786}"/>
              </a:ext>
            </a:extLst>
          </p:cNvPr>
          <p:cNvSpPr txBox="1"/>
          <p:nvPr/>
        </p:nvSpPr>
        <p:spPr>
          <a:xfrm>
            <a:off x="8069344" y="2494979"/>
            <a:ext cx="2828042" cy="369332"/>
          </a:xfrm>
          <a:prstGeom prst="rect">
            <a:avLst/>
          </a:prstGeom>
          <a:noFill/>
        </p:spPr>
        <p:txBody>
          <a:bodyPr wrap="square">
            <a:spAutoFit/>
          </a:bodyPr>
          <a:lstStyle/>
          <a:p>
            <a:r>
              <a:rPr lang="lt-LT" dirty="0"/>
              <a:t> Dr. Eugenija </a:t>
            </a:r>
            <a:r>
              <a:rPr lang="lt-LT" dirty="0" err="1"/>
              <a:t>Šimkūnaitė</a:t>
            </a:r>
            <a:endParaRPr lang="lt-LT" dirty="0"/>
          </a:p>
        </p:txBody>
      </p:sp>
    </p:spTree>
    <p:extLst>
      <p:ext uri="{BB962C8B-B14F-4D97-AF65-F5344CB8AC3E}">
        <p14:creationId xmlns:p14="http://schemas.microsoft.com/office/powerpoint/2010/main" val="2044594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E76E66-F15F-48BE-BA28-61CC5CFB18CE}"/>
              </a:ext>
            </a:extLst>
          </p:cNvPr>
          <p:cNvSpPr txBox="1"/>
          <p:nvPr/>
        </p:nvSpPr>
        <p:spPr>
          <a:xfrm>
            <a:off x="514350" y="190240"/>
            <a:ext cx="3664458" cy="584775"/>
          </a:xfrm>
          <a:prstGeom prst="rect">
            <a:avLst/>
          </a:prstGeom>
          <a:noFill/>
        </p:spPr>
        <p:txBody>
          <a:bodyPr wrap="square">
            <a:spAutoFit/>
          </a:bodyPr>
          <a:lstStyle/>
          <a:p>
            <a:pPr marL="457200" indent="-457200">
              <a:buFont typeface="Wingdings" panose="05000000000000000000" pitchFamily="2" charset="2"/>
              <a:buChar char="ü"/>
            </a:pPr>
            <a:r>
              <a:rPr lang="lt-LT" sz="3200" dirty="0">
                <a:latin typeface="Times New Roman" panose="02020603050405020304" pitchFamily="18" charset="0"/>
                <a:cs typeface="Times New Roman" panose="02020603050405020304" pitchFamily="18" charset="0"/>
              </a:rPr>
              <a:t>Atvejo metodas</a:t>
            </a:r>
          </a:p>
        </p:txBody>
      </p:sp>
      <p:sp>
        <p:nvSpPr>
          <p:cNvPr id="4" name="Пузырек для мыслей: облако 3">
            <a:extLst>
              <a:ext uri="{FF2B5EF4-FFF2-40B4-BE49-F238E27FC236}">
                <a16:creationId xmlns:a16="http://schemas.microsoft.com/office/drawing/2014/main" id="{E51398AC-D388-498B-AEC8-E38BAA2EDC91}"/>
              </a:ext>
            </a:extLst>
          </p:cNvPr>
          <p:cNvSpPr/>
          <p:nvPr/>
        </p:nvSpPr>
        <p:spPr>
          <a:xfrm>
            <a:off x="109892" y="896526"/>
            <a:ext cx="4170851" cy="2200020"/>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latin typeface="Times New Roman" panose="02020603050405020304" pitchFamily="18" charset="0"/>
                <a:cs typeface="Times New Roman" panose="02020603050405020304" pitchFamily="18" charset="0"/>
              </a:rPr>
              <a:t>Mokiniai turėtų ištirti situaciją, suprasti problemų pobūdį, pasiūlyti galimus sprendimus ir pasirinkti geriausią.</a:t>
            </a:r>
          </a:p>
        </p:txBody>
      </p:sp>
      <p:sp>
        <p:nvSpPr>
          <p:cNvPr id="6" name="TextBox 5">
            <a:extLst>
              <a:ext uri="{FF2B5EF4-FFF2-40B4-BE49-F238E27FC236}">
                <a16:creationId xmlns:a16="http://schemas.microsoft.com/office/drawing/2014/main" id="{D1B3D81A-D674-4D87-A92E-F5B7F70593E1}"/>
              </a:ext>
            </a:extLst>
          </p:cNvPr>
          <p:cNvSpPr txBox="1"/>
          <p:nvPr/>
        </p:nvSpPr>
        <p:spPr>
          <a:xfrm>
            <a:off x="5671559" y="199905"/>
            <a:ext cx="6094476" cy="369332"/>
          </a:xfrm>
          <a:prstGeom prst="rect">
            <a:avLst/>
          </a:prstGeom>
          <a:noFill/>
        </p:spPr>
        <p:txBody>
          <a:bodyPr wrap="square">
            <a:spAutoFit/>
          </a:bodyPr>
          <a:lstStyle/>
          <a:p>
            <a:r>
              <a:rPr lang="ru-RU" dirty="0"/>
              <a:t>1.</a:t>
            </a:r>
            <a:r>
              <a:rPr lang="lt-LT" dirty="0"/>
              <a:t> situacija</a:t>
            </a:r>
            <a:r>
              <a:rPr lang="lt-LT" dirty="0" smtClean="0"/>
              <a:t>: </a:t>
            </a:r>
            <a:r>
              <a:rPr lang="en-US" dirty="0" smtClean="0"/>
              <a:t>P</a:t>
            </a:r>
            <a:r>
              <a:rPr lang="lt-LT" dirty="0" err="1"/>
              <a:t>amatė</a:t>
            </a:r>
            <a:r>
              <a:rPr lang="lt-LT" dirty="0"/>
              <a:t>, kaip nuo gėlyno </a:t>
            </a:r>
            <a:r>
              <a:rPr lang="lt-LT" dirty="0" smtClean="0"/>
              <a:t>raunamos</a:t>
            </a:r>
            <a:r>
              <a:rPr lang="lt-LT" dirty="0" smtClean="0"/>
              <a:t> </a:t>
            </a:r>
            <a:r>
              <a:rPr lang="lt-LT" dirty="0"/>
              <a:t>gėlės.</a:t>
            </a:r>
          </a:p>
        </p:txBody>
      </p:sp>
      <p:sp>
        <p:nvSpPr>
          <p:cNvPr id="7" name="Стрелка: вниз 6">
            <a:extLst>
              <a:ext uri="{FF2B5EF4-FFF2-40B4-BE49-F238E27FC236}">
                <a16:creationId xmlns:a16="http://schemas.microsoft.com/office/drawing/2014/main" id="{2DF5A555-7ED1-4900-8BCB-B822C744BBEA}"/>
              </a:ext>
            </a:extLst>
          </p:cNvPr>
          <p:cNvSpPr/>
          <p:nvPr/>
        </p:nvSpPr>
        <p:spPr>
          <a:xfrm>
            <a:off x="8257034" y="547720"/>
            <a:ext cx="117335" cy="530352"/>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C67CF19C-48E3-4101-8AF8-FBC3AB6E7C9D}"/>
              </a:ext>
            </a:extLst>
          </p:cNvPr>
          <p:cNvSpPr txBox="1"/>
          <p:nvPr/>
        </p:nvSpPr>
        <p:spPr>
          <a:xfrm>
            <a:off x="5586984" y="950289"/>
            <a:ext cx="6422136" cy="923330"/>
          </a:xfrm>
          <a:prstGeom prst="rect">
            <a:avLst/>
          </a:prstGeom>
          <a:noFill/>
        </p:spPr>
        <p:txBody>
          <a:bodyPr wrap="square">
            <a:spAutoFit/>
          </a:bodyPr>
          <a:lstStyle/>
          <a:p>
            <a:r>
              <a:rPr lang="lt-LT" dirty="0"/>
              <a:t>Surenkite klasės susirinkimą ir aptarkite, kodėl svarbu </a:t>
            </a:r>
            <a:r>
              <a:rPr lang="lt-LT" dirty="0" smtClean="0"/>
              <a:t>nerauti </a:t>
            </a:r>
            <a:r>
              <a:rPr lang="lt-LT" dirty="0"/>
              <a:t>gėlių ir kaip tai veikia ekosistemą. Pasiūlykite alternatyvių būdų, kaip pasidžiaugti gamta, pavyzdžiui, fotografuoti ar piešti.</a:t>
            </a:r>
          </a:p>
        </p:txBody>
      </p:sp>
      <p:sp>
        <p:nvSpPr>
          <p:cNvPr id="11" name="TextBox 10">
            <a:extLst>
              <a:ext uri="{FF2B5EF4-FFF2-40B4-BE49-F238E27FC236}">
                <a16:creationId xmlns:a16="http://schemas.microsoft.com/office/drawing/2014/main" id="{6259BE2F-DEAA-4F65-A673-2B9C1A064FCE}"/>
              </a:ext>
            </a:extLst>
          </p:cNvPr>
          <p:cNvSpPr txBox="1"/>
          <p:nvPr/>
        </p:nvSpPr>
        <p:spPr>
          <a:xfrm>
            <a:off x="5727204" y="1981290"/>
            <a:ext cx="6227064" cy="646331"/>
          </a:xfrm>
          <a:prstGeom prst="rect">
            <a:avLst/>
          </a:prstGeom>
          <a:noFill/>
        </p:spPr>
        <p:txBody>
          <a:bodyPr wrap="square">
            <a:spAutoFit/>
          </a:bodyPr>
          <a:lstStyle/>
          <a:p>
            <a:r>
              <a:rPr lang="lt-LT" dirty="0"/>
              <a:t>2 situacija: keliaudami pėsčiomis aptikote vietą, kurioje kažkas nuo medžių lupo žievę, o tai galėjo pakenkti medžio sveikatai.</a:t>
            </a:r>
          </a:p>
        </p:txBody>
      </p:sp>
      <p:sp>
        <p:nvSpPr>
          <p:cNvPr id="14" name="TextBox 13">
            <a:extLst>
              <a:ext uri="{FF2B5EF4-FFF2-40B4-BE49-F238E27FC236}">
                <a16:creationId xmlns:a16="http://schemas.microsoft.com/office/drawing/2014/main" id="{F7E1F4C0-61E4-4D1C-973D-3E41DB9DD854}"/>
              </a:ext>
            </a:extLst>
          </p:cNvPr>
          <p:cNvSpPr txBox="1"/>
          <p:nvPr/>
        </p:nvSpPr>
        <p:spPr>
          <a:xfrm>
            <a:off x="5727204" y="2963029"/>
            <a:ext cx="6227064" cy="646331"/>
          </a:xfrm>
          <a:prstGeom prst="rect">
            <a:avLst/>
          </a:prstGeom>
          <a:noFill/>
        </p:spPr>
        <p:txBody>
          <a:bodyPr wrap="square">
            <a:spAutoFit/>
          </a:bodyPr>
          <a:lstStyle/>
          <a:p>
            <a:r>
              <a:rPr lang="lt-LT" dirty="0"/>
              <a:t>Aptarkite, kaip galima atkurti medžius arba užkirsti kelią panašiam elgesiui ateityje.</a:t>
            </a:r>
          </a:p>
        </p:txBody>
      </p:sp>
      <p:sp>
        <p:nvSpPr>
          <p:cNvPr id="16" name="TextBox 15">
            <a:extLst>
              <a:ext uri="{FF2B5EF4-FFF2-40B4-BE49-F238E27FC236}">
                <a16:creationId xmlns:a16="http://schemas.microsoft.com/office/drawing/2014/main" id="{FB25D66F-E07E-43DC-932E-B596C0E2FDD6}"/>
              </a:ext>
            </a:extLst>
          </p:cNvPr>
          <p:cNvSpPr txBox="1"/>
          <p:nvPr/>
        </p:nvSpPr>
        <p:spPr>
          <a:xfrm>
            <a:off x="2884934" y="3759057"/>
            <a:ext cx="9654565" cy="646331"/>
          </a:xfrm>
          <a:prstGeom prst="rect">
            <a:avLst/>
          </a:prstGeom>
          <a:noFill/>
        </p:spPr>
        <p:txBody>
          <a:bodyPr wrap="square">
            <a:spAutoFit/>
          </a:bodyPr>
          <a:lstStyle/>
          <a:p>
            <a:r>
              <a:rPr lang="lt-LT" dirty="0"/>
              <a:t>3 situacija: parke, kuriame dažnai žaidžia vaikai, žmonės traukia medžių šakas ir naudoja jas kaip žaislus ar įrankius.</a:t>
            </a:r>
          </a:p>
        </p:txBody>
      </p:sp>
      <p:sp>
        <p:nvSpPr>
          <p:cNvPr id="19" name="TextBox 18">
            <a:extLst>
              <a:ext uri="{FF2B5EF4-FFF2-40B4-BE49-F238E27FC236}">
                <a16:creationId xmlns:a16="http://schemas.microsoft.com/office/drawing/2014/main" id="{5CCD0E4B-AFB7-4597-9B0E-44AAB92AB40C}"/>
              </a:ext>
            </a:extLst>
          </p:cNvPr>
          <p:cNvSpPr txBox="1"/>
          <p:nvPr/>
        </p:nvSpPr>
        <p:spPr>
          <a:xfrm>
            <a:off x="2033005" y="4510438"/>
            <a:ext cx="3322345" cy="1200329"/>
          </a:xfrm>
          <a:prstGeom prst="rect">
            <a:avLst/>
          </a:prstGeom>
          <a:noFill/>
        </p:spPr>
        <p:txBody>
          <a:bodyPr wrap="square">
            <a:spAutoFit/>
          </a:bodyPr>
          <a:lstStyle/>
          <a:p>
            <a:r>
              <a:rPr lang="ru-RU" dirty="0"/>
              <a:t>А.</a:t>
            </a:r>
            <a:r>
              <a:rPr lang="lt-LT" dirty="0"/>
              <a:t>Paprašyti parko direkcijos įrengti ženklus, primenančius lankytojams apie medžių išsaugojimo svarbą aplinkai.</a:t>
            </a:r>
          </a:p>
        </p:txBody>
      </p:sp>
      <p:sp>
        <p:nvSpPr>
          <p:cNvPr id="22" name="TextBox 21">
            <a:extLst>
              <a:ext uri="{FF2B5EF4-FFF2-40B4-BE49-F238E27FC236}">
                <a16:creationId xmlns:a16="http://schemas.microsoft.com/office/drawing/2014/main" id="{3AF370E1-E020-41D7-951B-AF2F1B13F313}"/>
              </a:ext>
            </a:extLst>
          </p:cNvPr>
          <p:cNvSpPr txBox="1"/>
          <p:nvPr/>
        </p:nvSpPr>
        <p:spPr>
          <a:xfrm>
            <a:off x="7579626" y="4624940"/>
            <a:ext cx="4612374" cy="1200329"/>
          </a:xfrm>
          <a:prstGeom prst="rect">
            <a:avLst/>
          </a:prstGeom>
          <a:noFill/>
        </p:spPr>
        <p:txBody>
          <a:bodyPr wrap="square">
            <a:spAutoFit/>
          </a:bodyPr>
          <a:lstStyle/>
          <a:p>
            <a:r>
              <a:rPr lang="lt-LT" dirty="0"/>
              <a:t>B: Surenkite seminarą vaikams arba aplinkosaugos pamoką, kurioje vaikai galėtų daugiau sužinoti apie medžių vaidmenį ekosistemoje ir kodėl svarbu juos saugoti.</a:t>
            </a:r>
          </a:p>
        </p:txBody>
      </p:sp>
      <p:pic>
        <p:nvPicPr>
          <p:cNvPr id="23" name="Рисунок 22">
            <a:extLst>
              <a:ext uri="{FF2B5EF4-FFF2-40B4-BE49-F238E27FC236}">
                <a16:creationId xmlns:a16="http://schemas.microsoft.com/office/drawing/2014/main" id="{CE91CC70-3E88-43F0-82C0-585208CF9AF6}"/>
              </a:ext>
            </a:extLst>
          </p:cNvPr>
          <p:cNvPicPr>
            <a:picLocks noChangeAspect="1"/>
          </p:cNvPicPr>
          <p:nvPr/>
        </p:nvPicPr>
        <p:blipFill>
          <a:blip r:embed="rId2"/>
          <a:stretch>
            <a:fillRect/>
          </a:stretch>
        </p:blipFill>
        <p:spPr>
          <a:xfrm>
            <a:off x="8374369" y="2502972"/>
            <a:ext cx="152413" cy="548688"/>
          </a:xfrm>
          <a:prstGeom prst="rect">
            <a:avLst/>
          </a:prstGeom>
        </p:spPr>
      </p:pic>
      <p:pic>
        <p:nvPicPr>
          <p:cNvPr id="24" name="Рисунок 23">
            <a:extLst>
              <a:ext uri="{FF2B5EF4-FFF2-40B4-BE49-F238E27FC236}">
                <a16:creationId xmlns:a16="http://schemas.microsoft.com/office/drawing/2014/main" id="{8B76B0B9-D5A5-43A2-8A7B-F3D53200B94E}"/>
              </a:ext>
            </a:extLst>
          </p:cNvPr>
          <p:cNvPicPr>
            <a:picLocks noChangeAspect="1"/>
          </p:cNvPicPr>
          <p:nvPr/>
        </p:nvPicPr>
        <p:blipFill>
          <a:blip r:embed="rId2"/>
          <a:stretch>
            <a:fillRect/>
          </a:stretch>
        </p:blipFill>
        <p:spPr>
          <a:xfrm>
            <a:off x="8642593" y="4076250"/>
            <a:ext cx="152413" cy="548688"/>
          </a:xfrm>
          <a:prstGeom prst="rect">
            <a:avLst/>
          </a:prstGeom>
        </p:spPr>
      </p:pic>
      <p:pic>
        <p:nvPicPr>
          <p:cNvPr id="25" name="Рисунок 24">
            <a:extLst>
              <a:ext uri="{FF2B5EF4-FFF2-40B4-BE49-F238E27FC236}">
                <a16:creationId xmlns:a16="http://schemas.microsoft.com/office/drawing/2014/main" id="{5E0C3D6B-B597-45C2-AD97-75BB09956A4E}"/>
              </a:ext>
            </a:extLst>
          </p:cNvPr>
          <p:cNvPicPr>
            <a:picLocks noChangeAspect="1"/>
          </p:cNvPicPr>
          <p:nvPr/>
        </p:nvPicPr>
        <p:blipFill>
          <a:blip r:embed="rId2"/>
          <a:stretch>
            <a:fillRect/>
          </a:stretch>
        </p:blipFill>
        <p:spPr>
          <a:xfrm>
            <a:off x="4671767" y="4236092"/>
            <a:ext cx="152413" cy="548688"/>
          </a:xfrm>
          <a:prstGeom prst="rect">
            <a:avLst/>
          </a:prstGeom>
        </p:spPr>
      </p:pic>
      <p:pic>
        <p:nvPicPr>
          <p:cNvPr id="27" name="Рисунок 26">
            <a:extLst>
              <a:ext uri="{FF2B5EF4-FFF2-40B4-BE49-F238E27FC236}">
                <a16:creationId xmlns:a16="http://schemas.microsoft.com/office/drawing/2014/main" id="{7D65A83E-F883-434B-B995-7412EAF39B40}"/>
              </a:ext>
            </a:extLst>
          </p:cNvPr>
          <p:cNvPicPr>
            <a:picLocks noChangeAspect="1"/>
          </p:cNvPicPr>
          <p:nvPr/>
        </p:nvPicPr>
        <p:blipFill>
          <a:blip r:embed="rId3"/>
          <a:stretch>
            <a:fillRect/>
          </a:stretch>
        </p:blipFill>
        <p:spPr>
          <a:xfrm>
            <a:off x="4127597" y="158528"/>
            <a:ext cx="1393165" cy="1475999"/>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Рисунок 27">
            <a:extLst>
              <a:ext uri="{FF2B5EF4-FFF2-40B4-BE49-F238E27FC236}">
                <a16:creationId xmlns:a16="http://schemas.microsoft.com/office/drawing/2014/main" id="{57836882-6330-4DAD-B1F6-04F3671224EF}"/>
              </a:ext>
            </a:extLst>
          </p:cNvPr>
          <p:cNvPicPr>
            <a:picLocks noChangeAspect="1"/>
          </p:cNvPicPr>
          <p:nvPr/>
        </p:nvPicPr>
        <p:blipFill rotWithShape="1">
          <a:blip r:embed="rId4"/>
          <a:srcRect l="26729" t="-1128" r="20433" b="1"/>
          <a:stretch/>
        </p:blipFill>
        <p:spPr>
          <a:xfrm>
            <a:off x="3915911" y="1705784"/>
            <a:ext cx="1746504" cy="1829518"/>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Рисунок 28">
            <a:extLst>
              <a:ext uri="{FF2B5EF4-FFF2-40B4-BE49-F238E27FC236}">
                <a16:creationId xmlns:a16="http://schemas.microsoft.com/office/drawing/2014/main" id="{F5B5F7DB-90E6-4046-982A-7D8F395093B7}"/>
              </a:ext>
            </a:extLst>
          </p:cNvPr>
          <p:cNvPicPr>
            <a:picLocks noChangeAspect="1"/>
          </p:cNvPicPr>
          <p:nvPr/>
        </p:nvPicPr>
        <p:blipFill>
          <a:blip r:embed="rId5"/>
          <a:stretch>
            <a:fillRect/>
          </a:stretch>
        </p:blipFill>
        <p:spPr>
          <a:xfrm>
            <a:off x="5263108" y="4170154"/>
            <a:ext cx="1809750" cy="2571750"/>
          </a:xfrm>
          <a:prstGeom prst="rect">
            <a:avLst/>
          </a:prstGeom>
        </p:spPr>
      </p:pic>
    </p:spTree>
    <p:extLst>
      <p:ext uri="{BB962C8B-B14F-4D97-AF65-F5344CB8AC3E}">
        <p14:creationId xmlns:p14="http://schemas.microsoft.com/office/powerpoint/2010/main" val="3089110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узырек для мыслей: облако 1">
            <a:extLst>
              <a:ext uri="{FF2B5EF4-FFF2-40B4-BE49-F238E27FC236}">
                <a16:creationId xmlns:a16="http://schemas.microsoft.com/office/drawing/2014/main" id="{408A136A-DDE9-4E41-A82C-121B474CD8F4}"/>
              </a:ext>
            </a:extLst>
          </p:cNvPr>
          <p:cNvSpPr/>
          <p:nvPr/>
        </p:nvSpPr>
        <p:spPr>
          <a:xfrm>
            <a:off x="100584" y="0"/>
            <a:ext cx="5010912" cy="175564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Wingdings" panose="05000000000000000000" pitchFamily="2" charset="2"/>
              <a:buChar char="ü"/>
            </a:pPr>
            <a:r>
              <a:rPr lang="lt-LT"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lt-LT" sz="32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okinių </a:t>
            </a:r>
            <a:r>
              <a:rPr lang="lt-LT"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piešiniai</a:t>
            </a:r>
          </a:p>
        </p:txBody>
      </p:sp>
      <p:pic>
        <p:nvPicPr>
          <p:cNvPr id="4" name="Рисунок 3">
            <a:extLst>
              <a:ext uri="{FF2B5EF4-FFF2-40B4-BE49-F238E27FC236}">
                <a16:creationId xmlns:a16="http://schemas.microsoft.com/office/drawing/2014/main" id="{41D2EDF0-C4BB-4FA9-B2E5-7258054A5528}"/>
              </a:ext>
            </a:extLst>
          </p:cNvPr>
          <p:cNvPicPr>
            <a:picLocks noChangeAspect="1"/>
          </p:cNvPicPr>
          <p:nvPr/>
        </p:nvPicPr>
        <p:blipFill rotWithShape="1">
          <a:blip r:embed="rId2">
            <a:extLst>
              <a:ext uri="{28A0092B-C50C-407E-A947-70E740481C1C}">
                <a14:useLocalDpi xmlns:a14="http://schemas.microsoft.com/office/drawing/2010/main" val="0"/>
              </a:ext>
            </a:extLst>
          </a:blip>
          <a:srcRect l="21075" t="859" r="17425"/>
          <a:stretch/>
        </p:blipFill>
        <p:spPr>
          <a:xfrm>
            <a:off x="4970884" y="1216152"/>
            <a:ext cx="7120531" cy="5641848"/>
          </a:xfrm>
          <a:prstGeom prst="rect">
            <a:avLst/>
          </a:prstGeom>
        </p:spPr>
      </p:pic>
      <p:sp>
        <p:nvSpPr>
          <p:cNvPr id="5" name="Прямоугольник: скругленные углы 4">
            <a:extLst>
              <a:ext uri="{FF2B5EF4-FFF2-40B4-BE49-F238E27FC236}">
                <a16:creationId xmlns:a16="http://schemas.microsoft.com/office/drawing/2014/main" id="{822655B5-85F7-4A72-9CE9-1436206343F2}"/>
              </a:ext>
            </a:extLst>
          </p:cNvPr>
          <p:cNvSpPr/>
          <p:nvPr/>
        </p:nvSpPr>
        <p:spPr>
          <a:xfrm>
            <a:off x="6540538" y="684413"/>
            <a:ext cx="4121177" cy="4279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Danil</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Dianov</a:t>
            </a:r>
            <a:endParaRPr lang="lt-LT"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116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0C4EDC4-8E74-4585-8BBE-BF0002AEC09B}"/>
              </a:ext>
            </a:extLst>
          </p:cNvPr>
          <p:cNvPicPr>
            <a:picLocks noChangeAspect="1"/>
          </p:cNvPicPr>
          <p:nvPr/>
        </p:nvPicPr>
        <p:blipFill rotWithShape="1">
          <a:blip r:embed="rId2">
            <a:extLst>
              <a:ext uri="{28A0092B-C50C-407E-A947-70E740481C1C}">
                <a14:useLocalDpi xmlns:a14="http://schemas.microsoft.com/office/drawing/2010/main" val="0"/>
              </a:ext>
            </a:extLst>
          </a:blip>
          <a:srcRect l="2235" t="3733" r="4967" b="7200"/>
          <a:stretch/>
        </p:blipFill>
        <p:spPr>
          <a:xfrm>
            <a:off x="2550233" y="885413"/>
            <a:ext cx="7636934" cy="5307998"/>
          </a:xfrm>
          <a:prstGeom prst="rect">
            <a:avLst/>
          </a:prstGeom>
        </p:spPr>
      </p:pic>
      <p:sp>
        <p:nvSpPr>
          <p:cNvPr id="4" name="Прямоугольник: скругленные углы 3">
            <a:extLst>
              <a:ext uri="{FF2B5EF4-FFF2-40B4-BE49-F238E27FC236}">
                <a16:creationId xmlns:a16="http://schemas.microsoft.com/office/drawing/2014/main" id="{3A1600ED-7B8C-4DC4-AA34-D07DD874600B}"/>
              </a:ext>
            </a:extLst>
          </p:cNvPr>
          <p:cNvSpPr/>
          <p:nvPr/>
        </p:nvSpPr>
        <p:spPr>
          <a:xfrm>
            <a:off x="4530756" y="312404"/>
            <a:ext cx="3675888" cy="39319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Milana</a:t>
            </a:r>
            <a:r>
              <a:rPr lang="lt-LT" sz="2400" dirty="0" smtClean="0">
                <a:solidFill>
                  <a:schemeClr val="tx1"/>
                </a:solidFill>
                <a:latin typeface="Times New Roman" panose="02020603050405020304" pitchFamily="18" charset="0"/>
                <a:cs typeface="Times New Roman" panose="02020603050405020304" pitchFamily="18" charset="0"/>
              </a:rPr>
              <a:t> </a:t>
            </a:r>
            <a:r>
              <a:rPr lang="lt-LT" sz="2400" dirty="0" err="1" smtClean="0">
                <a:solidFill>
                  <a:schemeClr val="tx1"/>
                </a:solidFill>
                <a:latin typeface="Times New Roman" panose="02020603050405020304" pitchFamily="18" charset="0"/>
                <a:cs typeface="Times New Roman" panose="02020603050405020304" pitchFamily="18" charset="0"/>
              </a:rPr>
              <a:t>Steckaja</a:t>
            </a:r>
            <a:endParaRPr lang="lt-LT"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595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F5D5666-3745-4EAB-AF91-4159F3595CC8}"/>
              </a:ext>
            </a:extLst>
          </p:cNvPr>
          <p:cNvPicPr>
            <a:picLocks noChangeAspect="1"/>
          </p:cNvPicPr>
          <p:nvPr/>
        </p:nvPicPr>
        <p:blipFill rotWithShape="1">
          <a:blip r:embed="rId2">
            <a:extLst>
              <a:ext uri="{28A0092B-C50C-407E-A947-70E740481C1C}">
                <a14:useLocalDpi xmlns:a14="http://schemas.microsoft.com/office/drawing/2010/main" val="0"/>
              </a:ext>
            </a:extLst>
          </a:blip>
          <a:srcRect l="-1" t="3066" r="163" b="3600"/>
          <a:stretch/>
        </p:blipFill>
        <p:spPr>
          <a:xfrm>
            <a:off x="1159497" y="935570"/>
            <a:ext cx="4566052" cy="5691473"/>
          </a:xfrm>
          <a:prstGeom prst="rect">
            <a:avLst/>
          </a:prstGeom>
        </p:spPr>
      </p:pic>
      <p:sp>
        <p:nvSpPr>
          <p:cNvPr id="4" name="Прямоугольник: скругленные углы 3">
            <a:extLst>
              <a:ext uri="{FF2B5EF4-FFF2-40B4-BE49-F238E27FC236}">
                <a16:creationId xmlns:a16="http://schemas.microsoft.com/office/drawing/2014/main" id="{64878F54-8291-4FA2-8B0B-B2A4193165CE}"/>
              </a:ext>
            </a:extLst>
          </p:cNvPr>
          <p:cNvSpPr/>
          <p:nvPr/>
        </p:nvSpPr>
        <p:spPr>
          <a:xfrm>
            <a:off x="1244338" y="339325"/>
            <a:ext cx="4053526" cy="457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Aleksandr</a:t>
            </a:r>
            <a:r>
              <a:rPr lang="lt-LT" sz="2400" dirty="0" smtClean="0">
                <a:solidFill>
                  <a:schemeClr val="tx1"/>
                </a:solidFill>
                <a:latin typeface="Times New Roman" panose="02020603050405020304" pitchFamily="18" charset="0"/>
                <a:cs typeface="Times New Roman" panose="02020603050405020304" pitchFamily="18" charset="0"/>
              </a:rPr>
              <a:t> A</a:t>
            </a:r>
            <a:r>
              <a:rPr lang="en-US" sz="2400" dirty="0" err="1" smtClean="0">
                <a:solidFill>
                  <a:schemeClr val="tx1"/>
                </a:solidFill>
                <a:latin typeface="Times New Roman" panose="02020603050405020304" pitchFamily="18" charset="0"/>
                <a:cs typeface="Times New Roman" panose="02020603050405020304" pitchFamily="18" charset="0"/>
              </a:rPr>
              <a:t>bramovich</a:t>
            </a:r>
            <a:endParaRPr lang="lt-LT" sz="2400"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0D3A5CE-E302-43F4-8AFB-72832F560A4B}"/>
              </a:ext>
            </a:extLst>
          </p:cNvPr>
          <p:cNvPicPr>
            <a:picLocks noChangeAspect="1"/>
          </p:cNvPicPr>
          <p:nvPr/>
        </p:nvPicPr>
        <p:blipFill rotWithShape="1">
          <a:blip r:embed="rId3">
            <a:extLst>
              <a:ext uri="{28A0092B-C50C-407E-A947-70E740481C1C}">
                <a14:useLocalDpi xmlns:a14="http://schemas.microsoft.com/office/drawing/2010/main" val="0"/>
              </a:ext>
            </a:extLst>
          </a:blip>
          <a:srcRect t="8000" b="5733"/>
          <a:stretch/>
        </p:blipFill>
        <p:spPr>
          <a:xfrm>
            <a:off x="6919274" y="935570"/>
            <a:ext cx="4298623" cy="5691474"/>
          </a:xfrm>
          <a:prstGeom prst="rect">
            <a:avLst/>
          </a:prstGeom>
        </p:spPr>
      </p:pic>
      <p:sp>
        <p:nvSpPr>
          <p:cNvPr id="7" name="Прямоугольник: скругленные углы 6">
            <a:extLst>
              <a:ext uri="{FF2B5EF4-FFF2-40B4-BE49-F238E27FC236}">
                <a16:creationId xmlns:a16="http://schemas.microsoft.com/office/drawing/2014/main" id="{FC53ED90-781F-4744-9E38-912124CD42E5}"/>
              </a:ext>
            </a:extLst>
          </p:cNvPr>
          <p:cNvSpPr/>
          <p:nvPr/>
        </p:nvSpPr>
        <p:spPr>
          <a:xfrm>
            <a:off x="7180457" y="339325"/>
            <a:ext cx="3650941" cy="457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err="1">
                <a:solidFill>
                  <a:schemeClr val="tx1"/>
                </a:solidFill>
                <a:latin typeface="Times New Roman" panose="02020603050405020304" pitchFamily="18" charset="0"/>
                <a:cs typeface="Times New Roman" panose="02020603050405020304" pitchFamily="18" charset="0"/>
              </a:rPr>
              <a:t>Danil</a:t>
            </a:r>
            <a:r>
              <a:rPr lang="lt-LT" dirty="0">
                <a:ln>
                  <a:solidFill>
                    <a:schemeClr val="tx1"/>
                  </a:solidFill>
                </a:ln>
              </a:rPr>
              <a:t> </a:t>
            </a:r>
            <a:r>
              <a:rPr lang="lt-LT" sz="2400" dirty="0" err="1">
                <a:solidFill>
                  <a:schemeClr val="tx1"/>
                </a:solidFill>
                <a:latin typeface="Times New Roman" panose="02020603050405020304" pitchFamily="18" charset="0"/>
                <a:cs typeface="Times New Roman" panose="02020603050405020304" pitchFamily="18" charset="0"/>
              </a:rPr>
              <a:t>Achmedšin</a:t>
            </a:r>
            <a:endParaRPr lang="lt-LT"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214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802B9F3-4120-4A6F-AF5E-82E43708E508}"/>
              </a:ext>
            </a:extLst>
          </p:cNvPr>
          <p:cNvPicPr>
            <a:picLocks noChangeAspect="1"/>
          </p:cNvPicPr>
          <p:nvPr/>
        </p:nvPicPr>
        <p:blipFill rotWithShape="1">
          <a:blip r:embed="rId2">
            <a:extLst>
              <a:ext uri="{28A0092B-C50C-407E-A947-70E740481C1C}">
                <a14:useLocalDpi xmlns:a14="http://schemas.microsoft.com/office/drawing/2010/main" val="0"/>
              </a:ext>
            </a:extLst>
          </a:blip>
          <a:srcRect t="5578" r="2484"/>
          <a:stretch/>
        </p:blipFill>
        <p:spPr>
          <a:xfrm>
            <a:off x="2055042" y="1042111"/>
            <a:ext cx="4081691" cy="5561814"/>
          </a:xfrm>
          <a:prstGeom prst="rect">
            <a:avLst/>
          </a:prstGeom>
        </p:spPr>
      </p:pic>
      <p:sp>
        <p:nvSpPr>
          <p:cNvPr id="4" name="Прямоугольник: скругленные углы 3">
            <a:extLst>
              <a:ext uri="{FF2B5EF4-FFF2-40B4-BE49-F238E27FC236}">
                <a16:creationId xmlns:a16="http://schemas.microsoft.com/office/drawing/2014/main" id="{6B718078-7EBD-4E80-9638-FF41B1135DCB}"/>
              </a:ext>
            </a:extLst>
          </p:cNvPr>
          <p:cNvSpPr/>
          <p:nvPr/>
        </p:nvSpPr>
        <p:spPr>
          <a:xfrm>
            <a:off x="2728268" y="389480"/>
            <a:ext cx="2735237" cy="40876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err="1" smtClean="0">
                <a:solidFill>
                  <a:schemeClr val="tx1"/>
                </a:solidFill>
                <a:latin typeface="Times New Roman" panose="02020603050405020304" pitchFamily="18" charset="0"/>
                <a:cs typeface="Times New Roman" panose="02020603050405020304" pitchFamily="18" charset="0"/>
              </a:rPr>
              <a:t>Katryna</a:t>
            </a:r>
            <a:r>
              <a:rPr lang="lt-LT"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Andreeva</a:t>
            </a:r>
            <a:r>
              <a:rPr lang="en-US" dirty="0" smtClean="0">
                <a:solidFill>
                  <a:schemeClr val="tx1"/>
                </a:solidFill>
                <a:latin typeface="Times New Roman" panose="02020603050405020304" pitchFamily="18" charset="0"/>
                <a:cs typeface="Times New Roman" panose="02020603050405020304" pitchFamily="18" charset="0"/>
              </a:rPr>
              <a:t> </a:t>
            </a:r>
            <a:endParaRPr lang="lt-LT" sz="2400"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3649052-7792-4722-A577-04E33D9FE825}"/>
              </a:ext>
            </a:extLst>
          </p:cNvPr>
          <p:cNvPicPr>
            <a:picLocks noChangeAspect="1"/>
          </p:cNvPicPr>
          <p:nvPr/>
        </p:nvPicPr>
        <p:blipFill rotWithShape="1">
          <a:blip r:embed="rId3">
            <a:extLst>
              <a:ext uri="{28A0092B-C50C-407E-A947-70E740481C1C}">
                <a14:useLocalDpi xmlns:a14="http://schemas.microsoft.com/office/drawing/2010/main" val="0"/>
              </a:ext>
            </a:extLst>
          </a:blip>
          <a:srcRect t="1114" r="1045" b="1726"/>
          <a:stretch/>
        </p:blipFill>
        <p:spPr>
          <a:xfrm>
            <a:off x="6700652" y="1042111"/>
            <a:ext cx="3829087" cy="5561814"/>
          </a:xfrm>
          <a:prstGeom prst="rect">
            <a:avLst/>
          </a:prstGeom>
        </p:spPr>
      </p:pic>
      <p:sp>
        <p:nvSpPr>
          <p:cNvPr id="6" name="Прямоугольник: скругленные углы 5">
            <a:extLst>
              <a:ext uri="{FF2B5EF4-FFF2-40B4-BE49-F238E27FC236}">
                <a16:creationId xmlns:a16="http://schemas.microsoft.com/office/drawing/2014/main" id="{66316EDC-BAEF-4F92-8679-295712DC109A}"/>
              </a:ext>
            </a:extLst>
          </p:cNvPr>
          <p:cNvSpPr/>
          <p:nvPr/>
        </p:nvSpPr>
        <p:spPr>
          <a:xfrm>
            <a:off x="7128740" y="389480"/>
            <a:ext cx="2908727" cy="40876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a:solidFill>
                  <a:schemeClr val="tx1"/>
                </a:solidFill>
                <a:latin typeface="Times New Roman" panose="02020603050405020304" pitchFamily="18" charset="0"/>
                <a:cs typeface="Times New Roman" panose="02020603050405020304" pitchFamily="18" charset="0"/>
              </a:rPr>
              <a:t>Maja</a:t>
            </a:r>
            <a:r>
              <a:rPr lang="lt-LT"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Macuk</a:t>
            </a:r>
          </a:p>
        </p:txBody>
      </p:sp>
    </p:spTree>
    <p:extLst>
      <p:ext uri="{BB962C8B-B14F-4D97-AF65-F5344CB8AC3E}">
        <p14:creationId xmlns:p14="http://schemas.microsoft.com/office/powerpoint/2010/main" val="630309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ABC09E0-999D-4EE0-A35A-D054CEEAE5C6}"/>
              </a:ext>
            </a:extLst>
          </p:cNvPr>
          <p:cNvPicPr>
            <a:picLocks noChangeAspect="1"/>
          </p:cNvPicPr>
          <p:nvPr/>
        </p:nvPicPr>
        <p:blipFill rotWithShape="1">
          <a:blip r:embed="rId2">
            <a:extLst>
              <a:ext uri="{28A0092B-C50C-407E-A947-70E740481C1C}">
                <a14:useLocalDpi xmlns:a14="http://schemas.microsoft.com/office/drawing/2010/main" val="0"/>
              </a:ext>
            </a:extLst>
          </a:blip>
          <a:srcRect l="6148" t="1067" r="6385" b="2401"/>
          <a:stretch/>
        </p:blipFill>
        <p:spPr>
          <a:xfrm>
            <a:off x="1240472" y="320512"/>
            <a:ext cx="4679560" cy="5508146"/>
          </a:xfrm>
          <a:prstGeom prst="rect">
            <a:avLst/>
          </a:prstGeom>
        </p:spPr>
      </p:pic>
      <p:sp>
        <p:nvSpPr>
          <p:cNvPr id="4" name="Прямоугольник: скругленные углы 3">
            <a:extLst>
              <a:ext uri="{FF2B5EF4-FFF2-40B4-BE49-F238E27FC236}">
                <a16:creationId xmlns:a16="http://schemas.microsoft.com/office/drawing/2014/main" id="{4433C244-EDC9-47EB-B3D6-DE8E71CC4AC7}"/>
              </a:ext>
            </a:extLst>
          </p:cNvPr>
          <p:cNvSpPr/>
          <p:nvPr/>
        </p:nvSpPr>
        <p:spPr>
          <a:xfrm>
            <a:off x="2002912" y="5966460"/>
            <a:ext cx="3154680" cy="42062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err="1">
                <a:solidFill>
                  <a:schemeClr val="tx1"/>
                </a:solidFill>
                <a:latin typeface="Times New Roman" panose="02020603050405020304" pitchFamily="18" charset="0"/>
                <a:cs typeface="Times New Roman" panose="02020603050405020304" pitchFamily="18" charset="0"/>
              </a:rPr>
              <a:t>Nastija</a:t>
            </a:r>
            <a:r>
              <a:rPr lang="lt-LT" dirty="0">
                <a:ln w="0"/>
                <a:solidFill>
                  <a:schemeClr val="tx1"/>
                </a:solidFill>
                <a:effectLst>
                  <a:outerShdw blurRad="38100" dist="19050" dir="2700000" algn="tl" rotWithShape="0">
                    <a:schemeClr val="dk1">
                      <a:alpha val="40000"/>
                    </a:schemeClr>
                  </a:outerShdw>
                </a:effectLst>
              </a:rPr>
              <a:t> </a:t>
            </a:r>
            <a:r>
              <a:rPr lang="lt-LT" sz="2400" dirty="0" err="1">
                <a:solidFill>
                  <a:schemeClr val="tx1"/>
                </a:solidFill>
                <a:latin typeface="Times New Roman" panose="02020603050405020304" pitchFamily="18" charset="0"/>
                <a:cs typeface="Times New Roman" panose="02020603050405020304" pitchFamily="18" charset="0"/>
              </a:rPr>
              <a:t>Poboikina</a:t>
            </a:r>
            <a:endParaRPr lang="lt-LT" sz="2400"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1519BD32-688E-4BD3-8FA9-8FA6CB6F50F2}"/>
              </a:ext>
            </a:extLst>
          </p:cNvPr>
          <p:cNvPicPr>
            <a:picLocks noChangeAspect="1"/>
          </p:cNvPicPr>
          <p:nvPr/>
        </p:nvPicPr>
        <p:blipFill rotWithShape="1">
          <a:blip r:embed="rId3">
            <a:extLst>
              <a:ext uri="{28A0092B-C50C-407E-A947-70E740481C1C}">
                <a14:useLocalDpi xmlns:a14="http://schemas.microsoft.com/office/drawing/2010/main" val="0"/>
              </a:ext>
            </a:extLst>
          </a:blip>
          <a:srcRect l="15965" t="1733" r="15034" b="3466"/>
          <a:stretch/>
        </p:blipFill>
        <p:spPr>
          <a:xfrm>
            <a:off x="6157606" y="867519"/>
            <a:ext cx="4686529" cy="4829163"/>
          </a:xfrm>
          <a:prstGeom prst="rect">
            <a:avLst/>
          </a:prstGeom>
        </p:spPr>
      </p:pic>
      <p:sp>
        <p:nvSpPr>
          <p:cNvPr id="7" name="Прямоугольник: скругленные углы 6">
            <a:extLst>
              <a:ext uri="{FF2B5EF4-FFF2-40B4-BE49-F238E27FC236}">
                <a16:creationId xmlns:a16="http://schemas.microsoft.com/office/drawing/2014/main" id="{D9B1EF8B-3528-474D-B35C-F58A97B19601}"/>
              </a:ext>
            </a:extLst>
          </p:cNvPr>
          <p:cNvSpPr/>
          <p:nvPr/>
        </p:nvSpPr>
        <p:spPr>
          <a:xfrm>
            <a:off x="7261355" y="5838303"/>
            <a:ext cx="2648711" cy="3566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a:solidFill>
                  <a:schemeClr val="tx1"/>
                </a:solidFill>
                <a:latin typeface="Times New Roman" panose="02020603050405020304" pitchFamily="18" charset="0"/>
                <a:cs typeface="Times New Roman" panose="02020603050405020304" pitchFamily="18" charset="0"/>
              </a:rPr>
              <a:t>Diačenko</a:t>
            </a:r>
            <a:r>
              <a:rPr lang="lt-LT" dirty="0">
                <a:ln w="0"/>
                <a:solidFill>
                  <a:schemeClr val="tx1"/>
                </a:solidFill>
                <a:effectLst>
                  <a:outerShdw blurRad="38100" dist="19050" dir="2700000" algn="tl" rotWithShape="0">
                    <a:schemeClr val="dk1">
                      <a:alpha val="40000"/>
                    </a:schemeClr>
                  </a:outerShdw>
                </a:effectLst>
              </a:rPr>
              <a:t> </a:t>
            </a:r>
            <a:r>
              <a:rPr lang="lt-LT" sz="2400" dirty="0" err="1">
                <a:solidFill>
                  <a:schemeClr val="tx1"/>
                </a:solidFill>
                <a:latin typeface="Times New Roman" panose="02020603050405020304" pitchFamily="18" charset="0"/>
                <a:cs typeface="Times New Roman" panose="02020603050405020304" pitchFamily="18" charset="0"/>
              </a:rPr>
              <a:t>Gordej</a:t>
            </a:r>
            <a:endParaRPr lang="lt-LT"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99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F620630-CC5A-4BB1-B555-92488EAD95AA}"/>
              </a:ext>
            </a:extLst>
          </p:cNvPr>
          <p:cNvPicPr>
            <a:picLocks noChangeAspect="1"/>
          </p:cNvPicPr>
          <p:nvPr/>
        </p:nvPicPr>
        <p:blipFill rotWithShape="1">
          <a:blip r:embed="rId2">
            <a:extLst>
              <a:ext uri="{28A0092B-C50C-407E-A947-70E740481C1C}">
                <a14:useLocalDpi xmlns:a14="http://schemas.microsoft.com/office/drawing/2010/main" val="0"/>
              </a:ext>
            </a:extLst>
          </a:blip>
          <a:srcRect l="4117" t="3394" r="5944" b="1418"/>
          <a:stretch/>
        </p:blipFill>
        <p:spPr>
          <a:xfrm rot="5400000">
            <a:off x="3430455" y="-757492"/>
            <a:ext cx="5748661" cy="8147306"/>
          </a:xfrm>
          <a:prstGeom prst="rect">
            <a:avLst/>
          </a:prstGeom>
        </p:spPr>
      </p:pic>
      <p:sp>
        <p:nvSpPr>
          <p:cNvPr id="4" name="Прямоугольник: скругленные углы 3">
            <a:extLst>
              <a:ext uri="{FF2B5EF4-FFF2-40B4-BE49-F238E27FC236}">
                <a16:creationId xmlns:a16="http://schemas.microsoft.com/office/drawing/2014/main" id="{8F28A83D-101E-4535-9FE8-6EE56032D149}"/>
              </a:ext>
            </a:extLst>
          </p:cNvPr>
          <p:cNvSpPr/>
          <p:nvPr/>
        </p:nvSpPr>
        <p:spPr>
          <a:xfrm>
            <a:off x="4247290" y="6291921"/>
            <a:ext cx="4114989" cy="46634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err="1">
                <a:solidFill>
                  <a:schemeClr val="tx1"/>
                </a:solidFill>
                <a:latin typeface="Times New Roman" panose="02020603050405020304" pitchFamily="18" charset="0"/>
                <a:cs typeface="Times New Roman" panose="02020603050405020304" pitchFamily="18" charset="0"/>
              </a:rPr>
              <a:t>Kazak</a:t>
            </a:r>
            <a:r>
              <a:rPr lang="lt-LT" dirty="0">
                <a:ln w="0"/>
                <a:solidFill>
                  <a:schemeClr val="tx1"/>
                </a:solidFill>
                <a:effectLst>
                  <a:outerShdw blurRad="38100" dist="19050" dir="2700000" algn="tl" rotWithShape="0">
                    <a:schemeClr val="dk1">
                      <a:alpha val="40000"/>
                    </a:schemeClr>
                  </a:outerShdw>
                </a:effectLst>
              </a:rPr>
              <a:t> </a:t>
            </a:r>
            <a:r>
              <a:rPr lang="lt-LT" sz="2400" dirty="0" err="1">
                <a:solidFill>
                  <a:schemeClr val="tx1"/>
                </a:solidFill>
                <a:latin typeface="Times New Roman" panose="02020603050405020304" pitchFamily="18" charset="0"/>
                <a:cs typeface="Times New Roman" panose="02020603050405020304" pitchFamily="18" charset="0"/>
              </a:rPr>
              <a:t>Ksenija</a:t>
            </a:r>
            <a:endParaRPr lang="lt-LT"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36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083771-F3F5-4FA6-BBFD-3DF47B1B05DA}"/>
              </a:ext>
            </a:extLst>
          </p:cNvPr>
          <p:cNvSpPr txBox="1"/>
          <p:nvPr/>
        </p:nvSpPr>
        <p:spPr>
          <a:xfrm>
            <a:off x="124732" y="100586"/>
            <a:ext cx="7638524" cy="2031325"/>
          </a:xfrm>
          <a:prstGeom prst="rect">
            <a:avLst/>
          </a:prstGeom>
          <a:noFill/>
        </p:spPr>
        <p:txBody>
          <a:bodyPr wrap="square">
            <a:spAutoFit/>
          </a:bodyPr>
          <a:lstStyle/>
          <a:p>
            <a:r>
              <a:rPr lang="lt-LT" dirty="0"/>
              <a:t>Žmogus yra neatsiejama gamtos </a:t>
            </a:r>
            <a:r>
              <a:rPr lang="lt-LT" dirty="0" smtClean="0"/>
              <a:t>dalis.</a:t>
            </a:r>
            <a:endParaRPr lang="ru-RU" dirty="0"/>
          </a:p>
          <a:p>
            <a:r>
              <a:rPr lang="lt-LT" dirty="0" smtClean="0"/>
              <a:t>Gamta </a:t>
            </a:r>
            <a:r>
              <a:rPr lang="lt-LT" dirty="0" smtClean="0"/>
              <a:t>suteikia </a:t>
            </a:r>
            <a:r>
              <a:rPr lang="lt-LT" dirty="0"/>
              <a:t>mums viską, ko reikia </a:t>
            </a:r>
            <a:r>
              <a:rPr lang="lt-LT" dirty="0" smtClean="0"/>
              <a:t>gyvenimui</a:t>
            </a:r>
            <a:r>
              <a:rPr lang="lt-LT" dirty="0"/>
              <a:t>:</a:t>
            </a:r>
            <a:endParaRPr lang="ru-RU" dirty="0"/>
          </a:p>
          <a:p>
            <a:r>
              <a:rPr lang="lt-LT" dirty="0"/>
              <a:t>orą;</a:t>
            </a:r>
            <a:endParaRPr lang="ru-RU" dirty="0"/>
          </a:p>
          <a:p>
            <a:r>
              <a:rPr lang="lt-LT" dirty="0"/>
              <a:t>vandenį;</a:t>
            </a:r>
            <a:endParaRPr lang="ru-RU" dirty="0"/>
          </a:p>
          <a:p>
            <a:r>
              <a:rPr lang="lt-LT" dirty="0"/>
              <a:t>šviesą;</a:t>
            </a:r>
            <a:endParaRPr lang="ru-RU" dirty="0"/>
          </a:p>
          <a:p>
            <a:r>
              <a:rPr lang="lt-LT" dirty="0"/>
              <a:t>maistą.</a:t>
            </a:r>
            <a:endParaRPr lang="ru-RU" dirty="0"/>
          </a:p>
          <a:p>
            <a:r>
              <a:rPr lang="lt-LT" dirty="0"/>
              <a:t>Tačiau šiuos vertingus gamtos išteklius reikia naudoti </a:t>
            </a:r>
            <a:r>
              <a:rPr lang="lt-LT" dirty="0" smtClean="0"/>
              <a:t>išmintingai.</a:t>
            </a:r>
            <a:endParaRPr lang="lt-LT" dirty="0"/>
          </a:p>
        </p:txBody>
      </p:sp>
      <p:pic>
        <p:nvPicPr>
          <p:cNvPr id="5" name="Рисунок 4">
            <a:extLst>
              <a:ext uri="{FF2B5EF4-FFF2-40B4-BE49-F238E27FC236}">
                <a16:creationId xmlns:a16="http://schemas.microsoft.com/office/drawing/2014/main" id="{DC6CA93B-6589-4055-9ECB-2BDEF74CF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2319" y="1775383"/>
            <a:ext cx="4325793" cy="3244345"/>
          </a:xfrm>
          <a:prstGeom prst="rect">
            <a:avLst/>
          </a:prstGeom>
        </p:spPr>
      </p:pic>
      <p:pic>
        <p:nvPicPr>
          <p:cNvPr id="11" name="Рисунок 10">
            <a:extLst>
              <a:ext uri="{FF2B5EF4-FFF2-40B4-BE49-F238E27FC236}">
                <a16:creationId xmlns:a16="http://schemas.microsoft.com/office/drawing/2014/main" id="{04538852-4678-4F2A-B83A-B773BD60838E}"/>
              </a:ext>
            </a:extLst>
          </p:cNvPr>
          <p:cNvPicPr>
            <a:picLocks noChangeAspect="1"/>
          </p:cNvPicPr>
          <p:nvPr/>
        </p:nvPicPr>
        <p:blipFill rotWithShape="1">
          <a:blip r:embed="rId3">
            <a:extLst>
              <a:ext uri="{28A0092B-C50C-407E-A947-70E740481C1C}">
                <a14:useLocalDpi xmlns:a14="http://schemas.microsoft.com/office/drawing/2010/main" val="0"/>
              </a:ext>
            </a:extLst>
          </a:blip>
          <a:srcRect l="-6095" t="-1188" r="31884"/>
          <a:stretch/>
        </p:blipFill>
        <p:spPr>
          <a:xfrm>
            <a:off x="1059063" y="2378520"/>
            <a:ext cx="5525107" cy="4238402"/>
          </a:xfrm>
          <a:prstGeom prst="rect">
            <a:avLst/>
          </a:prstGeom>
        </p:spPr>
      </p:pic>
    </p:spTree>
    <p:extLst>
      <p:ext uri="{BB962C8B-B14F-4D97-AF65-F5344CB8AC3E}">
        <p14:creationId xmlns:p14="http://schemas.microsoft.com/office/powerpoint/2010/main" val="3457647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C7EB6B-B285-4EBA-84CA-98AAEC47CFA1}"/>
              </a:ext>
            </a:extLst>
          </p:cNvPr>
          <p:cNvSpPr>
            <a:spLocks noGrp="1"/>
          </p:cNvSpPr>
          <p:nvPr>
            <p:ph idx="1"/>
          </p:nvPr>
        </p:nvSpPr>
        <p:spPr>
          <a:xfrm>
            <a:off x="3799255" y="1033274"/>
            <a:ext cx="7598664" cy="2856103"/>
          </a:xfrm>
        </p:spPr>
        <p:txBody>
          <a:bodyPr>
            <a:normAutofit fontScale="92500" lnSpcReduction="10000"/>
          </a:bodyPr>
          <a:lstStyle/>
          <a:p>
            <a:r>
              <a:rPr lang="lt-LT" dirty="0"/>
              <a:t>Augalai atlieka labai svarbų vaidmenį palaikant gyvybę Žemėje. Jie yra daugumos mitybos grandinių pagrindas, fotosintezės būdu gamina deguonį ir aprūpina daugumą gyvybės formų maisto medžiagomis. Augalai taip pat daro įtaką klimatui, dalyvauja vandens cikle ir padeda išvengti dirvožemio erozijos. Be to, jie yra labai svarbūs </a:t>
            </a:r>
            <a:r>
              <a:rPr lang="lt-LT" dirty="0" smtClean="0"/>
              <a:t>ekonomikai (maistas</a:t>
            </a:r>
            <a:r>
              <a:rPr lang="lt-LT" dirty="0"/>
              <a:t>, vaistai, degalai ir statybinės </a:t>
            </a:r>
            <a:r>
              <a:rPr lang="lt-LT" dirty="0" smtClean="0"/>
              <a:t>medžiagos).</a:t>
            </a:r>
            <a:endParaRPr lang="lt-LT" dirty="0"/>
          </a:p>
        </p:txBody>
      </p:sp>
      <p:pic>
        <p:nvPicPr>
          <p:cNvPr id="2" name="Picture 2" descr="79_stick_figure_dr - ГОУ СПО &quot;Рыбницкий Политехнический ...">
            <a:extLst>
              <a:ext uri="{FF2B5EF4-FFF2-40B4-BE49-F238E27FC236}">
                <a16:creationId xmlns:a16="http://schemas.microsoft.com/office/drawing/2014/main" id="{7B1B4E1A-CD90-4746-983E-91A96CC035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3823" y="369324"/>
            <a:ext cx="2857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op Powerpoint Meltdown Stickers for Android &amp; iOS | Gfycat">
            <a:extLst>
              <a:ext uri="{FF2B5EF4-FFF2-40B4-BE49-F238E27FC236}">
                <a16:creationId xmlns:a16="http://schemas.microsoft.com/office/drawing/2014/main" id="{72375B1C-5479-4171-9BF3-F56A847E04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3168" y="3628335"/>
            <a:ext cx="5045792" cy="298877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скругленные углы 4">
            <a:extLst>
              <a:ext uri="{FF2B5EF4-FFF2-40B4-BE49-F238E27FC236}">
                <a16:creationId xmlns:a16="http://schemas.microsoft.com/office/drawing/2014/main" id="{9E99C180-5A7E-4D5A-BEF8-5262E8F36C67}"/>
              </a:ext>
            </a:extLst>
          </p:cNvPr>
          <p:cNvSpPr/>
          <p:nvPr/>
        </p:nvSpPr>
        <p:spPr>
          <a:xfrm rot="21044342">
            <a:off x="4487091" y="3997635"/>
            <a:ext cx="1251097" cy="268049"/>
          </a:xfrm>
          <a:prstGeom prst="roundRect">
            <a:avLst>
              <a:gd name="adj" fmla="val 19083"/>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Augalai</a:t>
            </a:r>
          </a:p>
        </p:txBody>
      </p:sp>
    </p:spTree>
    <p:extLst>
      <p:ext uri="{BB962C8B-B14F-4D97-AF65-F5344CB8AC3E}">
        <p14:creationId xmlns:p14="http://schemas.microsoft.com/office/powerpoint/2010/main" val="3071270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B24C44-BFB2-49EE-9ED4-2F14058DBB2D}"/>
              </a:ext>
            </a:extLst>
          </p:cNvPr>
          <p:cNvSpPr>
            <a:spLocks noGrp="1"/>
          </p:cNvSpPr>
          <p:nvPr>
            <p:ph type="title"/>
          </p:nvPr>
        </p:nvSpPr>
        <p:spPr>
          <a:xfrm>
            <a:off x="2950907" y="345463"/>
            <a:ext cx="6290187" cy="549275"/>
          </a:xfrm>
        </p:spPr>
        <p:txBody>
          <a:bodyPr>
            <a:normAutofit fontScale="90000"/>
          </a:bodyPr>
          <a:lstStyle/>
          <a:p>
            <a:r>
              <a:rPr lang="en-US" dirty="0"/>
              <a:t>G</a:t>
            </a:r>
            <a:r>
              <a:rPr lang="lt-LT" dirty="0" err="1"/>
              <a:t>amtoje</a:t>
            </a:r>
            <a:r>
              <a:rPr lang="lt-LT" dirty="0"/>
              <a:t> viskas yra susiję.</a:t>
            </a:r>
          </a:p>
        </p:txBody>
      </p:sp>
      <p:pic>
        <p:nvPicPr>
          <p:cNvPr id="1026" name="Picture 2" descr="Гифка земля день make гиф картинка, скачать анимированный gif на GIFER">
            <a:extLst>
              <a:ext uri="{FF2B5EF4-FFF2-40B4-BE49-F238E27FC236}">
                <a16:creationId xmlns:a16="http://schemas.microsoft.com/office/drawing/2014/main" id="{AA809E48-B9B3-49BF-AFB0-A49C044E600C}"/>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6817" y="1158114"/>
            <a:ext cx="6838369" cy="52152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Растение гифки, анимированные GIF изображения растение ...">
            <a:extLst>
              <a:ext uri="{FF2B5EF4-FFF2-40B4-BE49-F238E27FC236}">
                <a16:creationId xmlns:a16="http://schemas.microsoft.com/office/drawing/2014/main" id="{E4ACD9DC-500B-4AD3-89D6-425529B20E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924" y="0"/>
            <a:ext cx="2217420" cy="2616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B664AF-3339-4270-B040-4B2206E2BFD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64691" y="804675"/>
            <a:ext cx="3449000" cy="22591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338B4EA4-EEEF-48B9-9143-A5EC5ACD9318}"/>
              </a:ext>
            </a:extLst>
          </p:cNvPr>
          <p:cNvPicPr>
            <a:picLocks noChangeAspect="1"/>
          </p:cNvPicPr>
          <p:nvPr/>
        </p:nvPicPr>
        <p:blipFill>
          <a:blip r:embed="rId5"/>
          <a:stretch>
            <a:fillRect/>
          </a:stretch>
        </p:blipFill>
        <p:spPr>
          <a:xfrm>
            <a:off x="9692642" y="3429002"/>
            <a:ext cx="2405773" cy="2045621"/>
          </a:xfrm>
          <a:prstGeom prst="rect">
            <a:avLst/>
          </a:prstGeom>
        </p:spPr>
      </p:pic>
    </p:spTree>
    <p:extLst>
      <p:ext uri="{BB962C8B-B14F-4D97-AF65-F5344CB8AC3E}">
        <p14:creationId xmlns:p14="http://schemas.microsoft.com/office/powerpoint/2010/main" val="1063192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C98E4F-A0C7-4CC7-8606-0C0C4DCC0073}"/>
              </a:ext>
            </a:extLst>
          </p:cNvPr>
          <p:cNvSpPr>
            <a:spLocks noGrp="1"/>
          </p:cNvSpPr>
          <p:nvPr>
            <p:ph type="title"/>
          </p:nvPr>
        </p:nvSpPr>
        <p:spPr>
          <a:xfrm>
            <a:off x="663576" y="131781"/>
            <a:ext cx="11237976" cy="774705"/>
          </a:xfrm>
        </p:spPr>
        <p:txBody>
          <a:bodyPr/>
          <a:lstStyle/>
          <a:p>
            <a:pPr marL="571500" indent="-571500">
              <a:buFont typeface="Wingdings" panose="05000000000000000000" pitchFamily="2" charset="2"/>
              <a:buChar char="ü"/>
            </a:pPr>
            <a:r>
              <a:rPr lang="lt-LT" dirty="0">
                <a:latin typeface="Times New Roman" panose="02020603050405020304" pitchFamily="18" charset="0"/>
                <a:cs typeface="Times New Roman" panose="02020603050405020304" pitchFamily="18" charset="0"/>
              </a:rPr>
              <a:t>Mokiniai turėjo rasti žmogaus ryšį su gamta</a:t>
            </a:r>
          </a:p>
        </p:txBody>
      </p:sp>
      <p:sp>
        <p:nvSpPr>
          <p:cNvPr id="3" name="Объект 2">
            <a:extLst>
              <a:ext uri="{FF2B5EF4-FFF2-40B4-BE49-F238E27FC236}">
                <a16:creationId xmlns:a16="http://schemas.microsoft.com/office/drawing/2014/main" id="{90E150F1-9DD1-416E-88CE-B85E86C65CEA}"/>
              </a:ext>
            </a:extLst>
          </p:cNvPr>
          <p:cNvSpPr>
            <a:spLocks noGrp="1"/>
          </p:cNvSpPr>
          <p:nvPr>
            <p:ph idx="1"/>
          </p:nvPr>
        </p:nvSpPr>
        <p:spPr>
          <a:xfrm>
            <a:off x="663576" y="1133648"/>
            <a:ext cx="10515600" cy="1874520"/>
          </a:xfrm>
        </p:spPr>
        <p:txBody>
          <a:bodyPr>
            <a:normAutofit/>
          </a:bodyPr>
          <a:lstStyle/>
          <a:p>
            <a:r>
              <a:rPr lang="lt-LT" dirty="0">
                <a:latin typeface="Times New Roman" panose="02020603050405020304" pitchFamily="18" charset="0"/>
                <a:cs typeface="Times New Roman" panose="02020603050405020304" pitchFamily="18" charset="0"/>
              </a:rPr>
              <a:t>Žmogus negali egzistuoti atskirai nuo gamtos. </a:t>
            </a:r>
            <a:r>
              <a:rPr lang="lt-LT" dirty="0">
                <a:latin typeface="Times New Roman" panose="02020603050405020304" pitchFamily="18" charset="0"/>
                <a:cs typeface="Times New Roman" panose="02020603050405020304" pitchFamily="18" charset="0"/>
              </a:rPr>
              <a:t>Žmones ir gamtą sieja ypatingi ryšiai: keisti, naudingi ir nuostabūs</a:t>
            </a:r>
            <a:r>
              <a:rPr lang="lt-LT" dirty="0" smtClean="0">
                <a:latin typeface="Times New Roman" panose="02020603050405020304" pitchFamily="18" charset="0"/>
                <a:cs typeface="Times New Roman" panose="02020603050405020304" pitchFamily="18" charset="0"/>
              </a:rPr>
              <a:t>. </a:t>
            </a:r>
            <a:endParaRPr lang="lt-LT"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646E2D3F-5374-41F4-9785-D078698A4EF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91286" y="2397168"/>
            <a:ext cx="3302033" cy="24730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Рисунок 7">
            <a:extLst>
              <a:ext uri="{FF2B5EF4-FFF2-40B4-BE49-F238E27FC236}">
                <a16:creationId xmlns:a16="http://schemas.microsoft.com/office/drawing/2014/main" id="{E7F80E6C-67CF-4C24-9597-5FDEECEA408B}"/>
              </a:ext>
            </a:extLst>
          </p:cNvPr>
          <p:cNvPicPr>
            <a:picLocks noChangeAspect="1"/>
          </p:cNvPicPr>
          <p:nvPr/>
        </p:nvPicPr>
        <p:blipFill>
          <a:blip r:embed="rId3"/>
          <a:stretch>
            <a:fillRect/>
          </a:stretch>
        </p:blipFill>
        <p:spPr>
          <a:xfrm>
            <a:off x="7988305" y="2397168"/>
            <a:ext cx="3302033" cy="24730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Гифки для презентации powerpoint - 202 красивые анимации">
            <a:extLst>
              <a:ext uri="{FF2B5EF4-FFF2-40B4-BE49-F238E27FC236}">
                <a16:creationId xmlns:a16="http://schemas.microsoft.com/office/drawing/2014/main" id="{C9BCC10E-2D12-438D-804C-8BBB79B799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61461" y="2624329"/>
            <a:ext cx="1978457" cy="2473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Анимация гиф картинка смайлик: Презентация анимации Гифки анимации смайлики  картинки">
            <a:extLst>
              <a:ext uri="{FF2B5EF4-FFF2-40B4-BE49-F238E27FC236}">
                <a16:creationId xmlns:a16="http://schemas.microsoft.com/office/drawing/2014/main" id="{623CAE3D-2BD1-462C-9323-BEE621F0ADA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7086" y="4870239"/>
            <a:ext cx="142875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72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2C2203-0583-4FF6-95D8-FEF42E319060}"/>
              </a:ext>
            </a:extLst>
          </p:cNvPr>
          <p:cNvSpPr>
            <a:spLocks noGrp="1"/>
          </p:cNvSpPr>
          <p:nvPr>
            <p:ph type="title"/>
          </p:nvPr>
        </p:nvSpPr>
        <p:spPr>
          <a:xfrm>
            <a:off x="138684" y="2"/>
            <a:ext cx="11914632" cy="1207007"/>
          </a:xfrm>
        </p:spPr>
        <p:txBody>
          <a:bodyPr>
            <a:noAutofit/>
          </a:bodyPr>
          <a:lstStyle/>
          <a:p>
            <a:pPr marL="457200" indent="-457200">
              <a:buFont typeface="Wingdings" panose="05000000000000000000" pitchFamily="2" charset="2"/>
              <a:buChar char="ü"/>
            </a:pPr>
            <a:r>
              <a:rPr lang="lt-LT" sz="3200" dirty="0">
                <a:latin typeface="Times New Roman" panose="02020603050405020304" pitchFamily="18" charset="0"/>
                <a:cs typeface="Times New Roman" panose="02020603050405020304" pitchFamily="18" charset="0"/>
              </a:rPr>
              <a:t>Virtualus žaidimas "Aš ir gamta". Mokiniai pasirenka veiksmus, kuriais rūpinsis gamta, pažymėdami (+,-) ir paaiškindami, kodėl.</a:t>
            </a:r>
          </a:p>
        </p:txBody>
      </p:sp>
      <p:pic>
        <p:nvPicPr>
          <p:cNvPr id="4" name="Объект 3">
            <a:extLst>
              <a:ext uri="{FF2B5EF4-FFF2-40B4-BE49-F238E27FC236}">
                <a16:creationId xmlns:a16="http://schemas.microsoft.com/office/drawing/2014/main" id="{8B26D25D-9C13-4242-A682-5FE47B99703E}"/>
              </a:ext>
            </a:extLst>
          </p:cNvPr>
          <p:cNvPicPr>
            <a:picLocks noGrp="1" noChangeAspect="1"/>
          </p:cNvPicPr>
          <p:nvPr>
            <p:ph idx="1"/>
          </p:nvPr>
        </p:nvPicPr>
        <p:blipFill rotWithShape="1">
          <a:blip r:embed="rId2"/>
          <a:srcRect l="3250" t="13745" r="1670" b="4137"/>
          <a:stretch/>
        </p:blipFill>
        <p:spPr>
          <a:xfrm>
            <a:off x="2517059" y="1262231"/>
            <a:ext cx="7952822" cy="5128737"/>
          </a:xfrm>
          <a:prstGeom prst="rect">
            <a:avLst/>
          </a:prstGeom>
        </p:spPr>
      </p:pic>
    </p:spTree>
    <p:extLst>
      <p:ext uri="{BB962C8B-B14F-4D97-AF65-F5344CB8AC3E}">
        <p14:creationId xmlns:p14="http://schemas.microsoft.com/office/powerpoint/2010/main" val="1377913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09DC98F-6E23-4FC9-878C-F004B5B13EF0}"/>
              </a:ext>
            </a:extLst>
          </p:cNvPr>
          <p:cNvSpPr>
            <a:spLocks noGrp="1"/>
          </p:cNvSpPr>
          <p:nvPr>
            <p:ph idx="1"/>
          </p:nvPr>
        </p:nvSpPr>
        <p:spPr>
          <a:xfrm>
            <a:off x="865238" y="73152"/>
            <a:ext cx="11326761" cy="6858000"/>
          </a:xfrm>
        </p:spPr>
        <p:txBody>
          <a:bodyPr>
            <a:normAutofit fontScale="55000" lnSpcReduction="20000"/>
          </a:bodyPr>
          <a:lstStyle/>
          <a:p>
            <a:pPr>
              <a:buFont typeface="Wingdings" panose="05000000000000000000" pitchFamily="2" charset="2"/>
              <a:buChar char="ü"/>
            </a:pPr>
            <a:r>
              <a:rPr lang="lt-LT" sz="4200" b="1" dirty="0">
                <a:latin typeface="Times New Roman" panose="02020603050405020304" pitchFamily="18" charset="0"/>
                <a:cs typeface="Times New Roman" panose="02020603050405020304" pitchFamily="18" charset="0"/>
              </a:rPr>
              <a:t>Viktorina</a:t>
            </a:r>
          </a:p>
          <a:p>
            <a:pPr marL="0" indent="0">
              <a:buNone/>
            </a:pPr>
            <a:r>
              <a:rPr lang="ru-RU" dirty="0">
                <a:latin typeface="Times New Roman" panose="02020603050405020304" pitchFamily="18" charset="0"/>
                <a:cs typeface="Times New Roman" panose="02020603050405020304" pitchFamily="18" charset="0"/>
              </a:rPr>
              <a:t>1.</a:t>
            </a:r>
            <a:r>
              <a:rPr lang="lt-LT" dirty="0">
                <a:latin typeface="Times New Roman" panose="02020603050405020304" pitchFamily="18" charset="0"/>
                <a:cs typeface="Times New Roman" panose="02020603050405020304" pitchFamily="18" charset="0"/>
              </a:rPr>
              <a:t>Kas gali nutikti su dirva, jei nuolat išrauname augalus?</a:t>
            </a:r>
          </a:p>
          <a:p>
            <a:r>
              <a:rPr lang="lt-LT" dirty="0">
                <a:latin typeface="Times New Roman" panose="02020603050405020304" pitchFamily="18" charset="0"/>
                <a:cs typeface="Times New Roman" panose="02020603050405020304" pitchFamily="18" charset="0"/>
              </a:rPr>
              <a:t>a. Nieko nenutiks</a:t>
            </a:r>
          </a:p>
          <a:p>
            <a:r>
              <a:rPr lang="lt-LT" dirty="0">
                <a:latin typeface="Times New Roman" panose="02020603050405020304" pitchFamily="18" charset="0"/>
                <a:cs typeface="Times New Roman" panose="02020603050405020304" pitchFamily="18" charset="0"/>
              </a:rPr>
              <a:t>b. Dirva taps derlingesnė</a:t>
            </a:r>
          </a:p>
          <a:p>
            <a:r>
              <a:rPr lang="lt-LT" dirty="0">
                <a:latin typeface="Times New Roman" panose="02020603050405020304" pitchFamily="18" charset="0"/>
                <a:cs typeface="Times New Roman" panose="02020603050405020304" pitchFamily="18" charset="0"/>
              </a:rPr>
              <a:t>c. Gali įvykti dirvos erozija</a:t>
            </a:r>
          </a:p>
          <a:p>
            <a:r>
              <a:rPr lang="lt-LT" dirty="0">
                <a:latin typeface="Times New Roman" panose="02020603050405020304" pitchFamily="18" charset="0"/>
                <a:cs typeface="Times New Roman" panose="02020603050405020304" pitchFamily="18" charset="0"/>
              </a:rPr>
              <a:t>d. Atsiras naujų augalų</a:t>
            </a:r>
          </a:p>
          <a:p>
            <a:pPr marL="0" indent="0">
              <a:buNone/>
            </a:pPr>
            <a:r>
              <a:rPr lang="ru-RU" dirty="0">
                <a:latin typeface="Times New Roman" panose="02020603050405020304" pitchFamily="18" charset="0"/>
                <a:cs typeface="Times New Roman" panose="02020603050405020304" pitchFamily="18" charset="0"/>
              </a:rPr>
              <a:t>2.</a:t>
            </a:r>
            <a:r>
              <a:rPr lang="lt-LT" dirty="0">
                <a:latin typeface="Times New Roman" panose="02020603050405020304" pitchFamily="18" charset="0"/>
                <a:cs typeface="Times New Roman" panose="02020603050405020304" pitchFamily="18" charset="0"/>
              </a:rPr>
              <a:t>Kokias priemones galima imtis norint apsaugoti gamtą?</a:t>
            </a:r>
          </a:p>
          <a:p>
            <a:r>
              <a:rPr lang="lt-LT" dirty="0">
                <a:latin typeface="Times New Roman" panose="02020603050405020304" pitchFamily="18" charset="0"/>
                <a:cs typeface="Times New Roman" panose="02020603050405020304" pitchFamily="18" charset="0"/>
              </a:rPr>
              <a:t>a. Išrauti tik nereikalingus augalus</a:t>
            </a:r>
          </a:p>
          <a:p>
            <a:r>
              <a:rPr lang="lt-LT" dirty="0">
                <a:latin typeface="Times New Roman" panose="02020603050405020304" pitchFamily="18" charset="0"/>
                <a:cs typeface="Times New Roman" panose="02020603050405020304" pitchFamily="18" charset="0"/>
              </a:rPr>
              <a:t>b. Nemesti šiukšlių miške</a:t>
            </a:r>
          </a:p>
          <a:p>
            <a:r>
              <a:rPr lang="lt-LT" dirty="0">
                <a:latin typeface="Times New Roman" panose="02020603050405020304" pitchFamily="18" charset="0"/>
                <a:cs typeface="Times New Roman" panose="02020603050405020304" pitchFamily="18" charset="0"/>
              </a:rPr>
              <a:t>c. Sodinti naujus medžius</a:t>
            </a:r>
          </a:p>
          <a:p>
            <a:r>
              <a:rPr lang="lt-LT" dirty="0">
                <a:latin typeface="Times New Roman" panose="02020603050405020304" pitchFamily="18" charset="0"/>
                <a:cs typeface="Times New Roman" panose="02020603050405020304" pitchFamily="18" charset="0"/>
              </a:rPr>
              <a:t>d. Visi išvardyti variantai</a:t>
            </a:r>
          </a:p>
          <a:p>
            <a:pPr marL="0" indent="0">
              <a:buNone/>
            </a:pPr>
            <a:r>
              <a:rPr lang="ru-RU" dirty="0">
                <a:latin typeface="Times New Roman" panose="02020603050405020304" pitchFamily="18" charset="0"/>
                <a:cs typeface="Times New Roman" panose="02020603050405020304" pitchFamily="18" charset="0"/>
              </a:rPr>
              <a:t>3.</a:t>
            </a:r>
            <a:r>
              <a:rPr lang="lt-LT" dirty="0">
                <a:latin typeface="Times New Roman" panose="02020603050405020304" pitchFamily="18" charset="0"/>
                <a:cs typeface="Times New Roman" panose="02020603050405020304" pitchFamily="18" charset="0"/>
              </a:rPr>
              <a:t>Kas gali atsitikti, jei per daug plėšome gėles vienoje vietoje?</a:t>
            </a:r>
          </a:p>
          <a:p>
            <a:r>
              <a:rPr lang="lt-LT" dirty="0">
                <a:latin typeface="Times New Roman" panose="02020603050405020304" pitchFamily="18" charset="0"/>
                <a:cs typeface="Times New Roman" panose="02020603050405020304" pitchFamily="18" charset="0"/>
              </a:rPr>
              <a:t>a. Tai pagerins dirvos kokybę</a:t>
            </a:r>
          </a:p>
          <a:p>
            <a:r>
              <a:rPr lang="lt-LT" dirty="0">
                <a:latin typeface="Times New Roman" panose="02020603050405020304" pitchFamily="18" charset="0"/>
                <a:cs typeface="Times New Roman" panose="02020603050405020304" pitchFamily="18" charset="0"/>
              </a:rPr>
              <a:t>b. Tai gali paveikti vabzdžių populiaciją</a:t>
            </a:r>
          </a:p>
          <a:p>
            <a:r>
              <a:rPr lang="lt-LT" dirty="0">
                <a:latin typeface="Times New Roman" panose="02020603050405020304" pitchFamily="18" charset="0"/>
                <a:cs typeface="Times New Roman" panose="02020603050405020304" pitchFamily="18" charset="0"/>
              </a:rPr>
              <a:t>c. Tai padės naujų augalų augimui</a:t>
            </a:r>
          </a:p>
          <a:p>
            <a:r>
              <a:rPr lang="lt-LT" dirty="0">
                <a:latin typeface="Times New Roman" panose="02020603050405020304" pitchFamily="18" charset="0"/>
                <a:cs typeface="Times New Roman" panose="02020603050405020304" pitchFamily="18" charset="0"/>
              </a:rPr>
              <a:t>d. Tai sukurs erdvę naujoms statyboms</a:t>
            </a:r>
          </a:p>
          <a:p>
            <a:pPr marL="0" indent="0">
              <a:buNone/>
            </a:pPr>
            <a:r>
              <a:rPr lang="ru-RU" dirty="0">
                <a:latin typeface="Times New Roman" panose="02020603050405020304" pitchFamily="18" charset="0"/>
                <a:cs typeface="Times New Roman" panose="02020603050405020304" pitchFamily="18" charset="0"/>
              </a:rPr>
              <a:t>4.</a:t>
            </a:r>
            <a:r>
              <a:rPr lang="lt-LT" dirty="0">
                <a:latin typeface="Times New Roman" panose="02020603050405020304" pitchFamily="18" charset="0"/>
                <a:cs typeface="Times New Roman" panose="02020603050405020304" pitchFamily="18" charset="0"/>
              </a:rPr>
              <a:t>Kokia veikla gali būti laikoma vandalizmu gamtoje?</a:t>
            </a:r>
          </a:p>
          <a:p>
            <a:r>
              <a:rPr lang="lt-LT" dirty="0">
                <a:latin typeface="Times New Roman" panose="02020603050405020304" pitchFamily="18" charset="0"/>
                <a:cs typeface="Times New Roman" panose="02020603050405020304" pitchFamily="18" charset="0"/>
              </a:rPr>
              <a:t>a. Piknikai gamtoje</a:t>
            </a:r>
          </a:p>
          <a:p>
            <a:r>
              <a:rPr lang="lt-LT" dirty="0">
                <a:latin typeface="Times New Roman" panose="02020603050405020304" pitchFamily="18" charset="0"/>
                <a:cs typeface="Times New Roman" panose="02020603050405020304" pitchFamily="18" charset="0"/>
              </a:rPr>
              <a:t>b. Pėsčiųjų pasivaikščiojimai miške</a:t>
            </a:r>
          </a:p>
          <a:p>
            <a:r>
              <a:rPr lang="lt-LT" dirty="0">
                <a:latin typeface="Times New Roman" panose="02020603050405020304" pitchFamily="18" charset="0"/>
                <a:cs typeface="Times New Roman" panose="02020603050405020304" pitchFamily="18" charset="0"/>
              </a:rPr>
              <a:t>c. Stiklinių butelių daužymas į medžius</a:t>
            </a:r>
          </a:p>
          <a:p>
            <a:r>
              <a:rPr lang="lt-LT" dirty="0">
                <a:latin typeface="Times New Roman" panose="02020603050405020304" pitchFamily="18" charset="0"/>
                <a:cs typeface="Times New Roman" panose="02020603050405020304" pitchFamily="18" charset="0"/>
              </a:rPr>
              <a:t>d. Grybų ir uogų rinkimas</a:t>
            </a:r>
          </a:p>
          <a:p>
            <a:endParaRPr lang="lt-LT" dirty="0"/>
          </a:p>
          <a:p>
            <a:r>
              <a:rPr lang="lt-LT" dirty="0">
                <a:solidFill>
                  <a:srgbClr val="FF0000"/>
                </a:solidFill>
                <a:latin typeface="Times New Roman" panose="02020603050405020304" pitchFamily="18" charset="0"/>
                <a:cs typeface="Times New Roman" panose="02020603050405020304" pitchFamily="18" charset="0"/>
              </a:rPr>
              <a:t>Teisingi atsakymai: 1c, 2d, 3b, 4c</a:t>
            </a:r>
          </a:p>
        </p:txBody>
      </p:sp>
      <p:pic>
        <p:nvPicPr>
          <p:cNvPr id="7" name="Рисунок 6">
            <a:extLst>
              <a:ext uri="{FF2B5EF4-FFF2-40B4-BE49-F238E27FC236}">
                <a16:creationId xmlns:a16="http://schemas.microsoft.com/office/drawing/2014/main" id="{01D64ADC-02E9-4939-99A1-9F60C75DC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513" y="296836"/>
            <a:ext cx="3707860" cy="4946904"/>
          </a:xfrm>
          <a:prstGeom prst="rect">
            <a:avLst/>
          </a:prstGeom>
        </p:spPr>
      </p:pic>
    </p:spTree>
    <p:extLst>
      <p:ext uri="{BB962C8B-B14F-4D97-AF65-F5344CB8AC3E}">
        <p14:creationId xmlns:p14="http://schemas.microsoft.com/office/powerpoint/2010/main" val="4029554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DE84B0-18A0-41FA-83B3-726C91225E35}"/>
              </a:ext>
            </a:extLst>
          </p:cNvPr>
          <p:cNvSpPr>
            <a:spLocks noGrp="1"/>
          </p:cNvSpPr>
          <p:nvPr>
            <p:ph type="title"/>
          </p:nvPr>
        </p:nvSpPr>
        <p:spPr>
          <a:xfrm>
            <a:off x="3821275" y="170225"/>
            <a:ext cx="3349752" cy="832739"/>
          </a:xfrm>
        </p:spPr>
        <p:txBody>
          <a:bodyPr/>
          <a:lstStyle/>
          <a:p>
            <a:r>
              <a:rPr lang="lt-LT" dirty="0"/>
              <a:t>PRIEŠ IR PO</a:t>
            </a:r>
          </a:p>
        </p:txBody>
      </p:sp>
      <p:pic>
        <p:nvPicPr>
          <p:cNvPr id="4" name="Объект 3">
            <a:extLst>
              <a:ext uri="{FF2B5EF4-FFF2-40B4-BE49-F238E27FC236}">
                <a16:creationId xmlns:a16="http://schemas.microsoft.com/office/drawing/2014/main" id="{A5D1F13E-DD35-4A9E-B297-7D4FDF4524CC}"/>
              </a:ext>
            </a:extLst>
          </p:cNvPr>
          <p:cNvPicPr>
            <a:picLocks noGrp="1" noChangeAspect="1"/>
          </p:cNvPicPr>
          <p:nvPr>
            <p:ph idx="1"/>
          </p:nvPr>
        </p:nvPicPr>
        <p:blipFill rotWithShape="1">
          <a:blip r:embed="rId2"/>
          <a:srcRect l="19694" t="668" r="17566"/>
          <a:stretch/>
        </p:blipFill>
        <p:spPr>
          <a:xfrm flipH="1">
            <a:off x="494987" y="360295"/>
            <a:ext cx="2617022" cy="2651760"/>
          </a:xfrm>
          <a:prstGeom prst="rect">
            <a:avLst/>
          </a:prstGeom>
        </p:spPr>
      </p:pic>
      <p:pic>
        <p:nvPicPr>
          <p:cNvPr id="5" name="Рисунок 4">
            <a:extLst>
              <a:ext uri="{FF2B5EF4-FFF2-40B4-BE49-F238E27FC236}">
                <a16:creationId xmlns:a16="http://schemas.microsoft.com/office/drawing/2014/main" id="{20B15FB2-22B0-48E5-99FA-751772BB26F7}"/>
              </a:ext>
            </a:extLst>
          </p:cNvPr>
          <p:cNvPicPr>
            <a:picLocks noChangeAspect="1"/>
          </p:cNvPicPr>
          <p:nvPr/>
        </p:nvPicPr>
        <p:blipFill rotWithShape="1">
          <a:blip r:embed="rId3"/>
          <a:srcRect l="22053" t="11986" r="25024"/>
          <a:stretch/>
        </p:blipFill>
        <p:spPr>
          <a:xfrm>
            <a:off x="9079992" y="155450"/>
            <a:ext cx="2393058" cy="2945051"/>
          </a:xfrm>
          <a:prstGeom prst="rect">
            <a:avLst/>
          </a:prstGeom>
        </p:spPr>
      </p:pic>
      <p:pic>
        <p:nvPicPr>
          <p:cNvPr id="6" name="Рисунок 5">
            <a:extLst>
              <a:ext uri="{FF2B5EF4-FFF2-40B4-BE49-F238E27FC236}">
                <a16:creationId xmlns:a16="http://schemas.microsoft.com/office/drawing/2014/main" id="{C861B6C1-2A25-4D51-B17E-19861413E674}"/>
              </a:ext>
            </a:extLst>
          </p:cNvPr>
          <p:cNvPicPr>
            <a:picLocks noChangeAspect="1"/>
          </p:cNvPicPr>
          <p:nvPr/>
        </p:nvPicPr>
        <p:blipFill>
          <a:blip r:embed="rId4"/>
          <a:stretch>
            <a:fillRect/>
          </a:stretch>
        </p:blipFill>
        <p:spPr>
          <a:xfrm>
            <a:off x="2346960" y="4078224"/>
            <a:ext cx="2926080" cy="2194560"/>
          </a:xfrm>
          <a:prstGeom prst="rect">
            <a:avLst/>
          </a:prstGeom>
        </p:spPr>
      </p:pic>
      <p:pic>
        <p:nvPicPr>
          <p:cNvPr id="7" name="Рисунок 6">
            <a:extLst>
              <a:ext uri="{FF2B5EF4-FFF2-40B4-BE49-F238E27FC236}">
                <a16:creationId xmlns:a16="http://schemas.microsoft.com/office/drawing/2014/main" id="{530A603F-D30D-4E10-BC2F-D8DA8F09303F}"/>
              </a:ext>
            </a:extLst>
          </p:cNvPr>
          <p:cNvPicPr>
            <a:picLocks noChangeAspect="1"/>
          </p:cNvPicPr>
          <p:nvPr/>
        </p:nvPicPr>
        <p:blipFill rotWithShape="1">
          <a:blip r:embed="rId5"/>
          <a:srcRect l="29800" t="1099" r="21000" b="-1"/>
          <a:stretch/>
        </p:blipFill>
        <p:spPr>
          <a:xfrm>
            <a:off x="6131657" y="2825496"/>
            <a:ext cx="2935592" cy="3927920"/>
          </a:xfrm>
          <a:prstGeom prst="rect">
            <a:avLst/>
          </a:prstGeom>
        </p:spPr>
      </p:pic>
      <p:sp>
        <p:nvSpPr>
          <p:cNvPr id="9" name="TextBox 8">
            <a:extLst>
              <a:ext uri="{FF2B5EF4-FFF2-40B4-BE49-F238E27FC236}">
                <a16:creationId xmlns:a16="http://schemas.microsoft.com/office/drawing/2014/main" id="{B245B14A-D615-4908-90C8-599BF822EF14}"/>
              </a:ext>
            </a:extLst>
          </p:cNvPr>
          <p:cNvSpPr txBox="1"/>
          <p:nvPr/>
        </p:nvSpPr>
        <p:spPr>
          <a:xfrm>
            <a:off x="4757011" y="1002962"/>
            <a:ext cx="1693770" cy="1569660"/>
          </a:xfrm>
          <a:prstGeom prst="rect">
            <a:avLst/>
          </a:prstGeom>
          <a:noFill/>
        </p:spPr>
        <p:txBody>
          <a:bodyPr wrap="square">
            <a:spAutoFit/>
          </a:bodyPr>
          <a:lstStyle/>
          <a:p>
            <a:r>
              <a:rPr lang="lt-LT" sz="3200" dirty="0">
                <a:latin typeface="Times New Roman" panose="02020603050405020304" pitchFamily="18" charset="0"/>
                <a:cs typeface="Times New Roman" panose="02020603050405020304" pitchFamily="18" charset="0"/>
              </a:rPr>
              <a:t>Galite</a:t>
            </a:r>
            <a:endParaRPr lang="ru-RU" sz="3200"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Reikia</a:t>
            </a:r>
            <a:endParaRPr lang="ru-RU" sz="3200"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daryti</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1488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E920F1-2E8E-4FEB-8F17-8FD0DFEEFD27}"/>
              </a:ext>
            </a:extLst>
          </p:cNvPr>
          <p:cNvSpPr>
            <a:spLocks noGrp="1"/>
          </p:cNvSpPr>
          <p:nvPr>
            <p:ph type="title"/>
          </p:nvPr>
        </p:nvSpPr>
        <p:spPr>
          <a:xfrm>
            <a:off x="554736" y="200535"/>
            <a:ext cx="3744702" cy="512699"/>
          </a:xfrm>
        </p:spPr>
        <p:txBody>
          <a:bodyPr>
            <a:normAutofit fontScale="90000"/>
          </a:bodyPr>
          <a:lstStyle/>
          <a:p>
            <a:pPr marL="571500" indent="-571500">
              <a:buFont typeface="Wingdings" panose="05000000000000000000" pitchFamily="2" charset="2"/>
              <a:buChar char="ü"/>
            </a:pPr>
            <a:r>
              <a:rPr lang="lt-LT" dirty="0" smtClean="0"/>
              <a:t>Apklausa</a:t>
            </a:r>
            <a:endParaRPr lang="lt-LT" dirty="0"/>
          </a:p>
        </p:txBody>
      </p:sp>
      <p:sp>
        <p:nvSpPr>
          <p:cNvPr id="3" name="Объект 2">
            <a:extLst>
              <a:ext uri="{FF2B5EF4-FFF2-40B4-BE49-F238E27FC236}">
                <a16:creationId xmlns:a16="http://schemas.microsoft.com/office/drawing/2014/main" id="{1B34345F-73BA-4E6B-B9C4-0C2C50D69D65}"/>
              </a:ext>
            </a:extLst>
          </p:cNvPr>
          <p:cNvSpPr>
            <a:spLocks noGrp="1"/>
          </p:cNvSpPr>
          <p:nvPr>
            <p:ph idx="1"/>
          </p:nvPr>
        </p:nvSpPr>
        <p:spPr>
          <a:xfrm>
            <a:off x="399288" y="911227"/>
            <a:ext cx="6870192" cy="4328287"/>
          </a:xfrm>
        </p:spPr>
        <p:txBody>
          <a:bodyPr>
            <a:normAutofit fontScale="92500" lnSpcReduction="20000"/>
          </a:bodyPr>
          <a:lstStyle/>
          <a:p>
            <a:r>
              <a:rPr lang="lt-LT" dirty="0"/>
              <a:t>Ar prieš šią prezentaciją žinojote apie padarinius, kai iš gamtos išraunami augalai ir gėlės? (Taip/Ne)</a:t>
            </a:r>
          </a:p>
          <a:p>
            <a:r>
              <a:rPr lang="lt-LT" dirty="0"/>
              <a:t>Ar dažnai imatės priemonių gamtai apsaugoti savo regione? (Taip/Ne)</a:t>
            </a:r>
          </a:p>
          <a:p>
            <a:r>
              <a:rPr lang="lt-LT" dirty="0"/>
              <a:t>Ar sutinkate, kad kiekvienas iš mūsų gali prisidėti prie gamtos apsaugos? (Taip/Ne)</a:t>
            </a:r>
          </a:p>
          <a:p>
            <a:r>
              <a:rPr lang="lt-LT" dirty="0"/>
              <a:t>Ar norėtumėte matyti pokyčių mūsų vietos gamtos apsaugos taisyklėse? (Taip/Ne)</a:t>
            </a:r>
          </a:p>
          <a:p>
            <a:r>
              <a:rPr lang="lt-LT" dirty="0"/>
              <a:t>Ar jūsų nuomone, mūsų švietimo įstaigoje pateikiama pakankamai informacijos apie gamtos apsaugą? (Taip/Ne)</a:t>
            </a:r>
          </a:p>
        </p:txBody>
      </p:sp>
      <p:pic>
        <p:nvPicPr>
          <p:cNvPr id="4" name="Рисунок 3">
            <a:extLst>
              <a:ext uri="{FF2B5EF4-FFF2-40B4-BE49-F238E27FC236}">
                <a16:creationId xmlns:a16="http://schemas.microsoft.com/office/drawing/2014/main" id="{EF0C786A-9183-4AF1-8349-44F1151F5E8B}"/>
              </a:ext>
            </a:extLst>
          </p:cNvPr>
          <p:cNvPicPr>
            <a:picLocks noChangeAspect="1"/>
          </p:cNvPicPr>
          <p:nvPr/>
        </p:nvPicPr>
        <p:blipFill>
          <a:blip r:embed="rId2"/>
          <a:stretch>
            <a:fillRect/>
          </a:stretch>
        </p:blipFill>
        <p:spPr>
          <a:xfrm>
            <a:off x="7214221" y="911227"/>
            <a:ext cx="4578493" cy="2755631"/>
          </a:xfrm>
          <a:prstGeom prst="rect">
            <a:avLst/>
          </a:prstGeom>
        </p:spPr>
      </p:pic>
    </p:spTree>
    <p:extLst>
      <p:ext uri="{BB962C8B-B14F-4D97-AF65-F5344CB8AC3E}">
        <p14:creationId xmlns:p14="http://schemas.microsoft.com/office/powerpoint/2010/main" val="1363833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DC4E8E7-BB9D-4C39-8F80-4CF0E6C9A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711" y="1832141"/>
            <a:ext cx="3575924" cy="3185277"/>
          </a:xfrm>
          <a:prstGeom prst="rect">
            <a:avLst/>
          </a:prstGeom>
        </p:spPr>
      </p:pic>
      <p:pic>
        <p:nvPicPr>
          <p:cNvPr id="2" name="Рисунок 1">
            <a:extLst>
              <a:ext uri="{FF2B5EF4-FFF2-40B4-BE49-F238E27FC236}">
                <a16:creationId xmlns:a16="http://schemas.microsoft.com/office/drawing/2014/main" id="{ECFCC0D4-E890-40B1-8F4B-3DC1E6537C55}"/>
              </a:ext>
            </a:extLst>
          </p:cNvPr>
          <p:cNvPicPr>
            <a:picLocks noChangeAspect="1"/>
          </p:cNvPicPr>
          <p:nvPr/>
        </p:nvPicPr>
        <p:blipFill>
          <a:blip r:embed="rId3"/>
          <a:stretch>
            <a:fillRect/>
          </a:stretch>
        </p:blipFill>
        <p:spPr>
          <a:xfrm>
            <a:off x="2998719" y="1477108"/>
            <a:ext cx="3548009" cy="3895344"/>
          </a:xfrm>
          <a:prstGeom prst="rect">
            <a:avLst/>
          </a:prstGeom>
        </p:spPr>
      </p:pic>
    </p:spTree>
    <p:extLst>
      <p:ext uri="{BB962C8B-B14F-4D97-AF65-F5344CB8AC3E}">
        <p14:creationId xmlns:p14="http://schemas.microsoft.com/office/powerpoint/2010/main" val="53452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TotalTime>
  <Words>587</Words>
  <Application>Microsoft Office PowerPoint</Application>
  <PresentationFormat>Plačiaekranė</PresentationFormat>
  <Paragraphs>69</Paragraphs>
  <Slides>17</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17</vt:i4>
      </vt:variant>
    </vt:vector>
  </HeadingPairs>
  <TitlesOfParts>
    <vt:vector size="23" baseType="lpstr">
      <vt:lpstr>Arial</vt:lpstr>
      <vt:lpstr>Calibri</vt:lpstr>
      <vt:lpstr>Calibri Light</vt:lpstr>
      <vt:lpstr>Times New Roman</vt:lpstr>
      <vt:lpstr>Wingdings</vt:lpstr>
      <vt:lpstr>Тема Office</vt:lpstr>
      <vt:lpstr>"Nerauk, neskink, neplėšk, žmogau, esi tos pačios gamtos dalis". </vt:lpstr>
      <vt:lpstr>„PowerPoint“ pateiktis</vt:lpstr>
      <vt:lpstr>Gamtoje viskas yra susiję.</vt:lpstr>
      <vt:lpstr>Mokiniai turėjo rasti žmogaus ryšį su gamta</vt:lpstr>
      <vt:lpstr>Virtualus žaidimas "Aš ir gamta". Mokiniai pasirenka veiksmus, kuriais rūpinsis gamta, pažymėdami (+,-) ir paaiškindami, kodėl.</vt:lpstr>
      <vt:lpstr>„PowerPoint“ pateiktis</vt:lpstr>
      <vt:lpstr>PRIEŠ IR PO</vt:lpstr>
      <vt:lpstr>Apklausa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Liubov Pavliuk</dc:creator>
  <cp:lastModifiedBy>Darbuotojas</cp:lastModifiedBy>
  <cp:revision>25</cp:revision>
  <dcterms:created xsi:type="dcterms:W3CDTF">2023-07-11T15:51:39Z</dcterms:created>
  <dcterms:modified xsi:type="dcterms:W3CDTF">2023-08-31T09:04:00Z</dcterms:modified>
</cp:coreProperties>
</file>