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9"/>
  </p:notesMasterIdLst>
  <p:handoutMasterIdLst>
    <p:handoutMasterId r:id="rId10"/>
  </p:handoutMasterIdLst>
  <p:sldIdLst>
    <p:sldId id="1866" r:id="rId5"/>
    <p:sldId id="1873" r:id="rId6"/>
    <p:sldId id="1877" r:id="rId7"/>
    <p:sldId id="1878" r:id="rId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Lines theme" id="{EE9670AD-028C-4190-AAA8-2AF0F3B1E372}">
          <p14:sldIdLst>
            <p14:sldId id="1866"/>
            <p14:sldId id="1873"/>
            <p14:sldId id="1877"/>
            <p14:sldId id="1878"/>
          </p14:sldIdLst>
        </p14:section>
      </p14:sectionLst>
    </p:ex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ECE0D4"/>
    <a:srgbClr val="D1B497"/>
    <a:srgbClr val="E3D1BF"/>
    <a:srgbClr val="AA673C"/>
    <a:srgbClr val="6A6967"/>
    <a:srgbClr val="C19C84"/>
    <a:srgbClr val="F8EBE0"/>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1" autoAdjust="0"/>
  </p:normalViewPr>
  <p:slideViewPr>
    <p:cSldViewPr snapToGrid="0">
      <p:cViewPr varScale="1">
        <p:scale>
          <a:sx n="79" d="100"/>
          <a:sy n="79" d="100"/>
        </p:scale>
        <p:origin x="773" y="72"/>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t>8/28/2023</a:t>
            </a:fld>
            <a:endParaRPr lang="en-US" dirty="0"/>
          </a:p>
        </p:txBody>
      </p:sp>
      <p:sp>
        <p:nvSpPr>
          <p:cNvPr id="4" name="Footer Placeholder 3">
            <a:extLst>
              <a:ext uri="{FF2B5EF4-FFF2-40B4-BE49-F238E27FC236}">
                <a16:creationId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t>‹#›</a:t>
            </a:fld>
            <a:endParaRPr lang="en-US" dirty="0"/>
          </a:p>
        </p:txBody>
      </p:sp>
    </p:spTree>
    <p:extLst>
      <p:ext uri="{BB962C8B-B14F-4D97-AF65-F5344CB8AC3E}">
        <p14:creationId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lt-LT"/>
              <a:t>Spustelėję redaguokite stilių</a:t>
            </a:r>
            <a:endParaRPr lang="en-US" dirty="0"/>
          </a:p>
        </p:txBody>
      </p:sp>
    </p:spTree>
    <p:extLst>
      <p:ext uri="{BB962C8B-B14F-4D97-AF65-F5344CB8AC3E}">
        <p14:creationId xmlns:p14="http://schemas.microsoft.com/office/powerpoint/2010/main" val="2063099788"/>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uščia">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lt-LT"/>
              <a:t>Spustelėkite, kad galėtumėte redaguoti šablono teksto stilius</a:t>
            </a:r>
          </a:p>
          <a:p>
            <a:pPr lvl="1"/>
            <a:r>
              <a:rPr lang="lt-LT"/>
              <a:t>Antras lygis</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lt-LT"/>
              <a:t>Spustelėkite piktogramą norėdami įtraukti paveikslėlį</a:t>
            </a:r>
            <a:endParaRPr lang="en-US" dirty="0"/>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lt-LT"/>
              <a:t>Spustelėję redaguokite stilių</a:t>
            </a:r>
            <a:endParaRPr lang="en-US" dirty="0"/>
          </a:p>
        </p:txBody>
      </p:sp>
    </p:spTree>
    <p:extLst>
      <p:ext uri="{BB962C8B-B14F-4D97-AF65-F5344CB8AC3E}">
        <p14:creationId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lt-LT"/>
              <a:t>Spustelėkite, kad galėtumėte redaguoti šablono teksto stilius</a:t>
            </a:r>
          </a:p>
          <a:p>
            <a:pPr lvl="1"/>
            <a:r>
              <a:rPr lang="lt-LT"/>
              <a:t>Antras lygis</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lt-LT"/>
              <a:t>Spustelėkite piktogramą norėdami įtraukti paveikslėlį</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lt-LT"/>
              <a:t>Spustelėkite piktogramą norėdami įtraukti paveikslėlį</a:t>
            </a:r>
            <a:endParaRPr lang="en-US" dirty="0"/>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lt-LT"/>
              <a:t>Spustelėję redaguokite stilių</a:t>
            </a:r>
            <a:endParaRPr lang="en-US" dirty="0"/>
          </a:p>
        </p:txBody>
      </p:sp>
    </p:spTree>
    <p:extLst>
      <p:ext uri="{BB962C8B-B14F-4D97-AF65-F5344CB8AC3E}">
        <p14:creationId xmlns:p14="http://schemas.microsoft.com/office/powerpoint/2010/main" val="2830834994"/>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lt-LT"/>
              <a:t>Spustelėkite, kad galėtumėte redaguoti šablono teksto stilius</a:t>
            </a:r>
          </a:p>
          <a:p>
            <a:pPr lvl="1"/>
            <a:r>
              <a:rPr lang="lt-LT"/>
              <a:t>Antras lygis</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lt-LT"/>
              <a:t>Spustelėję redaguokite stilių</a:t>
            </a:r>
            <a:endParaRPr lang="en-US" dirty="0"/>
          </a:p>
        </p:txBody>
      </p:sp>
    </p:spTree>
    <p:extLst>
      <p:ext uri="{BB962C8B-B14F-4D97-AF65-F5344CB8AC3E}">
        <p14:creationId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lt-LT"/>
              <a:t>Spustelėkite, kad galėtumėte redaguoti šablono teksto stilius</a:t>
            </a:r>
          </a:p>
          <a:p>
            <a:pPr lvl="1"/>
            <a:r>
              <a:rPr lang="lt-LT"/>
              <a:t>Antras lygis</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lt-LT"/>
              <a:t>Spustelėję redaguokite stilių</a:t>
            </a:r>
            <a:endParaRPr lang="en-US" dirty="0"/>
          </a:p>
        </p:txBody>
      </p:sp>
    </p:spTree>
    <p:extLst>
      <p:ext uri="{BB962C8B-B14F-4D97-AF65-F5344CB8AC3E}">
        <p14:creationId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lt-LT"/>
              <a:t>Spustelėkite, kad galėtumėte redaguoti šablono teksto stilius</a:t>
            </a:r>
          </a:p>
          <a:p>
            <a:pPr lvl="1"/>
            <a:r>
              <a:rPr lang="lt-LT"/>
              <a:t>Antras lygis</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lt-LT"/>
              <a:t>Spustelėję redaguokite stilių</a:t>
            </a:r>
            <a:endParaRPr lang="en-US" dirty="0"/>
          </a:p>
        </p:txBody>
      </p:sp>
    </p:spTree>
    <p:extLst>
      <p:ext uri="{BB962C8B-B14F-4D97-AF65-F5344CB8AC3E}">
        <p14:creationId xmlns:p14="http://schemas.microsoft.com/office/powerpoint/2010/main" val="19559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901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64887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8/28/2023</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tmp"/><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8E5CF-FC82-40DA-8E6D-0BFF887BD80E}"/>
              </a:ext>
            </a:extLst>
          </p:cNvPr>
          <p:cNvSpPr>
            <a:spLocks noGrp="1"/>
          </p:cNvSpPr>
          <p:nvPr>
            <p:ph type="title"/>
          </p:nvPr>
        </p:nvSpPr>
        <p:spPr>
          <a:xfrm>
            <a:off x="2581656" y="2702560"/>
            <a:ext cx="7022592" cy="1860296"/>
          </a:xfrm>
        </p:spPr>
        <p:txBody>
          <a:bodyPr anchor="ctr">
            <a:normAutofit fontScale="90000"/>
          </a:bodyPr>
          <a:lstStyle/>
          <a:p>
            <a:r>
              <a:rPr lang="lt-LT" sz="2400" i="1" dirty="0">
                <a:solidFill>
                  <a:srgbClr val="1E1D1D"/>
                </a:solidFill>
                <a:effectLst/>
                <a:latin typeface="Arial" panose="020B0604020202020204" pitchFamily="34" charset="0"/>
                <a:cs typeface="Arial" panose="020B0604020202020204" pitchFamily="34" charset="0"/>
              </a:rPr>
              <a:t>"Nerauk, neskink, neplėšk, žmogau, esi tos pačios gamtos dalis".</a:t>
            </a:r>
            <a:br>
              <a:rPr lang="lt-LT" sz="2400" b="0" i="0" dirty="0">
                <a:solidFill>
                  <a:srgbClr val="1E1D1D"/>
                </a:solidFill>
                <a:effectLst/>
                <a:latin typeface="Arial" panose="020B0604020202020204" pitchFamily="34" charset="0"/>
                <a:cs typeface="Arial" panose="020B0604020202020204" pitchFamily="34" charset="0"/>
              </a:rPr>
            </a:br>
            <a:r>
              <a:rPr lang="lt-LT" sz="2400" b="0" i="0" dirty="0">
                <a:solidFill>
                  <a:srgbClr val="1E1D1D"/>
                </a:solidFill>
                <a:effectLst/>
                <a:latin typeface="Arial" panose="020B0604020202020204" pitchFamily="34" charset="0"/>
                <a:cs typeface="Arial" panose="020B0604020202020204" pitchFamily="34" charset="0"/>
              </a:rPr>
              <a:t>                              </a:t>
            </a:r>
            <a:r>
              <a:rPr lang="lt-LT" sz="2400" b="0" i="1" dirty="0">
                <a:solidFill>
                  <a:srgbClr val="1E1D1D"/>
                </a:solidFill>
                <a:effectLst/>
                <a:latin typeface="Arial" panose="020B0604020202020204" pitchFamily="34" charset="0"/>
                <a:cs typeface="Arial" panose="020B0604020202020204" pitchFamily="34" charset="0"/>
              </a:rPr>
              <a:t>Dr. Eugenija </a:t>
            </a:r>
            <a:r>
              <a:rPr lang="lt-LT" sz="2400" b="0" i="1" dirty="0" err="1">
                <a:solidFill>
                  <a:srgbClr val="1E1D1D"/>
                </a:solidFill>
                <a:effectLst/>
                <a:latin typeface="Arial" panose="020B0604020202020204" pitchFamily="34" charset="0"/>
                <a:cs typeface="Arial" panose="020B0604020202020204" pitchFamily="34" charset="0"/>
              </a:rPr>
              <a:t>Šimkūnaitė</a:t>
            </a:r>
            <a:br>
              <a:rPr lang="en-US" sz="2400" b="0" i="1" dirty="0">
                <a:solidFill>
                  <a:srgbClr val="1E1D1D"/>
                </a:solidFill>
                <a:effectLst/>
                <a:latin typeface="Arial" panose="020B0604020202020204" pitchFamily="34" charset="0"/>
                <a:cs typeface="Arial" panose="020B0604020202020204" pitchFamily="34" charset="0"/>
              </a:rPr>
            </a:br>
            <a:br>
              <a:rPr lang="en-US" sz="2400" b="0" i="1" dirty="0">
                <a:solidFill>
                  <a:srgbClr val="1E1D1D"/>
                </a:solidFill>
                <a:effectLst/>
                <a:latin typeface="Arial" panose="020B0604020202020204" pitchFamily="34" charset="0"/>
                <a:cs typeface="Arial" panose="020B0604020202020204" pitchFamily="34" charset="0"/>
              </a:rPr>
            </a:br>
            <a:br>
              <a:rPr lang="en-US" sz="2400" b="0" i="1" dirty="0">
                <a:solidFill>
                  <a:srgbClr val="1E1D1D"/>
                </a:solidFill>
                <a:effectLst/>
                <a:latin typeface="Arial" panose="020B0604020202020204" pitchFamily="34" charset="0"/>
                <a:cs typeface="Arial" panose="020B0604020202020204" pitchFamily="34" charset="0"/>
              </a:rPr>
            </a:br>
            <a:br>
              <a:rPr lang="en-US" sz="2400" b="0" i="1" dirty="0">
                <a:solidFill>
                  <a:srgbClr val="1E1D1D"/>
                </a:solidFill>
                <a:effectLst/>
                <a:latin typeface="Arial" panose="020B0604020202020204" pitchFamily="34" charset="0"/>
                <a:cs typeface="Arial" panose="020B0604020202020204" pitchFamily="34" charset="0"/>
              </a:rPr>
            </a:br>
            <a:br>
              <a:rPr lang="en-US" sz="2400" b="0" i="1" dirty="0">
                <a:solidFill>
                  <a:srgbClr val="1E1D1D"/>
                </a:solidFill>
                <a:effectLst/>
                <a:latin typeface="Arial" panose="020B0604020202020204" pitchFamily="34" charset="0"/>
                <a:cs typeface="Arial" panose="020B0604020202020204" pitchFamily="34" charset="0"/>
              </a:rPr>
            </a:br>
            <a:r>
              <a:rPr lang="en-US" sz="2400" b="0" dirty="0" err="1">
                <a:solidFill>
                  <a:srgbClr val="1E1D1D"/>
                </a:solidFill>
                <a:effectLst/>
                <a:latin typeface="Arial" panose="020B0604020202020204" pitchFamily="34" charset="0"/>
                <a:cs typeface="Arial" panose="020B0604020202020204" pitchFamily="34" charset="0"/>
              </a:rPr>
              <a:t>Elektr</a:t>
            </a:r>
            <a:r>
              <a:rPr lang="lt-LT" sz="2400" b="0" dirty="0" err="1">
                <a:solidFill>
                  <a:srgbClr val="1E1D1D"/>
                </a:solidFill>
                <a:effectLst/>
                <a:latin typeface="Arial" panose="020B0604020202020204" pitchFamily="34" charset="0"/>
                <a:cs typeface="Arial" panose="020B0604020202020204" pitchFamily="34" charset="0"/>
              </a:rPr>
              <a:t>ėnų</a:t>
            </a:r>
            <a:r>
              <a:rPr lang="lt-LT" sz="2400" b="0" dirty="0">
                <a:solidFill>
                  <a:srgbClr val="1E1D1D"/>
                </a:solidFill>
                <a:effectLst/>
                <a:latin typeface="Arial" panose="020B0604020202020204" pitchFamily="34" charset="0"/>
                <a:cs typeface="Arial" panose="020B0604020202020204" pitchFamily="34" charset="0"/>
              </a:rPr>
              <a:t> sa</a:t>
            </a:r>
            <a:r>
              <a:rPr lang="lt-LT" sz="2400" b="0" dirty="0">
                <a:solidFill>
                  <a:srgbClr val="1E1D1D"/>
                </a:solidFill>
                <a:latin typeface="Arial" panose="020B0604020202020204" pitchFamily="34" charset="0"/>
                <a:cs typeface="Arial" panose="020B0604020202020204" pitchFamily="34" charset="0"/>
              </a:rPr>
              <a:t>v. Pylimų lopšelis - darželis</a:t>
            </a:r>
            <a:br>
              <a:rPr lang="lt-LT" sz="2400" b="0" i="0" dirty="0">
                <a:solidFill>
                  <a:srgbClr val="1E1D1D"/>
                </a:solidFill>
                <a:effectLst/>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3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a:xfrm>
            <a:off x="762000" y="1412240"/>
            <a:ext cx="8290560" cy="3769360"/>
          </a:xfrm>
        </p:spPr>
        <p:txBody>
          <a:bodyPr/>
          <a:lstStyle/>
          <a:p>
            <a:pPr algn="just">
              <a:lnSpc>
                <a:spcPct val="150000"/>
              </a:lnSpc>
            </a:pPr>
            <a:r>
              <a:rPr lang="lt-LT" b="0" dirty="0">
                <a:solidFill>
                  <a:schemeClr val="tx1"/>
                </a:solidFill>
                <a:latin typeface="Arial" panose="020B0604020202020204" pitchFamily="34" charset="0"/>
                <a:cs typeface="Arial" panose="020B0604020202020204" pitchFamily="34" charset="0"/>
              </a:rPr>
              <a:t>Didelį dėmesį skiriame, kad vaikai, atlikdami įvairias veiklas gamtoje, domėtųsi ir žavėtųsi gamtine aplinka, patirtų pažinimo džiaugsmą, ugdytųsi pagarbą aplinkai, atsakomybę už jos išsaugojimą ir saugaus elgesio gamtoje įgūdžius.</a:t>
            </a:r>
            <a:endParaRPr lang="en-US" b="0" dirty="0">
              <a:solidFill>
                <a:schemeClr val="tx1"/>
              </a:solidFill>
              <a:latin typeface="Arial" panose="020B0604020202020204" pitchFamily="34" charset="0"/>
              <a:cs typeface="Arial" panose="020B0604020202020204" pitchFamily="34" charset="0"/>
            </a:endParaRPr>
          </a:p>
        </p:txBody>
      </p:sp>
      <p:pic>
        <p:nvPicPr>
          <p:cNvPr id="3" name="Paveikslėlis 2">
            <a:extLst>
              <a:ext uri="{FF2B5EF4-FFF2-40B4-BE49-F238E27FC236}">
                <a16:creationId xmlns:a16="http://schemas.microsoft.com/office/drawing/2014/main" id="{FD9747DF-52FD-9EBA-E3C3-504ADAAD3A3C}"/>
              </a:ext>
            </a:extLst>
          </p:cNvPr>
          <p:cNvPicPr>
            <a:picLocks noChangeAspect="1"/>
          </p:cNvPicPr>
          <p:nvPr/>
        </p:nvPicPr>
        <p:blipFill>
          <a:blip r:embed="rId2"/>
          <a:stretch>
            <a:fillRect/>
          </a:stretch>
        </p:blipFill>
        <p:spPr>
          <a:xfrm>
            <a:off x="726153" y="3517399"/>
            <a:ext cx="2444708" cy="2883658"/>
          </a:xfrm>
          <a:prstGeom prst="rect">
            <a:avLst/>
          </a:prstGeom>
        </p:spPr>
      </p:pic>
      <p:pic>
        <p:nvPicPr>
          <p:cNvPr id="4" name="Paveikslėlis 3">
            <a:extLst>
              <a:ext uri="{FF2B5EF4-FFF2-40B4-BE49-F238E27FC236}">
                <a16:creationId xmlns:a16="http://schemas.microsoft.com/office/drawing/2014/main" id="{C97B48B7-7720-ED6D-2D0E-8B01345AA9D8}"/>
              </a:ext>
            </a:extLst>
          </p:cNvPr>
          <p:cNvPicPr>
            <a:picLocks noChangeAspect="1"/>
          </p:cNvPicPr>
          <p:nvPr/>
        </p:nvPicPr>
        <p:blipFill>
          <a:blip r:embed="rId3"/>
          <a:stretch>
            <a:fillRect/>
          </a:stretch>
        </p:blipFill>
        <p:spPr>
          <a:xfrm>
            <a:off x="3450106" y="3468168"/>
            <a:ext cx="2645893" cy="2932889"/>
          </a:xfrm>
          <a:prstGeom prst="rect">
            <a:avLst/>
          </a:prstGeom>
        </p:spPr>
      </p:pic>
      <p:pic>
        <p:nvPicPr>
          <p:cNvPr id="5" name="Paveikslėlis 4">
            <a:extLst>
              <a:ext uri="{FF2B5EF4-FFF2-40B4-BE49-F238E27FC236}">
                <a16:creationId xmlns:a16="http://schemas.microsoft.com/office/drawing/2014/main" id="{32301F80-E061-F222-65F4-A7888C179875}"/>
              </a:ext>
            </a:extLst>
          </p:cNvPr>
          <p:cNvPicPr>
            <a:picLocks noChangeAspect="1"/>
          </p:cNvPicPr>
          <p:nvPr/>
        </p:nvPicPr>
        <p:blipFill>
          <a:blip r:embed="rId4"/>
          <a:stretch>
            <a:fillRect/>
          </a:stretch>
        </p:blipFill>
        <p:spPr>
          <a:xfrm>
            <a:off x="9000628" y="3517399"/>
            <a:ext cx="2554445" cy="2972057"/>
          </a:xfrm>
          <a:prstGeom prst="rect">
            <a:avLst/>
          </a:prstGeom>
        </p:spPr>
      </p:pic>
      <p:pic>
        <p:nvPicPr>
          <p:cNvPr id="7" name="Paveikslėlis 6" descr="Paveikslėlis, kuriame yra varlė, lauko, žalias, laukas&#10;&#10;Automatiškai sugeneruotas aprašymas">
            <a:extLst>
              <a:ext uri="{FF2B5EF4-FFF2-40B4-BE49-F238E27FC236}">
                <a16:creationId xmlns:a16="http://schemas.microsoft.com/office/drawing/2014/main" id="{BAB129AB-886D-9222-3E2F-BF4A2E07AEBB}"/>
              </a:ext>
            </a:extLst>
          </p:cNvPr>
          <p:cNvPicPr>
            <a:picLocks noChangeAspect="1"/>
          </p:cNvPicPr>
          <p:nvPr/>
        </p:nvPicPr>
        <p:blipFill>
          <a:blip r:embed="rId5"/>
          <a:stretch>
            <a:fillRect/>
          </a:stretch>
        </p:blipFill>
        <p:spPr>
          <a:xfrm>
            <a:off x="6409827" y="3468169"/>
            <a:ext cx="2276973" cy="3048406"/>
          </a:xfrm>
          <a:prstGeom prst="rect">
            <a:avLst/>
          </a:prstGeom>
        </p:spPr>
      </p:pic>
    </p:spTree>
    <p:extLst>
      <p:ext uri="{BB962C8B-B14F-4D97-AF65-F5344CB8AC3E}">
        <p14:creationId xmlns:p14="http://schemas.microsoft.com/office/powerpoint/2010/main" val="2616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6CCAFAE8-0D01-40B4-E205-C72E931C4AD8}"/>
              </a:ext>
            </a:extLst>
          </p:cNvPr>
          <p:cNvSpPr>
            <a:spLocks noGrp="1"/>
          </p:cNvSpPr>
          <p:nvPr>
            <p:ph type="title"/>
          </p:nvPr>
        </p:nvSpPr>
        <p:spPr>
          <a:xfrm>
            <a:off x="761999" y="807397"/>
            <a:ext cx="7983167" cy="2726572"/>
          </a:xfrm>
        </p:spPr>
        <p:txBody>
          <a:bodyPr>
            <a:normAutofit/>
          </a:bodyPr>
          <a:lstStyle/>
          <a:p>
            <a:r>
              <a:rPr lang="lt-LT" sz="1800" b="0" dirty="0">
                <a:solidFill>
                  <a:schemeClr val="tx1"/>
                </a:solidFill>
                <a:latin typeface="Arial" panose="020B0604020202020204" pitchFamily="34" charset="0"/>
                <a:cs typeface="Arial" panose="020B0604020202020204" pitchFamily="34" charset="0"/>
              </a:rPr>
              <a:t>Darželio kiemelyje vaikai augina įvairias vaistažoles, braškes.</a:t>
            </a:r>
            <a:br>
              <a:rPr lang="lt-LT" sz="1800" b="0" dirty="0">
                <a:solidFill>
                  <a:schemeClr val="tx1"/>
                </a:solidFill>
                <a:latin typeface="Arial" panose="020B0604020202020204" pitchFamily="34" charset="0"/>
                <a:cs typeface="Arial" panose="020B0604020202020204" pitchFamily="34" charset="0"/>
              </a:rPr>
            </a:br>
            <a:br>
              <a:rPr lang="lt-LT" sz="1800" b="0" dirty="0">
                <a:solidFill>
                  <a:schemeClr val="tx1"/>
                </a:solidFill>
                <a:latin typeface="Arial" panose="020B0604020202020204" pitchFamily="34" charset="0"/>
                <a:cs typeface="Arial" panose="020B0604020202020204" pitchFamily="34" charset="0"/>
              </a:rPr>
            </a:br>
            <a:r>
              <a:rPr lang="lt-LT" sz="1800" b="0" dirty="0">
                <a:solidFill>
                  <a:schemeClr val="tx1"/>
                </a:solidFill>
                <a:latin typeface="Arial" panose="020B0604020202020204" pitchFamily="34" charset="0"/>
                <a:cs typeface="Arial" panose="020B0604020202020204" pitchFamily="34" charset="0"/>
              </a:rPr>
              <a:t>Šios veiklos metu vaikai laisto, prižiūri auginamas lysves. </a:t>
            </a:r>
            <a:br>
              <a:rPr lang="lt-LT" sz="1800" b="0" dirty="0">
                <a:solidFill>
                  <a:schemeClr val="tx1"/>
                </a:solidFill>
                <a:latin typeface="Arial" panose="020B0604020202020204" pitchFamily="34" charset="0"/>
                <a:cs typeface="Arial" panose="020B0604020202020204" pitchFamily="34" charset="0"/>
              </a:rPr>
            </a:br>
            <a:br>
              <a:rPr lang="lt-LT" sz="1800" b="0" dirty="0">
                <a:solidFill>
                  <a:schemeClr val="tx1"/>
                </a:solidFill>
                <a:latin typeface="Arial" panose="020B0604020202020204" pitchFamily="34" charset="0"/>
                <a:cs typeface="Arial" panose="020B0604020202020204" pitchFamily="34" charset="0"/>
              </a:rPr>
            </a:br>
            <a:r>
              <a:rPr lang="lt-LT" sz="1800" b="0" dirty="0">
                <a:solidFill>
                  <a:schemeClr val="tx1"/>
                </a:solidFill>
                <a:latin typeface="Arial" panose="020B0604020202020204" pitchFamily="34" charset="0"/>
                <a:cs typeface="Arial" panose="020B0604020202020204" pitchFamily="34" charset="0"/>
              </a:rPr>
              <a:t>Stebi vaistažolių, braškių augimo procesą, uosto, liečia, ragauja arbatas ir vaisius.</a:t>
            </a:r>
            <a:br>
              <a:rPr lang="lt-LT" sz="1800" b="0" dirty="0">
                <a:solidFill>
                  <a:schemeClr val="tx1"/>
                </a:solidFill>
                <a:latin typeface="Arial" panose="020B0604020202020204" pitchFamily="34" charset="0"/>
                <a:cs typeface="Arial" panose="020B0604020202020204" pitchFamily="34" charset="0"/>
              </a:rPr>
            </a:br>
            <a:br>
              <a:rPr lang="lt-LT" sz="1800" b="0" dirty="0">
                <a:solidFill>
                  <a:schemeClr val="tx1"/>
                </a:solidFill>
                <a:latin typeface="Arial" panose="020B0604020202020204" pitchFamily="34" charset="0"/>
                <a:cs typeface="Arial" panose="020B0604020202020204" pitchFamily="34" charset="0"/>
              </a:rPr>
            </a:br>
            <a:r>
              <a:rPr lang="lt-LT" sz="1800" b="0" dirty="0">
                <a:solidFill>
                  <a:schemeClr val="tx1"/>
                </a:solidFill>
                <a:latin typeface="Arial" panose="020B0604020202020204" pitchFamily="34" charset="0"/>
                <a:cs typeface="Arial" panose="020B0604020202020204" pitchFamily="34" charset="0"/>
              </a:rPr>
              <a:t>Ugdosi pagarbą supančiai gamtai,  atsakomybės jausmą ir mokosi tarpusavio bendrystės.</a:t>
            </a:r>
            <a:endParaRPr lang="en-US" sz="1800" b="0" dirty="0">
              <a:solidFill>
                <a:schemeClr val="tx1"/>
              </a:solidFill>
              <a:latin typeface="Arial" panose="020B0604020202020204" pitchFamily="34" charset="0"/>
              <a:cs typeface="Arial" panose="020B0604020202020204" pitchFamily="34" charset="0"/>
            </a:endParaRPr>
          </a:p>
        </p:txBody>
      </p:sp>
      <p:pic>
        <p:nvPicPr>
          <p:cNvPr id="5" name="Paveikslėlis 4" descr="Paveikslėlis, kuriame yra lauko, apranga, žolė, asmuo&#10;&#10;Automatiškai sugeneruotas aprašymas">
            <a:extLst>
              <a:ext uri="{FF2B5EF4-FFF2-40B4-BE49-F238E27FC236}">
                <a16:creationId xmlns:a16="http://schemas.microsoft.com/office/drawing/2014/main" id="{95884945-C5D0-58B5-8551-693D86C0C60C}"/>
              </a:ext>
            </a:extLst>
          </p:cNvPr>
          <p:cNvPicPr>
            <a:picLocks noChangeAspect="1"/>
          </p:cNvPicPr>
          <p:nvPr/>
        </p:nvPicPr>
        <p:blipFill>
          <a:blip r:embed="rId2"/>
          <a:stretch>
            <a:fillRect/>
          </a:stretch>
        </p:blipFill>
        <p:spPr>
          <a:xfrm>
            <a:off x="5272178" y="3357006"/>
            <a:ext cx="2991145" cy="3194247"/>
          </a:xfrm>
          <a:prstGeom prst="rect">
            <a:avLst/>
          </a:prstGeom>
        </p:spPr>
      </p:pic>
      <p:pic>
        <p:nvPicPr>
          <p:cNvPr id="9" name="Paveikslėlis 8" descr="Paveikslėlis, kuriame yra lauko, žolė, žolelė, augalas&#10;&#10;Automatiškai sugeneruotas aprašymas">
            <a:extLst>
              <a:ext uri="{FF2B5EF4-FFF2-40B4-BE49-F238E27FC236}">
                <a16:creationId xmlns:a16="http://schemas.microsoft.com/office/drawing/2014/main" id="{ED97F1BF-5169-D289-FFA7-C435C57EE74F}"/>
              </a:ext>
            </a:extLst>
          </p:cNvPr>
          <p:cNvPicPr>
            <a:picLocks noChangeAspect="1"/>
          </p:cNvPicPr>
          <p:nvPr/>
        </p:nvPicPr>
        <p:blipFill>
          <a:blip r:embed="rId3"/>
          <a:stretch>
            <a:fillRect/>
          </a:stretch>
        </p:blipFill>
        <p:spPr>
          <a:xfrm>
            <a:off x="1131650" y="3533968"/>
            <a:ext cx="3080969" cy="2840321"/>
          </a:xfrm>
          <a:prstGeom prst="rect">
            <a:avLst/>
          </a:prstGeom>
        </p:spPr>
      </p:pic>
    </p:spTree>
    <p:extLst>
      <p:ext uri="{BB962C8B-B14F-4D97-AF65-F5344CB8AC3E}">
        <p14:creationId xmlns:p14="http://schemas.microsoft.com/office/powerpoint/2010/main" val="18643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4C29BD36-94E5-84F3-AB44-7BDA6BFD4912}"/>
              </a:ext>
            </a:extLst>
          </p:cNvPr>
          <p:cNvSpPr>
            <a:spLocks noGrp="1"/>
          </p:cNvSpPr>
          <p:nvPr>
            <p:ph type="body" sz="quarter" idx="11"/>
          </p:nvPr>
        </p:nvSpPr>
        <p:spPr>
          <a:xfrm>
            <a:off x="282102" y="1809345"/>
            <a:ext cx="6956898" cy="3372255"/>
          </a:xfrm>
        </p:spPr>
        <p:txBody>
          <a:bodyPr/>
          <a:lstStyle/>
          <a:p>
            <a:pPr algn="just"/>
            <a:r>
              <a:rPr lang="lt-LT" dirty="0"/>
              <a:t>	</a:t>
            </a:r>
            <a:r>
              <a:rPr lang="lt-LT" b="0" dirty="0">
                <a:solidFill>
                  <a:schemeClr val="tx1"/>
                </a:solidFill>
                <a:latin typeface="Arial" panose="020B0604020202020204" pitchFamily="34" charset="0"/>
                <a:cs typeface="Arial" panose="020B0604020202020204" pitchFamily="34" charset="0"/>
              </a:rPr>
              <a:t>Darželis apsuptas nuostabios gamtos, kurioje driekiasi Vievio ežeras.</a:t>
            </a:r>
          </a:p>
          <a:p>
            <a:pPr algn="just"/>
            <a:r>
              <a:rPr lang="lt-LT" b="0" i="0" dirty="0">
                <a:solidFill>
                  <a:schemeClr val="tx1"/>
                </a:solidFill>
                <a:effectLst/>
                <a:latin typeface="Arial" panose="020B0604020202020204" pitchFamily="34" charset="0"/>
                <a:cs typeface="Arial" panose="020B0604020202020204" pitchFamily="34" charset="0"/>
              </a:rPr>
              <a:t>	Diskutuodami apie švarią, gražią gamtą, išsiaiškinome aplinkos tausojimo svarbą, aptarėme, kaip reikia elgtis prie vandens telkinių, nes visi norime būti saugūs ir laimingi.</a:t>
            </a:r>
            <a:endParaRPr lang="en-US" dirty="0">
              <a:solidFill>
                <a:schemeClr val="tx1"/>
              </a:solidFill>
              <a:latin typeface="Arial" panose="020B0604020202020204" pitchFamily="34" charset="0"/>
              <a:cs typeface="Arial" panose="020B0604020202020204" pitchFamily="34" charset="0"/>
            </a:endParaRPr>
          </a:p>
        </p:txBody>
      </p:sp>
      <p:pic>
        <p:nvPicPr>
          <p:cNvPr id="5" name="Paveikslėlis 4" descr="Paveikslėlis, kuriame yra apranga, žolė, lauko, avalynė&#10;&#10;Automatiškai sugeneruotas aprašymas">
            <a:extLst>
              <a:ext uri="{FF2B5EF4-FFF2-40B4-BE49-F238E27FC236}">
                <a16:creationId xmlns:a16="http://schemas.microsoft.com/office/drawing/2014/main" id="{F18C3DD7-5236-CF04-1B58-251872E35BB9}"/>
              </a:ext>
            </a:extLst>
          </p:cNvPr>
          <p:cNvPicPr>
            <a:picLocks noChangeAspect="1"/>
          </p:cNvPicPr>
          <p:nvPr/>
        </p:nvPicPr>
        <p:blipFill>
          <a:blip r:embed="rId2"/>
          <a:stretch>
            <a:fillRect/>
          </a:stretch>
        </p:blipFill>
        <p:spPr>
          <a:xfrm>
            <a:off x="7830766" y="1653877"/>
            <a:ext cx="3774332" cy="3550246"/>
          </a:xfrm>
          <a:prstGeom prst="rect">
            <a:avLst/>
          </a:prstGeom>
        </p:spPr>
      </p:pic>
    </p:spTree>
    <p:extLst>
      <p:ext uri="{BB962C8B-B14F-4D97-AF65-F5344CB8AC3E}">
        <p14:creationId xmlns:p14="http://schemas.microsoft.com/office/powerpoint/2010/main" val="10812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1D141EBB-3386-4164-A294-111C6309E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9CE79C-5104-4273-B83B-D03AD839A8F7}">
  <ds:schemaRefs>
    <ds:schemaRef ds:uri="http://schemas.microsoft.com/sharepoint/v3/contenttype/forms"/>
  </ds:schemaRefs>
</ds:datastoreItem>
</file>

<file path=customXml/itemProps3.xml><?xml version="1.0" encoding="utf-8"?>
<ds:datastoreItem xmlns:ds="http://schemas.openxmlformats.org/officeDocument/2006/customXml" ds:itemID="{4E18D074-6F3D-488C-8220-03C2DEFDE85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Asian Pacific American Heritage Month presentation</Template>
  <TotalTime>56</TotalTime>
  <Words>166</Words>
  <Application>Microsoft Office PowerPoint</Application>
  <PresentationFormat>Plačiaekranė</PresentationFormat>
  <Paragraphs>6</Paragraphs>
  <Slides>4</Slides>
  <Notes>1</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4</vt:i4>
      </vt:variant>
    </vt:vector>
  </HeadingPairs>
  <TitlesOfParts>
    <vt:vector size="7" baseType="lpstr">
      <vt:lpstr>Arial</vt:lpstr>
      <vt:lpstr>Segoe UI</vt:lpstr>
      <vt:lpstr>1_Office Theme</vt:lpstr>
      <vt:lpstr>"Nerauk, neskink, neplėšk, žmogau, esi tos pačios gamtos dalis".                               Dr. Eugenija Šimkūnaitė     Elektrėnų sav. Pylimų lopšelis - darželis </vt:lpstr>
      <vt:lpstr>„PowerPoint“ pateiktis</vt:lpstr>
      <vt:lpstr>Darželio kiemelyje vaikai augina įvairias vaistažoles, braškes.  Šios veiklos metu vaikai laisto, prižiūri auginamas lysves.   Stebi vaistažolių, braškių augimo procesą, uosto, liečia, ragauja arbatas ir vaisius.  Ugdosi pagarbą supančiai gamtai,  atsakomybės jausmą ir mokosi tarpusavio bendrystės.</vt:lpstr>
      <vt:lpstr>„PowerPoint“ pateiktis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"Nerauk, neskink, neplėšk, žmogau, esi tos pačios gamtos dalis".                               Dr. Eugenija Šimkūnaitė     Elektrėnų sav. Pylimų lopšelis - darželis </dc:title>
  <dc:subject/>
  <dc:creator>Edita Giliuniene</dc:creator>
  <cp:keywords/>
  <dc:description/>
  <cp:lastModifiedBy>Edita Giliuniene</cp:lastModifiedBy>
  <cp:revision>4</cp:revision>
  <dcterms:created xsi:type="dcterms:W3CDTF">2023-08-23T13:01:39Z</dcterms:created>
  <dcterms:modified xsi:type="dcterms:W3CDTF">2023-08-28T07:15:04Z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