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1"/>
  </p:notesMasterIdLst>
  <p:sldIdLst>
    <p:sldId id="278" r:id="rId2"/>
    <p:sldId id="280" r:id="rId3"/>
    <p:sldId id="279" r:id="rId4"/>
    <p:sldId id="281" r:id="rId5"/>
    <p:sldId id="282" r:id="rId6"/>
    <p:sldId id="283" r:id="rId7"/>
    <p:sldId id="284" r:id="rId8"/>
    <p:sldId id="285" r:id="rId9"/>
    <p:sldId id="28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3"/>
  </p:normalViewPr>
  <p:slideViewPr>
    <p:cSldViewPr snapToGrid="0">
      <p:cViewPr varScale="1">
        <p:scale>
          <a:sx n="83" d="100"/>
          <a:sy n="83" d="100"/>
        </p:scale>
        <p:origin x="65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3EAC9-6D3F-A248-9B26-C9952E85D048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381F8-B3D5-6041-A1A0-9C7EFD0ED50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901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328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81465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792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51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356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919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173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35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024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175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632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8/30/2023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038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700" i="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1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E7D58-BE3B-B153-E6F4-57BEED7DE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3273"/>
            <a:ext cx="10058400" cy="1414087"/>
          </a:xfrm>
        </p:spPr>
        <p:txBody>
          <a:bodyPr>
            <a:normAutofit fontScale="90000"/>
          </a:bodyPr>
          <a:lstStyle/>
          <a:p>
            <a:r>
              <a:rPr lang="lt-LT" sz="2200" dirty="0" smtClean="0">
                <a:latin typeface="Bookman Old Style" panose="02050604050505020204" pitchFamily="18" charset="0"/>
              </a:rPr>
              <a:t/>
            </a:r>
            <a:br>
              <a:rPr lang="lt-LT" sz="2200" dirty="0" smtClean="0">
                <a:latin typeface="Bookman Old Style" panose="02050604050505020204" pitchFamily="18" charset="0"/>
              </a:rPr>
            </a:br>
            <a:r>
              <a:rPr lang="lt-LT" sz="3100" dirty="0" smtClean="0">
                <a:latin typeface="Bookman Old Style" panose="02050604050505020204" pitchFamily="18" charset="0"/>
              </a:rPr>
              <a:t> „</a:t>
            </a:r>
            <a:r>
              <a:rPr lang="lt-LT" sz="3100" dirty="0" smtClean="0"/>
              <a:t>Nerauk</a:t>
            </a:r>
            <a:r>
              <a:rPr lang="lt-LT" sz="3100" dirty="0"/>
              <a:t>, neskink, neplėšk, žmogau, esi tos pačios gamtos </a:t>
            </a:r>
            <a:r>
              <a:rPr lang="lt-LT" sz="3100" dirty="0" smtClean="0"/>
              <a:t>dalis“.</a:t>
            </a:r>
            <a:r>
              <a:rPr lang="lt-LT" sz="3100" dirty="0"/>
              <a:t/>
            </a:r>
            <a:br>
              <a:rPr lang="lt-LT" sz="3100" dirty="0"/>
            </a:br>
            <a:r>
              <a:rPr lang="lt-LT" sz="3100" dirty="0"/>
              <a:t>                                                        </a:t>
            </a:r>
            <a:r>
              <a:rPr lang="lt-LT" sz="3100" dirty="0" smtClean="0"/>
              <a:t>                          </a:t>
            </a:r>
            <a:r>
              <a:rPr lang="lt-LT" sz="3100" dirty="0"/>
              <a:t>  </a:t>
            </a:r>
            <a:r>
              <a:rPr lang="lt-LT" sz="3100" i="1" dirty="0"/>
              <a:t>Dr. Eugenija </a:t>
            </a:r>
            <a:r>
              <a:rPr lang="lt-LT" sz="3100" i="1" dirty="0" err="1"/>
              <a:t>Šimkūnaitė</a:t>
            </a:r>
            <a:r>
              <a:rPr lang="lt-LT" dirty="0"/>
              <a:t/>
            </a:r>
            <a:br>
              <a:rPr lang="lt-LT" dirty="0"/>
            </a:br>
            <a:endParaRPr lang="en-US" dirty="0">
              <a:latin typeface="Bookman Old Style" panose="020506040505050202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52467C-047E-0B48-FD77-0A7B2B6E7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t-LT" dirty="0" smtClean="0">
                <a:latin typeface="Bookman Old Style" panose="02050604050505020204" pitchFamily="18" charset="0"/>
              </a:rPr>
              <a:t>  </a:t>
            </a:r>
            <a:r>
              <a:rPr lang="en-US" dirty="0" smtClean="0">
                <a:latin typeface="Bookman Old Style" panose="02050604050505020204" pitchFamily="18" charset="0"/>
              </a:rPr>
              <a:t>Su </a:t>
            </a:r>
            <a:r>
              <a:rPr lang="en-US" dirty="0" err="1">
                <a:latin typeface="Bookman Old Style" panose="02050604050505020204" pitchFamily="18" charset="0"/>
              </a:rPr>
              <a:t>vaikais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aptarėme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kodėl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nevertėtų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skinti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ir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mėtyti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gėlių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žolių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ir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augaliukų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pasivaikščiojimo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metu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  <a:r>
              <a:rPr lang="en-US" dirty="0" err="1">
                <a:latin typeface="Bookman Old Style" panose="02050604050505020204" pitchFamily="18" charset="0"/>
              </a:rPr>
              <a:t>Pirmiausia</a:t>
            </a:r>
            <a:r>
              <a:rPr lang="en-US" dirty="0">
                <a:latin typeface="Bookman Old Style" panose="02050604050505020204" pitchFamily="18" charset="0"/>
              </a:rPr>
              <a:t>, kai </a:t>
            </a:r>
            <a:r>
              <a:rPr lang="en-US" dirty="0" err="1">
                <a:latin typeface="Bookman Old Style" panose="02050604050505020204" pitchFamily="18" charset="0"/>
              </a:rPr>
              <a:t>kurie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augalai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turi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įvairių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gydomųjų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savybių</a:t>
            </a:r>
            <a:r>
              <a:rPr lang="en-US" dirty="0">
                <a:latin typeface="Bookman Old Style" panose="02050604050505020204" pitchFamily="18" charset="0"/>
              </a:rPr>
              <a:t>, tad </a:t>
            </a:r>
            <a:r>
              <a:rPr lang="en-US" dirty="0" err="1">
                <a:latin typeface="Bookman Old Style" panose="02050604050505020204" pitchFamily="18" charset="0"/>
              </a:rPr>
              <a:t>šių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neverta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išmesti</a:t>
            </a:r>
            <a:r>
              <a:rPr lang="en-US" dirty="0">
                <a:latin typeface="Bookman Old Style" panose="02050604050505020204" pitchFamily="18" charset="0"/>
              </a:rPr>
              <a:t>. Antra, kai </a:t>
            </a:r>
            <a:r>
              <a:rPr lang="en-US" dirty="0" err="1">
                <a:latin typeface="Bookman Old Style" panose="02050604050505020204" pitchFamily="18" charset="0"/>
              </a:rPr>
              <a:t>kurie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gali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būti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nuodingi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todėl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jų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negalima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nei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liesti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nei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ragauti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  <a:r>
              <a:rPr lang="en-US" dirty="0" err="1">
                <a:latin typeface="Bookman Old Style" panose="02050604050505020204" pitchFamily="18" charset="0"/>
              </a:rPr>
              <a:t>Trečia</a:t>
            </a:r>
            <a:r>
              <a:rPr lang="en-US" dirty="0">
                <a:latin typeface="Bookman Old Style" panose="02050604050505020204" pitchFamily="18" charset="0"/>
              </a:rPr>
              <a:t>, kai </a:t>
            </a:r>
            <a:r>
              <a:rPr lang="en-US" dirty="0" err="1">
                <a:latin typeface="Bookman Old Style" panose="02050604050505020204" pitchFamily="18" charset="0"/>
              </a:rPr>
              <a:t>kurie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augalai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yra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reikalingi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būtent</a:t>
            </a:r>
            <a:r>
              <a:rPr lang="en-US" dirty="0">
                <a:latin typeface="Bookman Old Style" panose="02050604050505020204" pitchFamily="18" charset="0"/>
              </a:rPr>
              <a:t> tai </a:t>
            </a:r>
            <a:r>
              <a:rPr lang="en-US" dirty="0" err="1">
                <a:latin typeface="Bookman Old Style" panose="02050604050505020204" pitchFamily="18" charset="0"/>
              </a:rPr>
              <a:t>vietai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kur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juos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radai</a:t>
            </a:r>
            <a:r>
              <a:rPr lang="en-US" dirty="0">
                <a:latin typeface="Bookman Old Style" panose="02050604050505020204" pitchFamily="18" charset="0"/>
              </a:rPr>
              <a:t> – tai </a:t>
            </a:r>
            <a:r>
              <a:rPr lang="en-US" dirty="0" err="1">
                <a:latin typeface="Bookman Old Style" panose="02050604050505020204" pitchFamily="18" charset="0"/>
              </a:rPr>
              <a:t>ekosistemai</a:t>
            </a:r>
            <a:r>
              <a:rPr lang="en-US" dirty="0">
                <a:latin typeface="Bookman Old Style" panose="02050604050505020204" pitchFamily="18" charset="0"/>
              </a:rPr>
              <a:t>- </a:t>
            </a:r>
            <a:r>
              <a:rPr lang="en-US" dirty="0" err="1">
                <a:latin typeface="Bookman Old Style" panose="02050604050505020204" pitchFamily="18" charset="0"/>
              </a:rPr>
              <a:t>aplink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gyvenantiems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gyvūnams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vabaliukams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ir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kitiems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augalams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  <a:r>
              <a:rPr lang="en-US" dirty="0" err="1">
                <a:latin typeface="Bookman Old Style" panose="02050604050505020204" pitchFamily="18" charset="0"/>
              </a:rPr>
              <a:t>Tuomet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vaikai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sužinojo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apie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įvairius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negirdėtus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augalus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tokius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kaip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tulpmedis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diemedis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ožekšniai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kvapusis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snaputis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meileniai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poniabudė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  <a:r>
              <a:rPr lang="en-US" dirty="0" err="1">
                <a:latin typeface="Bookman Old Style" panose="02050604050505020204" pitchFamily="18" charset="0"/>
              </a:rPr>
              <a:t>Vaikai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stiprino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meilę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gamtai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rinkdami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įdomiausią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ir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gražiausią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pavadinimą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spėliodami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kaip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augalas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atrodo</a:t>
            </a:r>
            <a:r>
              <a:rPr lang="en-US" dirty="0">
                <a:latin typeface="Bookman Old Style" panose="02050604050505020204" pitchFamily="18" charset="0"/>
              </a:rPr>
              <a:t>, </a:t>
            </a:r>
            <a:r>
              <a:rPr lang="en-US" dirty="0" err="1">
                <a:latin typeface="Bookman Old Style" panose="02050604050505020204" pitchFamily="18" charset="0"/>
              </a:rPr>
              <a:t>pasakodami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apie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savo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žinomus</a:t>
            </a:r>
            <a:r>
              <a:rPr lang="en-US" dirty="0">
                <a:latin typeface="Bookman Old Style" panose="02050604050505020204" pitchFamily="18" charset="0"/>
              </a:rPr>
              <a:t> </a:t>
            </a:r>
            <a:r>
              <a:rPr lang="en-US" dirty="0" err="1">
                <a:latin typeface="Bookman Old Style" panose="02050604050505020204" pitchFamily="18" charset="0"/>
              </a:rPr>
              <a:t>augalus</a:t>
            </a:r>
            <a:r>
              <a:rPr lang="en-US" dirty="0">
                <a:latin typeface="Bookman Old Style" panose="020506040505050202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9547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with yellow flowers&#10;&#10;Description automatically generated with low confidence">
            <a:extLst>
              <a:ext uri="{FF2B5EF4-FFF2-40B4-BE49-F238E27FC236}">
                <a16:creationId xmlns:a16="http://schemas.microsoft.com/office/drawing/2014/main" id="{BD992747-01BE-BDFA-3467-9093F5454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480" b="16665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FC1EB0-DB92-4E98-B3A9-0CD6FA5A8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8326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232EAA8-E747-3E47-DEFD-12C4BD8CC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927" y="770122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TULPMEDIS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1770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6482F060-A4AF-4E0B-B364-7C6BA4AE9C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A1D0C8-FB86-A91B-5DC2-54D1ADFE8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814" y="640080"/>
            <a:ext cx="3659246" cy="285031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 err="1">
                <a:solidFill>
                  <a:srgbClr val="FFFFFF"/>
                </a:solidFill>
              </a:rPr>
              <a:t>Ožekšnis</a:t>
            </a:r>
            <a:endParaRPr lang="en-US" sz="54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651268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outdoor, plant, grass, spring&#10;&#10;Description automatically generated">
            <a:extLst>
              <a:ext uri="{FF2B5EF4-FFF2-40B4-BE49-F238E27FC236}">
                <a16:creationId xmlns:a16="http://schemas.microsoft.com/office/drawing/2014/main" id="{019BBEA3-790D-3DD4-F5BA-C5255E9882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1" b="6920"/>
          <a:stretch/>
        </p:blipFill>
        <p:spPr>
          <a:xfrm>
            <a:off x="4635095" y="10"/>
            <a:ext cx="7556889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CDCEDF1-8C64-8060-4499-094EB6D99CF1}"/>
              </a:ext>
            </a:extLst>
          </p:cNvPr>
          <p:cNvSpPr txBox="1"/>
          <p:nvPr/>
        </p:nvSpPr>
        <p:spPr>
          <a:xfrm>
            <a:off x="9915525" y="907761"/>
            <a:ext cx="16632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Taip</a:t>
            </a:r>
            <a:r>
              <a:rPr lang="en-US" sz="32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/Ne</a:t>
            </a:r>
          </a:p>
        </p:txBody>
      </p:sp>
    </p:spTree>
    <p:extLst>
      <p:ext uri="{BB962C8B-B14F-4D97-AF65-F5344CB8AC3E}">
        <p14:creationId xmlns:p14="http://schemas.microsoft.com/office/powerpoint/2010/main" val="341017140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lose-up of a green plant&#10;&#10;Description automatically generated with medium confidence">
            <a:extLst>
              <a:ext uri="{FF2B5EF4-FFF2-40B4-BE49-F238E27FC236}">
                <a16:creationId xmlns:a16="http://schemas.microsoft.com/office/drawing/2014/main" id="{0164B8DB-2241-AA3C-79EF-8DE4BFD580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892" b="22563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EFC1EB0-DB92-4E98-B3A9-0CD6FA5A8B6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38326" y="-341385"/>
            <a:ext cx="6858003" cy="7540754"/>
          </a:xfrm>
          <a:prstGeom prst="rect">
            <a:avLst/>
          </a:prstGeom>
          <a:gradFill flip="none" rotWithShape="1">
            <a:gsLst>
              <a:gs pos="48000">
                <a:schemeClr val="tx1">
                  <a:alpha val="25000"/>
                </a:schemeClr>
              </a:gs>
              <a:gs pos="85000">
                <a:schemeClr val="tx1">
                  <a:alpha val="45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BDC1AD-4F11-ADFB-DD57-47453FD51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DIEMEDIS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865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2FDF0794-1B86-42B2-B8C7-F60123E638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4" y="0"/>
            <a:ext cx="12188726" cy="6858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urple flowers on a plant&#10;&#10;Description automatically generated with low confidence">
            <a:extLst>
              <a:ext uri="{FF2B5EF4-FFF2-40B4-BE49-F238E27FC236}">
                <a16:creationId xmlns:a16="http://schemas.microsoft.com/office/drawing/2014/main" id="{BA554382-9486-73F0-0851-A08C0709E3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415" b="32272"/>
          <a:stretch/>
        </p:blipFill>
        <p:spPr>
          <a:xfrm>
            <a:off x="20" y="975"/>
            <a:ext cx="12191980" cy="68580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C5373426-E26E-431D-959C-5DB96C0B62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7" y="1238442"/>
            <a:ext cx="3635926" cy="43557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B97E07-8C3A-D8A1-AD0D-77D2B65DE2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277" y="1475234"/>
            <a:ext cx="3214307" cy="290169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dirty="0" err="1">
                <a:solidFill>
                  <a:schemeClr val="tx1"/>
                </a:solidFill>
              </a:rPr>
              <a:t>Kvapusis</a:t>
            </a:r>
            <a:r>
              <a:rPr lang="en-US" sz="4400" dirty="0">
                <a:solidFill>
                  <a:schemeClr val="tx1"/>
                </a:solidFill>
              </a:rPr>
              <a:t/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4400" dirty="0" err="1">
                <a:solidFill>
                  <a:schemeClr val="tx1"/>
                </a:solidFill>
              </a:rPr>
              <a:t>snaputis</a:t>
            </a:r>
            <a:endParaRPr lang="en-US" sz="4400" dirty="0">
              <a:solidFill>
                <a:schemeClr val="tx1"/>
              </a:solidFill>
            </a:endParaRPr>
          </a:p>
        </p:txBody>
      </p:sp>
      <p:cxnSp>
        <p:nvCxnSpPr>
          <p:cNvPr id="18" name="!!Straight Connector">
            <a:extLst>
              <a:ext uri="{FF2B5EF4-FFF2-40B4-BE49-F238E27FC236}">
                <a16:creationId xmlns:a16="http://schemas.microsoft.com/office/drawing/2014/main" id="{96D07482-83A3-4451-943C-B4696108295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06950" y="4508519"/>
            <a:ext cx="3108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E239D8CC-16F4-4B2B-80F0-203C56D0D2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73636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close up of a flower&#10;&#10;Description automatically generated with low confidence">
            <a:extLst>
              <a:ext uri="{FF2B5EF4-FFF2-40B4-BE49-F238E27FC236}">
                <a16:creationId xmlns:a16="http://schemas.microsoft.com/office/drawing/2014/main" id="{A00BB6D1-1026-10A8-DF9F-FE5DED7A6C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65" b="12165"/>
          <a:stretch/>
        </p:blipFill>
        <p:spPr>
          <a:xfrm>
            <a:off x="-32" y="10"/>
            <a:ext cx="12192031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FD57664-637D-40CA-83F2-B729A932BD3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2307" y="4915076"/>
            <a:ext cx="12188952" cy="1942924"/>
          </a:xfrm>
          <a:prstGeom prst="rect">
            <a:avLst/>
          </a:prstGeom>
          <a:gradFill>
            <a:gsLst>
              <a:gs pos="4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62B16E-C5ED-8761-B69E-3AC4F72ECE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3313" y="5577839"/>
            <a:ext cx="7137263" cy="128016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800" dirty="0" err="1">
                <a:solidFill>
                  <a:srgbClr val="FFFFFF"/>
                </a:solidFill>
              </a:rPr>
              <a:t>Meileniai</a:t>
            </a:r>
            <a:endParaRPr lang="en-US" sz="4800" dirty="0">
              <a:solidFill>
                <a:srgbClr val="FFFFFF"/>
              </a:solidFill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5B557D3-D7B4-404B-84A1-9BD182BE5B0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rot="16200000">
            <a:off x="7532813" y="5760720"/>
            <a:ext cx="118872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6214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>
            <a:extLst>
              <a:ext uri="{FF2B5EF4-FFF2-40B4-BE49-F238E27FC236}">
                <a16:creationId xmlns:a16="http://schemas.microsoft.com/office/drawing/2014/main" id="{E844E128-FF69-4E9F-8327-6B504B3C5A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" y="0"/>
            <a:ext cx="12191985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9BC853-75DA-D48E-0C84-499B8D9A3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516835"/>
            <a:ext cx="3448259" cy="1666501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FFFFFF"/>
                </a:solidFill>
              </a:rPr>
              <a:t>Poniabudė</a:t>
            </a:r>
            <a:endParaRPr lang="en-US" sz="4000" dirty="0">
              <a:solidFill>
                <a:srgbClr val="FFFFFF"/>
              </a:solidFill>
            </a:endParaRPr>
          </a:p>
        </p:txBody>
      </p:sp>
      <p:cxnSp>
        <p:nvCxnSpPr>
          <p:cNvPr id="19" name="Straight Connector 13">
            <a:extLst>
              <a:ext uri="{FF2B5EF4-FFF2-40B4-BE49-F238E27FC236}">
                <a16:creationId xmlns:a16="http://schemas.microsoft.com/office/drawing/2014/main" id="{055CEADF-09EA-423C-8C45-F94AF44D5AF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3686" y="2353592"/>
            <a:ext cx="329184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A picture containing fungus, outdoor, mushroom, autumn&#10;&#10;Description automatically generated">
            <a:extLst>
              <a:ext uri="{FF2B5EF4-FFF2-40B4-BE49-F238E27FC236}">
                <a16:creationId xmlns:a16="http://schemas.microsoft.com/office/drawing/2014/main" id="{3E039236-10D2-6C52-0940-AB6A10C0FF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48" r="18614" b="-2"/>
          <a:stretch/>
        </p:blipFill>
        <p:spPr>
          <a:xfrm>
            <a:off x="4654296" y="10"/>
            <a:ext cx="753770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5708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1097280" y="609601"/>
            <a:ext cx="10058400" cy="5259492"/>
          </a:xfrm>
        </p:spPr>
        <p:txBody>
          <a:bodyPr>
            <a:normAutofit/>
          </a:bodyPr>
          <a:lstStyle/>
          <a:p>
            <a:pPr algn="ctr"/>
            <a:r>
              <a:rPr lang="lt-LT" sz="3200" b="1" dirty="0" smtClean="0">
                <a:latin typeface="Bodoni MT" panose="02070603080606020203" pitchFamily="18" charset="0"/>
              </a:rPr>
              <a:t>Klaipėdos </a:t>
            </a:r>
            <a:r>
              <a:rPr lang="lt-LT" sz="3200" b="1" dirty="0" err="1" smtClean="0">
                <a:latin typeface="Bodoni MT" panose="02070603080606020203" pitchFamily="18" charset="0"/>
              </a:rPr>
              <a:t>Litorinos</a:t>
            </a:r>
            <a:r>
              <a:rPr lang="lt-LT" sz="3200" b="1" dirty="0" smtClean="0">
                <a:latin typeface="Bodoni MT" panose="02070603080606020203" pitchFamily="18" charset="0"/>
              </a:rPr>
              <a:t> mokyklos</a:t>
            </a:r>
          </a:p>
          <a:p>
            <a:pPr algn="ctr"/>
            <a:r>
              <a:rPr lang="lt-LT" sz="3200" b="1" dirty="0" smtClean="0">
                <a:latin typeface="Bodoni MT" panose="02070603080606020203" pitchFamily="18" charset="0"/>
              </a:rPr>
              <a:t> 1-4 klasių komanda „</a:t>
            </a:r>
            <a:r>
              <a:rPr lang="lt-LT" sz="3200" b="1" dirty="0" err="1" smtClean="0">
                <a:latin typeface="Bodoni MT" panose="02070603080606020203" pitchFamily="18" charset="0"/>
              </a:rPr>
              <a:t>Vyšniukai</a:t>
            </a:r>
            <a:r>
              <a:rPr lang="lt-LT" sz="3200" b="1" dirty="0" smtClean="0">
                <a:latin typeface="Bodoni MT" panose="02070603080606020203" pitchFamily="18" charset="0"/>
              </a:rPr>
              <a:t>“</a:t>
            </a:r>
          </a:p>
          <a:p>
            <a:pPr algn="ctr"/>
            <a:endParaRPr lang="lt-LT" sz="3200" b="1" dirty="0" smtClean="0">
              <a:latin typeface="Bodoni MT" panose="02070603080606020203" pitchFamily="18" charset="0"/>
            </a:endParaRPr>
          </a:p>
          <a:p>
            <a:pPr algn="ctr"/>
            <a:endParaRPr lang="en-US" sz="3200" b="1" dirty="0">
              <a:latin typeface="Bodoni MT" panose="02070603080606020203" pitchFamily="18" charset="0"/>
            </a:endParaRPr>
          </a:p>
        </p:txBody>
      </p:sp>
      <p:pic>
        <p:nvPicPr>
          <p:cNvPr id="1028" name="Picture 4" descr="Žemaūgės vyšnios, žemaūgių vyšnių sodinukai | Dr. Algirdo Amšiejaus  medelyna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2050473"/>
            <a:ext cx="7472219" cy="433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84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95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VTI">
  <a:themeElements>
    <a:clrScheme name="AnalogousFromLightSeedRightStep">
      <a:dk1>
        <a:srgbClr val="000000"/>
      </a:dk1>
      <a:lt1>
        <a:srgbClr val="FFFFFF"/>
      </a:lt1>
      <a:dk2>
        <a:srgbClr val="3A3621"/>
      </a:dk2>
      <a:lt2>
        <a:srgbClr val="E2E8E5"/>
      </a:lt2>
      <a:accent1>
        <a:srgbClr val="EA73A4"/>
      </a:accent1>
      <a:accent2>
        <a:srgbClr val="E55454"/>
      </a:accent2>
      <a:accent3>
        <a:srgbClr val="E59053"/>
      </a:accent3>
      <a:accent4>
        <a:srgbClr val="B6A343"/>
      </a:accent4>
      <a:accent5>
        <a:srgbClr val="95AB54"/>
      </a:accent5>
      <a:accent6>
        <a:srgbClr val="69B643"/>
      </a:accent6>
      <a:hlink>
        <a:srgbClr val="578F78"/>
      </a:hlink>
      <a:folHlink>
        <a:srgbClr val="7F7F7F"/>
      </a:folHlink>
    </a:clrScheme>
    <a:fontScheme name="Retrospect">
      <a:majorFont>
        <a:latin typeface="Avenir Next LT Pro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venir Next LT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138</Words>
  <Application>Microsoft Office PowerPoint</Application>
  <PresentationFormat>Plačiaekranė</PresentationFormat>
  <Paragraphs>11</Paragraphs>
  <Slides>9</Slides>
  <Notes>0</Notes>
  <HiddenSlides>0</HiddenSlides>
  <MMClips>0</MMClips>
  <ScaleCrop>false</ScaleCrop>
  <HeadingPairs>
    <vt:vector size="6" baseType="variant">
      <vt:variant>
        <vt:lpstr>Naudojami šriftai</vt:lpstr>
      </vt:variant>
      <vt:variant>
        <vt:i4>6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</vt:i4>
      </vt:variant>
    </vt:vector>
  </HeadingPairs>
  <TitlesOfParts>
    <vt:vector size="16" baseType="lpstr">
      <vt:lpstr>Arial</vt:lpstr>
      <vt:lpstr>Avenir Next LT Pro</vt:lpstr>
      <vt:lpstr>Avenir Next LT Pro Light</vt:lpstr>
      <vt:lpstr>Bodoni MT</vt:lpstr>
      <vt:lpstr>Bookman Old Style</vt:lpstr>
      <vt:lpstr>Calibri</vt:lpstr>
      <vt:lpstr>RetrospectVTI</vt:lpstr>
      <vt:lpstr>  „Nerauk, neskink, neplėšk, žmogau, esi tos pačios gamtos dalis“.                                                                                     Dr. Eugenija Šimkūnaitė </vt:lpstr>
      <vt:lpstr>TULPMEDIS</vt:lpstr>
      <vt:lpstr>Ožekšnis</vt:lpstr>
      <vt:lpstr>DIEMEDIS</vt:lpstr>
      <vt:lpstr>Kvapusis snaputis</vt:lpstr>
      <vt:lpstr>Meileniai</vt:lpstr>
      <vt:lpstr>Poniabudė</vt:lpstr>
      <vt:lpstr>„PowerPoint“ pateiktis</vt:lpstr>
      <vt:lpstr>„PowerPoint“ pateiktis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Sveikata visus metus 2023</dc:title>
  <dc:creator>Saule Jazilionyte</dc:creator>
  <cp:lastModifiedBy>Izolda R</cp:lastModifiedBy>
  <cp:revision>12</cp:revision>
  <dcterms:created xsi:type="dcterms:W3CDTF">2023-06-05T13:57:09Z</dcterms:created>
  <dcterms:modified xsi:type="dcterms:W3CDTF">2023-08-30T14:40:08Z</dcterms:modified>
</cp:coreProperties>
</file>